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6E_D42626C4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353" r:id="rId2"/>
    <p:sldId id="354" r:id="rId3"/>
    <p:sldId id="400" r:id="rId4"/>
    <p:sldId id="355" r:id="rId5"/>
    <p:sldId id="402" r:id="rId6"/>
    <p:sldId id="356" r:id="rId7"/>
    <p:sldId id="401" r:id="rId8"/>
    <p:sldId id="407" r:id="rId9"/>
    <p:sldId id="409" r:id="rId10"/>
    <p:sldId id="386" r:id="rId11"/>
    <p:sldId id="391" r:id="rId12"/>
    <p:sldId id="358" r:id="rId13"/>
    <p:sldId id="404" r:id="rId14"/>
    <p:sldId id="357" r:id="rId15"/>
    <p:sldId id="403" r:id="rId16"/>
    <p:sldId id="395" r:id="rId17"/>
    <p:sldId id="397" r:id="rId18"/>
    <p:sldId id="388" r:id="rId19"/>
    <p:sldId id="390" r:id="rId20"/>
    <p:sldId id="387" r:id="rId21"/>
    <p:sldId id="392" r:id="rId22"/>
    <p:sldId id="362" r:id="rId23"/>
    <p:sldId id="383" r:id="rId24"/>
    <p:sldId id="405" r:id="rId25"/>
    <p:sldId id="410" r:id="rId26"/>
    <p:sldId id="364" r:id="rId27"/>
    <p:sldId id="399" r:id="rId28"/>
    <p:sldId id="365" r:id="rId29"/>
    <p:sldId id="379" r:id="rId30"/>
    <p:sldId id="366" r:id="rId31"/>
    <p:sldId id="382" r:id="rId32"/>
    <p:sldId id="380" r:id="rId33"/>
    <p:sldId id="381" r:id="rId34"/>
    <p:sldId id="368" r:id="rId35"/>
    <p:sldId id="373" r:id="rId36"/>
    <p:sldId id="374" r:id="rId37"/>
    <p:sldId id="376" r:id="rId38"/>
    <p:sldId id="378" r:id="rId39"/>
    <p:sldId id="411" r:id="rId40"/>
    <p:sldId id="377" r:id="rId41"/>
    <p:sldId id="375" r:id="rId42"/>
    <p:sldId id="412" r:id="rId43"/>
  </p:sldIdLst>
  <p:sldSz cx="9906000" cy="6858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727637-AA62-4101-FE72-774BE4B06D4E}" name="Christian Weber" initials="CW" userId="S::Weber@kurt-schwitters.schule::696a8afe-c62b-4581-9990-e0f63e869ae7" providerId="AD"/>
  <p188:author id="{AC7DAB84-3798-C3C4-50BF-DBF4993D2826}" name="Markus Porzelt" initials="MP" userId="2ae3bf1ac17486f5" providerId="Windows Live"/>
  <p188:author id="{8D6B03E8-C6CA-E024-9F4F-F18A71CCF5D9}" name="Christian Weber" initials="CW" userId="S::weber@kurt-schwitters.schule::696a8afe-c62b-4581-9990-e0f63e869ae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FF56"/>
    <a:srgbClr val="CCECFF"/>
    <a:srgbClr val="E0E0E0"/>
    <a:srgbClr val="F41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14" autoAdjust="0"/>
    <p:restoredTop sz="94987" autoAdjust="0"/>
  </p:normalViewPr>
  <p:slideViewPr>
    <p:cSldViewPr>
      <p:cViewPr varScale="1">
        <p:scale>
          <a:sx n="107" d="100"/>
          <a:sy n="107" d="100"/>
        </p:scale>
        <p:origin x="846" y="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30" d="100"/>
        <a:sy n="130" d="100"/>
      </p:scale>
      <p:origin x="0" y="-8592"/>
    </p:cViewPr>
  </p:sorterViewPr>
  <p:notesViewPr>
    <p:cSldViewPr>
      <p:cViewPr varScale="1">
        <p:scale>
          <a:sx n="65" d="100"/>
          <a:sy n="65" d="100"/>
        </p:scale>
        <p:origin x="1987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modernComment_16E_D42626C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4F19012-21BE-624D-8941-47F54AD334F2}" authorId="{8D6B03E8-C6CA-E024-9F4F-F18A71CCF5D9}" created="2024-02-09T11:30:44.90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559270084" sldId="366"/>
      <ac:spMk id="11" creationId="{3F08265F-EC79-F031-E34B-2100DF54391A}"/>
      <ac:txMk cp="0" len="25">
        <ac:context len="632" hash="1440118828"/>
      </ac:txMk>
    </ac:txMkLst>
    <p188:pos x="2521655" y="478352"/>
    <p188:txBody>
      <a:bodyPr/>
      <a:lstStyle/>
      <a:p>
        <a:r>
          <a:rPr lang="de-DE"/>
          <a:t>Bitte Hilfe ergänzen. Siehe Ufert-Sammlung</a:t>
        </a:r>
      </a:p>
    </p188:txBody>
  </p188:cm>
</p188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8C84813-2FC7-5020-146E-4E4C87BC0C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A1491E6-237F-F955-C718-02476FBFEB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C6137-F146-4EF0-97B6-092541DE6183}" type="datetimeFigureOut">
              <a:rPr lang="de-DE" smtClean="0"/>
              <a:t>22.02.2024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095B94-A591-9265-C812-C405E94D00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782CFD-C638-DC52-B13D-FF01B60A3D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83304-7D7D-4A19-A4AC-C610067E27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807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6BF42-5A30-43BF-968B-3C68C0F2861F}" type="datetimeFigureOut">
              <a:rPr lang="de-DE" smtClean="0"/>
              <a:t>22.02.2024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D18B0-E496-4198-9A81-8AC64AF6E3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9566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bildungsserver.berlin-brandenburg.de/i-mint-akademie" TargetMode="Externa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bildungsserver.berlin-brandenburg.de/i-mint-akademie" TargetMode="Externa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bildungsserver.berlin-brandenburg.de/i-mint-akademie" TargetMode="Externa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bildungsserver.berlin-brandenburg.de/i-mint-akademie" TargetMode="Externa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bildungsserver.berlin-brandenburg.de/i-mint-akademie" TargetMode="Externa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bildungsserver.berlin-brandenburg.de/i-mint-akademie" TargetMode="Externa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bildungsserver.berlin-brandenburg.de/i-mint-akademie" TargetMode="Externa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bildungsserver.berlin-brandenburg.de/i-mint-akademie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sa/4.0/legalcode.de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legalcode.d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bildungsserver.berlin-brandenburg.de/i-mint-akademie" TargetMode="Externa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ion - Begi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Schwierigkeitsindikator">
            <a:extLst>
              <a:ext uri="{FF2B5EF4-FFF2-40B4-BE49-F238E27FC236}">
                <a16:creationId xmlns:a16="http://schemas.microsoft.com/office/drawing/2014/main" id="{8DAD90B6-9E84-17B6-20B1-75378B389081}"/>
              </a:ext>
            </a:extLst>
          </p:cNvPr>
          <p:cNvGrpSpPr/>
          <p:nvPr userDrawn="1"/>
        </p:nvGrpSpPr>
        <p:grpSpPr>
          <a:xfrm>
            <a:off x="8260431" y="53596"/>
            <a:ext cx="1581280" cy="1393135"/>
            <a:chOff x="8260431" y="53596"/>
            <a:chExt cx="1581280" cy="1393135"/>
          </a:xfrm>
        </p:grpSpPr>
        <p:sp>
          <p:nvSpPr>
            <p:cNvPr id="55" name="Abgerundetes Rechteck 4">
              <a:extLst>
                <a:ext uri="{FF2B5EF4-FFF2-40B4-BE49-F238E27FC236}">
                  <a16:creationId xmlns:a16="http://schemas.microsoft.com/office/drawing/2014/main" id="{600CBE6B-301E-049C-C04C-5AE3E87363CB}"/>
                </a:ext>
              </a:extLst>
            </p:cNvPr>
            <p:cNvSpPr/>
            <p:nvPr userDrawn="1"/>
          </p:nvSpPr>
          <p:spPr>
            <a:xfrm>
              <a:off x="8260431" y="53596"/>
              <a:ext cx="1581280" cy="86079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57861"/>
              <a:endParaRPr lang="de-DE" sz="3600" b="1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56" name="Ampel">
              <a:extLst>
                <a:ext uri="{FF2B5EF4-FFF2-40B4-BE49-F238E27FC236}">
                  <a16:creationId xmlns:a16="http://schemas.microsoft.com/office/drawing/2014/main" id="{41B01BD5-3383-7155-938E-AE906FE0B6E5}"/>
                </a:ext>
              </a:extLst>
            </p:cNvPr>
            <p:cNvGrpSpPr/>
            <p:nvPr/>
          </p:nvGrpSpPr>
          <p:grpSpPr>
            <a:xfrm>
              <a:off x="8375185" y="117544"/>
              <a:ext cx="1356520" cy="1329187"/>
              <a:chOff x="2890600" y="1412776"/>
              <a:chExt cx="4078624" cy="3996443"/>
            </a:xfrm>
          </p:grpSpPr>
          <p:sp>
            <p:nvSpPr>
              <p:cNvPr id="60" name="Kreis: nicht ausgefüllt 59">
                <a:extLst>
                  <a:ext uri="{FF2B5EF4-FFF2-40B4-BE49-F238E27FC236}">
                    <a16:creationId xmlns:a16="http://schemas.microsoft.com/office/drawing/2014/main" id="{B6F40F61-7273-A3D1-01E8-1025E6EB3028}"/>
                  </a:ext>
                </a:extLst>
              </p:cNvPr>
              <p:cNvSpPr/>
              <p:nvPr/>
            </p:nvSpPr>
            <p:spPr>
              <a:xfrm>
                <a:off x="4774470" y="3266979"/>
                <a:ext cx="324722" cy="324722"/>
              </a:xfrm>
              <a:prstGeom prst="donut">
                <a:avLst>
                  <a:gd name="adj" fmla="val 3955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Halbbogen - Beginner">
                <a:extLst>
                  <a:ext uri="{FF2B5EF4-FFF2-40B4-BE49-F238E27FC236}">
                    <a16:creationId xmlns:a16="http://schemas.microsoft.com/office/drawing/2014/main" id="{2355FFB8-5F9C-65E7-9E83-9DC76BAD225B}"/>
                  </a:ext>
                </a:extLst>
              </p:cNvPr>
              <p:cNvSpPr/>
              <p:nvPr/>
            </p:nvSpPr>
            <p:spPr>
              <a:xfrm>
                <a:off x="2890600" y="1412776"/>
                <a:ext cx="4078624" cy="3996443"/>
              </a:xfrm>
              <a:prstGeom prst="blockArc">
                <a:avLst>
                  <a:gd name="adj1" fmla="val 10800000"/>
                  <a:gd name="adj2" fmla="val 13388722"/>
                  <a:gd name="adj3" fmla="val 25377"/>
                </a:avLst>
              </a:prstGeom>
              <a:solidFill>
                <a:srgbClr val="00B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Halbbogen - Profis">
                <a:extLst>
                  <a:ext uri="{FF2B5EF4-FFF2-40B4-BE49-F238E27FC236}">
                    <a16:creationId xmlns:a16="http://schemas.microsoft.com/office/drawing/2014/main" id="{3AC65C61-6988-5B82-9125-8F5E9E69D890}"/>
                  </a:ext>
                </a:extLst>
              </p:cNvPr>
              <p:cNvSpPr/>
              <p:nvPr/>
            </p:nvSpPr>
            <p:spPr>
              <a:xfrm>
                <a:off x="2890600" y="1412776"/>
                <a:ext cx="4078624" cy="3996443"/>
              </a:xfrm>
              <a:prstGeom prst="blockArc">
                <a:avLst>
                  <a:gd name="adj1" fmla="val 18945941"/>
                  <a:gd name="adj2" fmla="val 0"/>
                  <a:gd name="adj3" fmla="val 25000"/>
                </a:avLst>
              </a:pr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Halbbogen - Könner">
                <a:extLst>
                  <a:ext uri="{FF2B5EF4-FFF2-40B4-BE49-F238E27FC236}">
                    <a16:creationId xmlns:a16="http://schemas.microsoft.com/office/drawing/2014/main" id="{77B05486-768A-5DD4-46F1-3F566B092E48}"/>
                  </a:ext>
                </a:extLst>
              </p:cNvPr>
              <p:cNvSpPr/>
              <p:nvPr/>
            </p:nvSpPr>
            <p:spPr>
              <a:xfrm>
                <a:off x="2890600" y="1412776"/>
                <a:ext cx="4078624" cy="3996443"/>
              </a:xfrm>
              <a:prstGeom prst="blockArc">
                <a:avLst>
                  <a:gd name="adj1" fmla="val 13578291"/>
                  <a:gd name="adj2" fmla="val 18768788"/>
                  <a:gd name="adj3" fmla="val 25054"/>
                </a:avLst>
              </a:prstGeom>
              <a:solidFill>
                <a:srgbClr val="FFC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9" name="Zeiger - Beginner">
              <a:extLst>
                <a:ext uri="{FF2B5EF4-FFF2-40B4-BE49-F238E27FC236}">
                  <a16:creationId xmlns:a16="http://schemas.microsoft.com/office/drawing/2014/main" id="{0729E636-DED9-1B67-8C46-935CAB8BD874}"/>
                </a:ext>
              </a:extLst>
            </p:cNvPr>
            <p:cNvSpPr/>
            <p:nvPr/>
          </p:nvSpPr>
          <p:spPr>
            <a:xfrm rot="6420000">
              <a:off x="8735087" y="431579"/>
              <a:ext cx="72000" cy="538800"/>
            </a:xfrm>
            <a:prstGeom prst="flowChartOffpageConnector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Aufgaben">
            <a:extLst>
              <a:ext uri="{FF2B5EF4-FFF2-40B4-BE49-F238E27FC236}">
                <a16:creationId xmlns:a16="http://schemas.microsoft.com/office/drawing/2014/main" id="{EC91EF45-4943-16F8-7096-827833FEE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50"/>
            <a:ext cx="9203968" cy="5192120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175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/>
              <a:t>Textmasterformat bearbeiten</a:t>
            </a:r>
          </a:p>
          <a:p>
            <a:pPr marL="457200" lvl="1" defTabSz="914400"/>
            <a:r>
              <a:rPr lang="de-DE"/>
              <a:t>Zweite Ebene</a:t>
            </a:r>
          </a:p>
          <a:p>
            <a:pPr marL="914400" lvl="2" defTabSz="914400"/>
            <a:r>
              <a:rPr lang="de-DE"/>
              <a:t>Dritte Ebene</a:t>
            </a:r>
          </a:p>
          <a:p>
            <a:pPr marL="1371600" lvl="3" defTabSz="914400"/>
            <a:r>
              <a:rPr lang="de-DE"/>
              <a:t>Vierte Ebene</a:t>
            </a:r>
          </a:p>
          <a:p>
            <a:pPr marL="1828800" lvl="4" defTabSz="914400"/>
            <a:r>
              <a:rPr lang="de-DE"/>
              <a:t>Fünfte Ebene</a:t>
            </a:r>
          </a:p>
        </p:txBody>
      </p:sp>
      <p:sp>
        <p:nvSpPr>
          <p:cNvPr id="33" name="Stationsnummer">
            <a:extLst>
              <a:ext uri="{FF2B5EF4-FFF2-40B4-BE49-F238E27FC236}">
                <a16:creationId xmlns:a16="http://schemas.microsoft.com/office/drawing/2014/main" id="{DE71B02C-3788-617B-9EC6-80F6833836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89" y="53679"/>
            <a:ext cx="2296423" cy="850103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de-DE" sz="3200" b="0" dirty="0" smtClean="0">
                <a:solidFill>
                  <a:prstClr val="black"/>
                </a:solidFill>
                <a:latin typeface="Calibri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Station XY</a:t>
            </a:r>
          </a:p>
        </p:txBody>
      </p:sp>
      <p:sp>
        <p:nvSpPr>
          <p:cNvPr id="2" name="Titel der Station">
            <a:extLst>
              <a:ext uri="{FF2B5EF4-FFF2-40B4-BE49-F238E27FC236}">
                <a16:creationId xmlns:a16="http://schemas.microsoft.com/office/drawing/2014/main" id="{02E981CF-7588-0FC1-1AA4-8AEF378E9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der Station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7AC0A4B-15EE-649C-454F-162FA23812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0800000">
            <a:off x="233363" y="6419716"/>
            <a:ext cx="4719637" cy="2159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tIns="0" bIns="0">
            <a:noAutofit/>
          </a:bodyPr>
          <a:lstStyle>
            <a:lvl1pPr marL="0" indent="0" algn="r">
              <a:buFontTx/>
              <a:buNone/>
              <a:defRPr sz="800"/>
            </a:lvl1pPr>
            <a:lvl2pPr marL="157868" indent="0">
              <a:buFontTx/>
              <a:buNone/>
              <a:defRPr sz="800"/>
            </a:lvl2pPr>
            <a:lvl3pPr marL="674934" indent="0">
              <a:buFontTx/>
              <a:buNone/>
              <a:defRPr sz="800"/>
            </a:lvl3pPr>
            <a:lvl4pPr marL="1132134" indent="0">
              <a:buFontTx/>
              <a:buNone/>
              <a:defRPr sz="800"/>
            </a:lvl4pPr>
            <a:lvl5pPr marL="1589334" indent="0">
              <a:buFontTx/>
              <a:buNone/>
              <a:defRPr sz="800"/>
            </a:lvl5pPr>
          </a:lstStyle>
          <a:p>
            <a:pPr lvl="0"/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8" name="Grafik 7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4CB5EDCF-9EA6-EF07-65ED-591E7275BF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1" y="6309320"/>
            <a:ext cx="2949693" cy="495001"/>
          </a:xfrm>
          <a:prstGeom prst="rect">
            <a:avLst/>
          </a:prstGeom>
        </p:spPr>
      </p:pic>
      <p:pic>
        <p:nvPicPr>
          <p:cNvPr id="3" name="Grafik 2">
            <a:hlinkClick r:id="rId3"/>
            <a:extLst>
              <a:ext uri="{FF2B5EF4-FFF2-40B4-BE49-F238E27FC236}">
                <a16:creationId xmlns:a16="http://schemas.microsoft.com/office/drawing/2014/main" id="{183D2F94-0CF3-E8AF-6346-4D7B596A3D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6394970"/>
            <a:ext cx="647700" cy="3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DB90A6E9-C7A1-D234-8830-C3BB70DAC9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81392" y="5981559"/>
            <a:ext cx="2272805" cy="183746"/>
          </a:xfrm>
          <a:prstGeom prst="rect">
            <a:avLst/>
          </a:prstGeom>
        </p:spPr>
        <p:txBody>
          <a:bodyPr/>
          <a:lstStyle>
            <a:lvl1pPr algn="l">
              <a:defRPr sz="1000" b="1"/>
            </a:lvl1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Körper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BA5D13D-4954-05EC-3D99-F6387648442B}"/>
              </a:ext>
            </a:extLst>
          </p:cNvPr>
          <p:cNvSpPr txBox="1"/>
          <p:nvPr userDrawn="1"/>
        </p:nvSpPr>
        <p:spPr>
          <a:xfrm>
            <a:off x="959001" y="6320347"/>
            <a:ext cx="514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iMINT-Akademie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Fachset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Mathematik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Claudia Borkowski, Markus Porzelt, Alexander Roppelt, Steffen </a:t>
            </a:r>
            <a:r>
              <a:rPr lang="de-DE" sz="800" dirty="0" err="1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Tschakert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, Christian Weber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>
                <a:effectLst/>
                <a:latin typeface="Calibri" panose="020F0502020204030204" pitchFamily="34" charset="0"/>
              </a:rPr>
              <a:t>©</a:t>
            </a:r>
            <a:r>
              <a:rPr lang="de-DE" sz="800" baseline="0" dirty="0"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Senatsverwaltung für Bildung, Jugend und Familie 2024. Inhalt lizenziert unter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CC BY-SA 4.0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3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l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CBFD6D-D376-BF61-8004-9AA156E25C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der Station</a:t>
            </a:r>
          </a:p>
        </p:txBody>
      </p:sp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CCB697E1-81FB-AA6B-958B-600BA340BA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81392" y="5981559"/>
            <a:ext cx="2272805" cy="183746"/>
          </a:xfrm>
        </p:spPr>
        <p:txBody>
          <a:bodyPr/>
          <a:lstStyle>
            <a:lvl1pPr algn="l">
              <a:defRPr sz="1000" b="1"/>
            </a:lvl1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Körper</a:t>
            </a:r>
          </a:p>
        </p:txBody>
      </p:sp>
    </p:spTree>
    <p:extLst>
      <p:ext uri="{BB962C8B-B14F-4D97-AF65-F5344CB8AC3E}">
        <p14:creationId xmlns:p14="http://schemas.microsoft.com/office/powerpoint/2010/main" val="76899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2">
            <a:extLst>
              <a:ext uri="{FF2B5EF4-FFF2-40B4-BE49-F238E27FC236}">
                <a16:creationId xmlns:a16="http://schemas.microsoft.com/office/drawing/2014/main" id="{C2DCD70B-12CC-6B19-F9A8-65BCE667DF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81392" y="5981559"/>
            <a:ext cx="2272805" cy="183746"/>
          </a:xfrm>
        </p:spPr>
        <p:txBody>
          <a:bodyPr/>
          <a:lstStyle>
            <a:lvl1pPr algn="l">
              <a:defRPr sz="1000" b="1"/>
            </a:lvl1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Körper</a:t>
            </a:r>
          </a:p>
        </p:txBody>
      </p:sp>
    </p:spTree>
    <p:extLst>
      <p:ext uri="{BB962C8B-B14F-4D97-AF65-F5344CB8AC3E}">
        <p14:creationId xmlns:p14="http://schemas.microsoft.com/office/powerpoint/2010/main" val="3811282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204" y="2312235"/>
            <a:ext cx="5895876" cy="1356360"/>
          </a:xfrm>
        </p:spPr>
        <p:txBody>
          <a:bodyPr anchor="b"/>
          <a:lstStyle>
            <a:lvl1pPr algn="l">
              <a:defRPr sz="2925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614" y="3827504"/>
            <a:ext cx="5895876" cy="720000"/>
          </a:xfrm>
        </p:spPr>
        <p:txBody>
          <a:bodyPr/>
          <a:lstStyle>
            <a:lvl1pPr marL="0" indent="0" algn="l">
              <a:lnSpc>
                <a:spcPct val="105000"/>
              </a:lnSpc>
              <a:buNone/>
              <a:defRPr sz="1463">
                <a:solidFill>
                  <a:schemeClr val="bg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11" name="Ellipse 10"/>
          <p:cNvSpPr/>
          <p:nvPr userDrawn="1"/>
        </p:nvSpPr>
        <p:spPr>
          <a:xfrm>
            <a:off x="5971312" y="0"/>
            <a:ext cx="1579500" cy="1944000"/>
          </a:xfrm>
          <a:prstGeom prst="ellipse">
            <a:avLst/>
          </a:prstGeom>
          <a:solidFill>
            <a:srgbClr val="4F9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38"/>
          </a:p>
        </p:txBody>
      </p:sp>
      <p:sp>
        <p:nvSpPr>
          <p:cNvPr id="14" name="Kreis 13"/>
          <p:cNvSpPr/>
          <p:nvPr userDrawn="1"/>
        </p:nvSpPr>
        <p:spPr>
          <a:xfrm rot="5400000">
            <a:off x="8941031" y="182250"/>
            <a:ext cx="1944000" cy="1579500"/>
          </a:xfrm>
          <a:prstGeom prst="pie">
            <a:avLst>
              <a:gd name="adj1" fmla="val 0"/>
              <a:gd name="adj2" fmla="val 1080000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38">
              <a:solidFill>
                <a:schemeClr val="tx1"/>
              </a:solidFill>
            </a:endParaRPr>
          </a:p>
        </p:txBody>
      </p:sp>
      <p:sp>
        <p:nvSpPr>
          <p:cNvPr id="15" name="Kreis 14"/>
          <p:cNvSpPr/>
          <p:nvPr userDrawn="1"/>
        </p:nvSpPr>
        <p:spPr>
          <a:xfrm rot="5400000">
            <a:off x="8151281" y="182250"/>
            <a:ext cx="1944000" cy="15795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00A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38">
              <a:solidFill>
                <a:schemeClr val="tx1"/>
              </a:solidFill>
            </a:endParaRPr>
          </a:p>
        </p:txBody>
      </p:sp>
      <p:sp>
        <p:nvSpPr>
          <p:cNvPr id="16" name="Kreis 15"/>
          <p:cNvSpPr/>
          <p:nvPr userDrawn="1"/>
        </p:nvSpPr>
        <p:spPr>
          <a:xfrm rot="16200000">
            <a:off x="6571781" y="182250"/>
            <a:ext cx="1944000" cy="1579500"/>
          </a:xfrm>
          <a:prstGeom prst="pie">
            <a:avLst>
              <a:gd name="adj1" fmla="val 0"/>
              <a:gd name="adj2" fmla="val 10800001"/>
            </a:avLst>
          </a:prstGeom>
          <a:solidFill>
            <a:srgbClr val="F3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38">
              <a:solidFill>
                <a:schemeClr val="tx1"/>
              </a:solidFill>
            </a:endParaRPr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788" y="663869"/>
            <a:ext cx="2995799" cy="616262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73D281-49DE-5715-9236-07D6699A1D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57861"/>
            <a:r>
              <a:rPr lang="de-DE">
                <a:solidFill>
                  <a:prstClr val="black">
                    <a:tint val="75000"/>
                  </a:prstClr>
                </a:solidFill>
              </a:rPr>
              <a:t>Körper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2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ion - Kö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Schwierigkeitsindikator">
            <a:extLst>
              <a:ext uri="{FF2B5EF4-FFF2-40B4-BE49-F238E27FC236}">
                <a16:creationId xmlns:a16="http://schemas.microsoft.com/office/drawing/2014/main" id="{8DAD90B6-9E84-17B6-20B1-75378B389081}"/>
              </a:ext>
            </a:extLst>
          </p:cNvPr>
          <p:cNvGrpSpPr/>
          <p:nvPr userDrawn="1"/>
        </p:nvGrpSpPr>
        <p:grpSpPr>
          <a:xfrm>
            <a:off x="8260431" y="53596"/>
            <a:ext cx="1581280" cy="1393135"/>
            <a:chOff x="8260431" y="53596"/>
            <a:chExt cx="1581280" cy="1393135"/>
          </a:xfrm>
        </p:grpSpPr>
        <p:sp>
          <p:nvSpPr>
            <p:cNvPr id="55" name="Abgerundetes Rechteck 4">
              <a:extLst>
                <a:ext uri="{FF2B5EF4-FFF2-40B4-BE49-F238E27FC236}">
                  <a16:creationId xmlns:a16="http://schemas.microsoft.com/office/drawing/2014/main" id="{600CBE6B-301E-049C-C04C-5AE3E87363CB}"/>
                </a:ext>
              </a:extLst>
            </p:cNvPr>
            <p:cNvSpPr/>
            <p:nvPr userDrawn="1"/>
          </p:nvSpPr>
          <p:spPr>
            <a:xfrm>
              <a:off x="8260431" y="53596"/>
              <a:ext cx="1581280" cy="86079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57861"/>
              <a:endParaRPr lang="de-DE" sz="3600" b="1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56" name="Ampel">
              <a:extLst>
                <a:ext uri="{FF2B5EF4-FFF2-40B4-BE49-F238E27FC236}">
                  <a16:creationId xmlns:a16="http://schemas.microsoft.com/office/drawing/2014/main" id="{41B01BD5-3383-7155-938E-AE906FE0B6E5}"/>
                </a:ext>
              </a:extLst>
            </p:cNvPr>
            <p:cNvGrpSpPr/>
            <p:nvPr/>
          </p:nvGrpSpPr>
          <p:grpSpPr>
            <a:xfrm>
              <a:off x="8375185" y="117544"/>
              <a:ext cx="1356520" cy="1329187"/>
              <a:chOff x="2890600" y="1412776"/>
              <a:chExt cx="4078624" cy="3996443"/>
            </a:xfrm>
          </p:grpSpPr>
          <p:sp>
            <p:nvSpPr>
              <p:cNvPr id="60" name="Kreis: nicht ausgefüllt 59">
                <a:extLst>
                  <a:ext uri="{FF2B5EF4-FFF2-40B4-BE49-F238E27FC236}">
                    <a16:creationId xmlns:a16="http://schemas.microsoft.com/office/drawing/2014/main" id="{B6F40F61-7273-A3D1-01E8-1025E6EB3028}"/>
                  </a:ext>
                </a:extLst>
              </p:cNvPr>
              <p:cNvSpPr/>
              <p:nvPr/>
            </p:nvSpPr>
            <p:spPr>
              <a:xfrm>
                <a:off x="4774470" y="3266979"/>
                <a:ext cx="324722" cy="324722"/>
              </a:xfrm>
              <a:prstGeom prst="donut">
                <a:avLst>
                  <a:gd name="adj" fmla="val 3955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Halbbogen - Beginner">
                <a:extLst>
                  <a:ext uri="{FF2B5EF4-FFF2-40B4-BE49-F238E27FC236}">
                    <a16:creationId xmlns:a16="http://schemas.microsoft.com/office/drawing/2014/main" id="{2355FFB8-5F9C-65E7-9E83-9DC76BAD225B}"/>
                  </a:ext>
                </a:extLst>
              </p:cNvPr>
              <p:cNvSpPr/>
              <p:nvPr/>
            </p:nvSpPr>
            <p:spPr>
              <a:xfrm>
                <a:off x="2890600" y="1412776"/>
                <a:ext cx="4078624" cy="3996443"/>
              </a:xfrm>
              <a:prstGeom prst="blockArc">
                <a:avLst>
                  <a:gd name="adj1" fmla="val 10800000"/>
                  <a:gd name="adj2" fmla="val 13388722"/>
                  <a:gd name="adj3" fmla="val 25377"/>
                </a:avLst>
              </a:prstGeom>
              <a:solidFill>
                <a:srgbClr val="00B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Halbbogen - Profis">
                <a:extLst>
                  <a:ext uri="{FF2B5EF4-FFF2-40B4-BE49-F238E27FC236}">
                    <a16:creationId xmlns:a16="http://schemas.microsoft.com/office/drawing/2014/main" id="{3AC65C61-6988-5B82-9125-8F5E9E69D890}"/>
                  </a:ext>
                </a:extLst>
              </p:cNvPr>
              <p:cNvSpPr/>
              <p:nvPr/>
            </p:nvSpPr>
            <p:spPr>
              <a:xfrm>
                <a:off x="2890600" y="1412776"/>
                <a:ext cx="4078624" cy="3996443"/>
              </a:xfrm>
              <a:prstGeom prst="blockArc">
                <a:avLst>
                  <a:gd name="adj1" fmla="val 18945941"/>
                  <a:gd name="adj2" fmla="val 0"/>
                  <a:gd name="adj3" fmla="val 25000"/>
                </a:avLst>
              </a:pr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Halbbogen - Könner">
                <a:extLst>
                  <a:ext uri="{FF2B5EF4-FFF2-40B4-BE49-F238E27FC236}">
                    <a16:creationId xmlns:a16="http://schemas.microsoft.com/office/drawing/2014/main" id="{77B05486-768A-5DD4-46F1-3F566B092E48}"/>
                  </a:ext>
                </a:extLst>
              </p:cNvPr>
              <p:cNvSpPr/>
              <p:nvPr/>
            </p:nvSpPr>
            <p:spPr>
              <a:xfrm>
                <a:off x="2890600" y="1412776"/>
                <a:ext cx="4078624" cy="3996443"/>
              </a:xfrm>
              <a:prstGeom prst="blockArc">
                <a:avLst>
                  <a:gd name="adj1" fmla="val 13578291"/>
                  <a:gd name="adj2" fmla="val 18768788"/>
                  <a:gd name="adj3" fmla="val 25054"/>
                </a:avLst>
              </a:prstGeom>
              <a:solidFill>
                <a:srgbClr val="FFC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8" name="Zeiger - Könner">
              <a:extLst>
                <a:ext uri="{FF2B5EF4-FFF2-40B4-BE49-F238E27FC236}">
                  <a16:creationId xmlns:a16="http://schemas.microsoft.com/office/drawing/2014/main" id="{760F65D2-C39D-AED4-F490-8A6EBA140E63}"/>
                </a:ext>
              </a:extLst>
            </p:cNvPr>
            <p:cNvSpPr/>
            <p:nvPr userDrawn="1"/>
          </p:nvSpPr>
          <p:spPr>
            <a:xfrm rot="10800000">
              <a:off x="9019979" y="211580"/>
              <a:ext cx="72000" cy="538800"/>
            </a:xfrm>
            <a:prstGeom prst="flowChartOffpageConnector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Aufgaben">
            <a:extLst>
              <a:ext uri="{FF2B5EF4-FFF2-40B4-BE49-F238E27FC236}">
                <a16:creationId xmlns:a16="http://schemas.microsoft.com/office/drawing/2014/main" id="{EC91EF45-4943-16F8-7096-827833FEE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50"/>
            <a:ext cx="9203968" cy="5174278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175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Textmasterformat bearbeiten</a:t>
            </a:r>
          </a:p>
          <a:p>
            <a:pPr marL="457200" lvl="1" defTabSz="914400"/>
            <a:r>
              <a:rPr lang="de-DE" dirty="0"/>
              <a:t>Zweite Ebene</a:t>
            </a:r>
          </a:p>
          <a:p>
            <a:pPr marL="914400" lvl="2" defTabSz="914400"/>
            <a:r>
              <a:rPr lang="de-DE" dirty="0"/>
              <a:t>Dritte Ebene</a:t>
            </a:r>
          </a:p>
          <a:p>
            <a:pPr marL="1371600" lvl="3" defTabSz="914400"/>
            <a:r>
              <a:rPr lang="de-DE" dirty="0"/>
              <a:t>Vierte Ebene</a:t>
            </a:r>
          </a:p>
          <a:p>
            <a:pPr marL="1828800" lvl="4" defTabSz="914400"/>
            <a:r>
              <a:rPr lang="de-DE" dirty="0"/>
              <a:t>Fünfte Ebene</a:t>
            </a:r>
          </a:p>
        </p:txBody>
      </p:sp>
      <p:sp>
        <p:nvSpPr>
          <p:cNvPr id="33" name="Stationsnummer">
            <a:extLst>
              <a:ext uri="{FF2B5EF4-FFF2-40B4-BE49-F238E27FC236}">
                <a16:creationId xmlns:a16="http://schemas.microsoft.com/office/drawing/2014/main" id="{DE71B02C-3788-617B-9EC6-80F6833836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89" y="53679"/>
            <a:ext cx="2296423" cy="850103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de-DE" sz="3200" b="0" dirty="0" smtClean="0">
                <a:solidFill>
                  <a:prstClr val="black"/>
                </a:solidFill>
                <a:latin typeface="Calibri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Station XY</a:t>
            </a:r>
          </a:p>
        </p:txBody>
      </p:sp>
      <p:sp>
        <p:nvSpPr>
          <p:cNvPr id="2" name="Titel der Station">
            <a:extLst>
              <a:ext uri="{FF2B5EF4-FFF2-40B4-BE49-F238E27FC236}">
                <a16:creationId xmlns:a16="http://schemas.microsoft.com/office/drawing/2014/main" id="{02E981CF-7588-0FC1-1AA4-8AEF378E9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der Station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9E289B4-AC0A-0AD7-4058-C2DDB1532F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0800000">
            <a:off x="233363" y="6419716"/>
            <a:ext cx="4719637" cy="2159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tIns="0" bIns="0">
            <a:noAutofit/>
          </a:bodyPr>
          <a:lstStyle>
            <a:lvl1pPr marL="0" indent="0" algn="r">
              <a:buFontTx/>
              <a:buNone/>
              <a:defRPr sz="800"/>
            </a:lvl1pPr>
            <a:lvl2pPr marL="157868" indent="0">
              <a:buFontTx/>
              <a:buNone/>
              <a:defRPr sz="800"/>
            </a:lvl2pPr>
            <a:lvl3pPr marL="674934" indent="0">
              <a:buFontTx/>
              <a:buNone/>
              <a:defRPr sz="800"/>
            </a:lvl3pPr>
            <a:lvl4pPr marL="1132134" indent="0">
              <a:buFontTx/>
              <a:buNone/>
              <a:defRPr sz="800"/>
            </a:lvl4pPr>
            <a:lvl5pPr marL="1589334" indent="0">
              <a:buFontTx/>
              <a:buNone/>
              <a:defRPr sz="800"/>
            </a:lvl5pPr>
          </a:lstStyle>
          <a:p>
            <a:pPr lvl="0"/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9" name="Grafik 8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71E9A268-49E4-2B49-C123-6CF7653775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1" y="6309320"/>
            <a:ext cx="2949693" cy="495001"/>
          </a:xfrm>
          <a:prstGeom prst="rect">
            <a:avLst/>
          </a:prstGeom>
        </p:spPr>
      </p:pic>
      <p:pic>
        <p:nvPicPr>
          <p:cNvPr id="3" name="Grafik 2">
            <a:hlinkClick r:id="rId3"/>
            <a:extLst>
              <a:ext uri="{FF2B5EF4-FFF2-40B4-BE49-F238E27FC236}">
                <a16:creationId xmlns:a16="http://schemas.microsoft.com/office/drawing/2014/main" id="{0638617B-60B1-BE40-A335-6F695E79F8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6394970"/>
            <a:ext cx="647700" cy="3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8A1B18BE-1BC1-E222-9825-DC8B39E3A0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81392" y="5981559"/>
            <a:ext cx="2272805" cy="183746"/>
          </a:xfrm>
          <a:prstGeom prst="rect">
            <a:avLst/>
          </a:prstGeom>
        </p:spPr>
        <p:txBody>
          <a:bodyPr/>
          <a:lstStyle>
            <a:lvl1pPr algn="l">
              <a:defRPr sz="1000" b="1"/>
            </a:lvl1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Körper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456A245-35B3-A910-96E1-DA6EFD00822C}"/>
              </a:ext>
            </a:extLst>
          </p:cNvPr>
          <p:cNvSpPr txBox="1"/>
          <p:nvPr userDrawn="1"/>
        </p:nvSpPr>
        <p:spPr>
          <a:xfrm>
            <a:off x="959001" y="6320347"/>
            <a:ext cx="514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iMINT-Akademie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Fachset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Mathematik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Claudia Borkowski, Markus Porzelt, Alexander Roppelt, Steffen </a:t>
            </a:r>
            <a:r>
              <a:rPr lang="de-DE" sz="800" dirty="0" err="1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Tschakert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, Christian Weber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>
                <a:effectLst/>
                <a:latin typeface="Calibri" panose="020F0502020204030204" pitchFamily="34" charset="0"/>
              </a:rPr>
              <a:t>©</a:t>
            </a:r>
            <a:r>
              <a:rPr lang="de-DE" sz="800" baseline="0" dirty="0"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Senatsverwaltung für Bildung, Jugend und Familie 2024. Inhalt lizenziert unter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CC BY-SA 4.0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68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ion - Pro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Schwierigkeitsindikator">
            <a:extLst>
              <a:ext uri="{FF2B5EF4-FFF2-40B4-BE49-F238E27FC236}">
                <a16:creationId xmlns:a16="http://schemas.microsoft.com/office/drawing/2014/main" id="{8DAD90B6-9E84-17B6-20B1-75378B389081}"/>
              </a:ext>
            </a:extLst>
          </p:cNvPr>
          <p:cNvGrpSpPr/>
          <p:nvPr userDrawn="1"/>
        </p:nvGrpSpPr>
        <p:grpSpPr>
          <a:xfrm>
            <a:off x="8260431" y="53596"/>
            <a:ext cx="1581280" cy="1393135"/>
            <a:chOff x="8260431" y="53596"/>
            <a:chExt cx="1581280" cy="1393135"/>
          </a:xfrm>
        </p:grpSpPr>
        <p:sp>
          <p:nvSpPr>
            <p:cNvPr id="55" name="Abgerundetes Rechteck 4">
              <a:extLst>
                <a:ext uri="{FF2B5EF4-FFF2-40B4-BE49-F238E27FC236}">
                  <a16:creationId xmlns:a16="http://schemas.microsoft.com/office/drawing/2014/main" id="{600CBE6B-301E-049C-C04C-5AE3E87363CB}"/>
                </a:ext>
              </a:extLst>
            </p:cNvPr>
            <p:cNvSpPr/>
            <p:nvPr userDrawn="1"/>
          </p:nvSpPr>
          <p:spPr>
            <a:xfrm>
              <a:off x="8260431" y="53596"/>
              <a:ext cx="1581280" cy="86079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57861"/>
              <a:endParaRPr lang="de-DE" sz="3600" b="1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56" name="Ampel">
              <a:extLst>
                <a:ext uri="{FF2B5EF4-FFF2-40B4-BE49-F238E27FC236}">
                  <a16:creationId xmlns:a16="http://schemas.microsoft.com/office/drawing/2014/main" id="{41B01BD5-3383-7155-938E-AE906FE0B6E5}"/>
                </a:ext>
              </a:extLst>
            </p:cNvPr>
            <p:cNvGrpSpPr/>
            <p:nvPr/>
          </p:nvGrpSpPr>
          <p:grpSpPr>
            <a:xfrm>
              <a:off x="8375185" y="117544"/>
              <a:ext cx="1356520" cy="1329187"/>
              <a:chOff x="2890600" y="1412776"/>
              <a:chExt cx="4078624" cy="3996443"/>
            </a:xfrm>
          </p:grpSpPr>
          <p:sp>
            <p:nvSpPr>
              <p:cNvPr id="60" name="Kreis: nicht ausgefüllt 59">
                <a:extLst>
                  <a:ext uri="{FF2B5EF4-FFF2-40B4-BE49-F238E27FC236}">
                    <a16:creationId xmlns:a16="http://schemas.microsoft.com/office/drawing/2014/main" id="{B6F40F61-7273-A3D1-01E8-1025E6EB3028}"/>
                  </a:ext>
                </a:extLst>
              </p:cNvPr>
              <p:cNvSpPr/>
              <p:nvPr/>
            </p:nvSpPr>
            <p:spPr>
              <a:xfrm>
                <a:off x="4774470" y="3266979"/>
                <a:ext cx="324722" cy="324722"/>
              </a:xfrm>
              <a:prstGeom prst="donut">
                <a:avLst>
                  <a:gd name="adj" fmla="val 3955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Halbbogen - Beginner">
                <a:extLst>
                  <a:ext uri="{FF2B5EF4-FFF2-40B4-BE49-F238E27FC236}">
                    <a16:creationId xmlns:a16="http://schemas.microsoft.com/office/drawing/2014/main" id="{2355FFB8-5F9C-65E7-9E83-9DC76BAD225B}"/>
                  </a:ext>
                </a:extLst>
              </p:cNvPr>
              <p:cNvSpPr/>
              <p:nvPr/>
            </p:nvSpPr>
            <p:spPr>
              <a:xfrm>
                <a:off x="2890600" y="1412776"/>
                <a:ext cx="4078624" cy="3996443"/>
              </a:xfrm>
              <a:prstGeom prst="blockArc">
                <a:avLst>
                  <a:gd name="adj1" fmla="val 10800000"/>
                  <a:gd name="adj2" fmla="val 13388722"/>
                  <a:gd name="adj3" fmla="val 25377"/>
                </a:avLst>
              </a:prstGeom>
              <a:solidFill>
                <a:srgbClr val="00B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Halbbogen - Profis">
                <a:extLst>
                  <a:ext uri="{FF2B5EF4-FFF2-40B4-BE49-F238E27FC236}">
                    <a16:creationId xmlns:a16="http://schemas.microsoft.com/office/drawing/2014/main" id="{3AC65C61-6988-5B82-9125-8F5E9E69D890}"/>
                  </a:ext>
                </a:extLst>
              </p:cNvPr>
              <p:cNvSpPr/>
              <p:nvPr/>
            </p:nvSpPr>
            <p:spPr>
              <a:xfrm>
                <a:off x="2890600" y="1412776"/>
                <a:ext cx="4078624" cy="3996443"/>
              </a:xfrm>
              <a:prstGeom prst="blockArc">
                <a:avLst>
                  <a:gd name="adj1" fmla="val 18945941"/>
                  <a:gd name="adj2" fmla="val 0"/>
                  <a:gd name="adj3" fmla="val 25000"/>
                </a:avLst>
              </a:pr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Halbbogen - Könner">
                <a:extLst>
                  <a:ext uri="{FF2B5EF4-FFF2-40B4-BE49-F238E27FC236}">
                    <a16:creationId xmlns:a16="http://schemas.microsoft.com/office/drawing/2014/main" id="{77B05486-768A-5DD4-46F1-3F566B092E48}"/>
                  </a:ext>
                </a:extLst>
              </p:cNvPr>
              <p:cNvSpPr/>
              <p:nvPr/>
            </p:nvSpPr>
            <p:spPr>
              <a:xfrm>
                <a:off x="2890600" y="1412776"/>
                <a:ext cx="4078624" cy="3996443"/>
              </a:xfrm>
              <a:prstGeom prst="blockArc">
                <a:avLst>
                  <a:gd name="adj1" fmla="val 13578291"/>
                  <a:gd name="adj2" fmla="val 18768788"/>
                  <a:gd name="adj3" fmla="val 25054"/>
                </a:avLst>
              </a:prstGeom>
              <a:solidFill>
                <a:srgbClr val="FFC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" name="Zeiger - Profis">
              <a:extLst>
                <a:ext uri="{FF2B5EF4-FFF2-40B4-BE49-F238E27FC236}">
                  <a16:creationId xmlns:a16="http://schemas.microsoft.com/office/drawing/2014/main" id="{EB62FD08-BF85-B5A0-2527-6166C7567864}"/>
                </a:ext>
              </a:extLst>
            </p:cNvPr>
            <p:cNvSpPr/>
            <p:nvPr userDrawn="1"/>
          </p:nvSpPr>
          <p:spPr>
            <a:xfrm rot="15000000">
              <a:off x="9296050" y="419678"/>
              <a:ext cx="72000" cy="538800"/>
            </a:xfrm>
            <a:prstGeom prst="flowChartOffpageConnector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Aufgaben">
            <a:extLst>
              <a:ext uri="{FF2B5EF4-FFF2-40B4-BE49-F238E27FC236}">
                <a16:creationId xmlns:a16="http://schemas.microsoft.com/office/drawing/2014/main" id="{EC91EF45-4943-16F8-7096-827833FEE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49"/>
            <a:ext cx="9203968" cy="5192121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175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/>
              <a:t>Textmasterformat bearbeiten</a:t>
            </a:r>
          </a:p>
          <a:p>
            <a:pPr marL="457200" lvl="1" defTabSz="914400"/>
            <a:r>
              <a:rPr lang="de-DE"/>
              <a:t>Zweite Ebene</a:t>
            </a:r>
          </a:p>
          <a:p>
            <a:pPr marL="914400" lvl="2" defTabSz="914400"/>
            <a:r>
              <a:rPr lang="de-DE"/>
              <a:t>Dritte Ebene</a:t>
            </a:r>
          </a:p>
          <a:p>
            <a:pPr marL="1371600" lvl="3" defTabSz="914400"/>
            <a:r>
              <a:rPr lang="de-DE"/>
              <a:t>Vierte Ebene</a:t>
            </a:r>
          </a:p>
          <a:p>
            <a:pPr marL="1828800" lvl="4" defTabSz="914400"/>
            <a:r>
              <a:rPr lang="de-DE"/>
              <a:t>Fünfte Ebene</a:t>
            </a:r>
          </a:p>
        </p:txBody>
      </p:sp>
      <p:sp>
        <p:nvSpPr>
          <p:cNvPr id="33" name="Stationsnummer">
            <a:extLst>
              <a:ext uri="{FF2B5EF4-FFF2-40B4-BE49-F238E27FC236}">
                <a16:creationId xmlns:a16="http://schemas.microsoft.com/office/drawing/2014/main" id="{DE71B02C-3788-617B-9EC6-80F6833836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89" y="53679"/>
            <a:ext cx="2296423" cy="850103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de-DE" sz="3200" b="0" dirty="0" smtClean="0">
                <a:solidFill>
                  <a:prstClr val="black"/>
                </a:solidFill>
                <a:latin typeface="Calibri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Station XY</a:t>
            </a:r>
          </a:p>
        </p:txBody>
      </p:sp>
      <p:sp>
        <p:nvSpPr>
          <p:cNvPr id="2" name="Titel der Station">
            <a:extLst>
              <a:ext uri="{FF2B5EF4-FFF2-40B4-BE49-F238E27FC236}">
                <a16:creationId xmlns:a16="http://schemas.microsoft.com/office/drawing/2014/main" id="{02E981CF-7588-0FC1-1AA4-8AEF378E9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der Station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DB68AA3-7D94-57E9-1EFE-5B95969DB7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0800000">
            <a:off x="233363" y="6419716"/>
            <a:ext cx="4719637" cy="2159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tIns="0" bIns="0">
            <a:noAutofit/>
          </a:bodyPr>
          <a:lstStyle>
            <a:lvl1pPr marL="0" indent="0" algn="r">
              <a:buFontTx/>
              <a:buNone/>
              <a:defRPr sz="800"/>
            </a:lvl1pPr>
            <a:lvl2pPr marL="157868" indent="0">
              <a:buFontTx/>
              <a:buNone/>
              <a:defRPr sz="800"/>
            </a:lvl2pPr>
            <a:lvl3pPr marL="674934" indent="0">
              <a:buFontTx/>
              <a:buNone/>
              <a:defRPr sz="800"/>
            </a:lvl3pPr>
            <a:lvl4pPr marL="1132134" indent="0">
              <a:buFontTx/>
              <a:buNone/>
              <a:defRPr sz="800"/>
            </a:lvl4pPr>
            <a:lvl5pPr marL="1589334" indent="0">
              <a:buFontTx/>
              <a:buNone/>
              <a:defRPr sz="800"/>
            </a:lvl5pPr>
          </a:lstStyle>
          <a:p>
            <a:pPr lvl="0"/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9" name="Grafik 8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82894C92-0BD1-1BA8-23F1-41A4EE2E0E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1" y="6309320"/>
            <a:ext cx="2949693" cy="495001"/>
          </a:xfrm>
          <a:prstGeom prst="rect">
            <a:avLst/>
          </a:prstGeom>
        </p:spPr>
      </p:pic>
      <p:pic>
        <p:nvPicPr>
          <p:cNvPr id="3" name="Grafik 2">
            <a:hlinkClick r:id="rId3"/>
            <a:extLst>
              <a:ext uri="{FF2B5EF4-FFF2-40B4-BE49-F238E27FC236}">
                <a16:creationId xmlns:a16="http://schemas.microsoft.com/office/drawing/2014/main" id="{4E6C4737-161C-4365-9980-D2542D0344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6394970"/>
            <a:ext cx="647700" cy="3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53CFDF9F-8082-6948-5CB0-0BA9987825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81392" y="5981559"/>
            <a:ext cx="2272805" cy="183746"/>
          </a:xfrm>
          <a:prstGeom prst="rect">
            <a:avLst/>
          </a:prstGeom>
        </p:spPr>
        <p:txBody>
          <a:bodyPr/>
          <a:lstStyle>
            <a:lvl1pPr algn="l">
              <a:defRPr sz="1000" b="1"/>
            </a:lvl1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Körper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BFE76AF-83F5-6364-5A9A-A41678BCEFEB}"/>
              </a:ext>
            </a:extLst>
          </p:cNvPr>
          <p:cNvSpPr txBox="1"/>
          <p:nvPr userDrawn="1"/>
        </p:nvSpPr>
        <p:spPr>
          <a:xfrm>
            <a:off x="959001" y="6320347"/>
            <a:ext cx="514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iMINT-Akademie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Fachset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Mathematik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Claudia Borkowski, Markus Porzelt, Alexander Roppelt, Steffen </a:t>
            </a:r>
            <a:r>
              <a:rPr lang="de-DE" sz="800" dirty="0" err="1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Tschakert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, Christian Weber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>
                <a:effectLst/>
                <a:latin typeface="Calibri" panose="020F0502020204030204" pitchFamily="34" charset="0"/>
              </a:rPr>
              <a:t>©</a:t>
            </a:r>
            <a:r>
              <a:rPr lang="de-DE" sz="800" baseline="0" dirty="0"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Senatsverwaltung für Bildung, Jugend und Familie 2024. Inhalt lizenziert unter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CC BY-SA 4.0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31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ion - MU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Schwierigkeitsindikator">
            <a:extLst>
              <a:ext uri="{FF2B5EF4-FFF2-40B4-BE49-F238E27FC236}">
                <a16:creationId xmlns:a16="http://schemas.microsoft.com/office/drawing/2014/main" id="{8DAD90B6-9E84-17B6-20B1-75378B389081}"/>
              </a:ext>
            </a:extLst>
          </p:cNvPr>
          <p:cNvGrpSpPr/>
          <p:nvPr userDrawn="1"/>
        </p:nvGrpSpPr>
        <p:grpSpPr>
          <a:xfrm>
            <a:off x="8260431" y="53596"/>
            <a:ext cx="1581280" cy="1393135"/>
            <a:chOff x="8260431" y="53596"/>
            <a:chExt cx="1581280" cy="1393135"/>
          </a:xfrm>
        </p:grpSpPr>
        <p:sp>
          <p:nvSpPr>
            <p:cNvPr id="55" name="Abgerundetes Rechteck 4">
              <a:extLst>
                <a:ext uri="{FF2B5EF4-FFF2-40B4-BE49-F238E27FC236}">
                  <a16:creationId xmlns:a16="http://schemas.microsoft.com/office/drawing/2014/main" id="{600CBE6B-301E-049C-C04C-5AE3E87363CB}"/>
                </a:ext>
              </a:extLst>
            </p:cNvPr>
            <p:cNvSpPr/>
            <p:nvPr userDrawn="1"/>
          </p:nvSpPr>
          <p:spPr>
            <a:xfrm>
              <a:off x="8260431" y="53596"/>
              <a:ext cx="1581280" cy="86079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57861"/>
              <a:endParaRPr lang="de-DE" sz="3600" b="1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56" name="Ampel">
              <a:extLst>
                <a:ext uri="{FF2B5EF4-FFF2-40B4-BE49-F238E27FC236}">
                  <a16:creationId xmlns:a16="http://schemas.microsoft.com/office/drawing/2014/main" id="{41B01BD5-3383-7155-938E-AE906FE0B6E5}"/>
                </a:ext>
              </a:extLst>
            </p:cNvPr>
            <p:cNvGrpSpPr/>
            <p:nvPr/>
          </p:nvGrpSpPr>
          <p:grpSpPr>
            <a:xfrm>
              <a:off x="8375185" y="117544"/>
              <a:ext cx="1356520" cy="1329187"/>
              <a:chOff x="2890600" y="1412776"/>
              <a:chExt cx="4078624" cy="3996443"/>
            </a:xfrm>
          </p:grpSpPr>
          <p:sp>
            <p:nvSpPr>
              <p:cNvPr id="60" name="Kreis: nicht ausgefüllt 59">
                <a:extLst>
                  <a:ext uri="{FF2B5EF4-FFF2-40B4-BE49-F238E27FC236}">
                    <a16:creationId xmlns:a16="http://schemas.microsoft.com/office/drawing/2014/main" id="{B6F40F61-7273-A3D1-01E8-1025E6EB3028}"/>
                  </a:ext>
                </a:extLst>
              </p:cNvPr>
              <p:cNvSpPr/>
              <p:nvPr/>
            </p:nvSpPr>
            <p:spPr>
              <a:xfrm>
                <a:off x="4774470" y="3266979"/>
                <a:ext cx="324722" cy="324722"/>
              </a:xfrm>
              <a:prstGeom prst="donut">
                <a:avLst>
                  <a:gd name="adj" fmla="val 3955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Halbbogen - Beginner">
                <a:extLst>
                  <a:ext uri="{FF2B5EF4-FFF2-40B4-BE49-F238E27FC236}">
                    <a16:creationId xmlns:a16="http://schemas.microsoft.com/office/drawing/2014/main" id="{2355FFB8-5F9C-65E7-9E83-9DC76BAD225B}"/>
                  </a:ext>
                </a:extLst>
              </p:cNvPr>
              <p:cNvSpPr/>
              <p:nvPr/>
            </p:nvSpPr>
            <p:spPr>
              <a:xfrm>
                <a:off x="2890600" y="1412776"/>
                <a:ext cx="4078624" cy="3996443"/>
              </a:xfrm>
              <a:prstGeom prst="blockArc">
                <a:avLst>
                  <a:gd name="adj1" fmla="val 10800000"/>
                  <a:gd name="adj2" fmla="val 13388722"/>
                  <a:gd name="adj3" fmla="val 25377"/>
                </a:avLst>
              </a:prstGeom>
              <a:solidFill>
                <a:srgbClr val="00B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Halbbogen - Profis">
                <a:extLst>
                  <a:ext uri="{FF2B5EF4-FFF2-40B4-BE49-F238E27FC236}">
                    <a16:creationId xmlns:a16="http://schemas.microsoft.com/office/drawing/2014/main" id="{3AC65C61-6988-5B82-9125-8F5E9E69D890}"/>
                  </a:ext>
                </a:extLst>
              </p:cNvPr>
              <p:cNvSpPr/>
              <p:nvPr/>
            </p:nvSpPr>
            <p:spPr>
              <a:xfrm>
                <a:off x="2890600" y="1412776"/>
                <a:ext cx="4078624" cy="3996443"/>
              </a:xfrm>
              <a:prstGeom prst="blockArc">
                <a:avLst>
                  <a:gd name="adj1" fmla="val 18945941"/>
                  <a:gd name="adj2" fmla="val 0"/>
                  <a:gd name="adj3" fmla="val 25000"/>
                </a:avLst>
              </a:prstGeom>
              <a:solidFill>
                <a:srgbClr val="C0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Halbbogen - Könner">
                <a:extLst>
                  <a:ext uri="{FF2B5EF4-FFF2-40B4-BE49-F238E27FC236}">
                    <a16:creationId xmlns:a16="http://schemas.microsoft.com/office/drawing/2014/main" id="{77B05486-768A-5DD4-46F1-3F566B092E48}"/>
                  </a:ext>
                </a:extLst>
              </p:cNvPr>
              <p:cNvSpPr/>
              <p:nvPr/>
            </p:nvSpPr>
            <p:spPr>
              <a:xfrm>
                <a:off x="2890600" y="1412776"/>
                <a:ext cx="4078624" cy="3996443"/>
              </a:xfrm>
              <a:prstGeom prst="blockArc">
                <a:avLst>
                  <a:gd name="adj1" fmla="val 13578291"/>
                  <a:gd name="adj2" fmla="val 18768788"/>
                  <a:gd name="adj3" fmla="val 25054"/>
                </a:avLst>
              </a:prstGeom>
              <a:solidFill>
                <a:srgbClr val="FFC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" name="Zeiger - Profis">
              <a:extLst>
                <a:ext uri="{FF2B5EF4-FFF2-40B4-BE49-F238E27FC236}">
                  <a16:creationId xmlns:a16="http://schemas.microsoft.com/office/drawing/2014/main" id="{EB62FD08-BF85-B5A0-2527-6166C7567864}"/>
                </a:ext>
              </a:extLst>
            </p:cNvPr>
            <p:cNvSpPr/>
            <p:nvPr userDrawn="1"/>
          </p:nvSpPr>
          <p:spPr>
            <a:xfrm rot="15000000">
              <a:off x="9296050" y="419678"/>
              <a:ext cx="72000" cy="538800"/>
            </a:xfrm>
            <a:prstGeom prst="flowChartOffpageConnector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Zeiger - Könner">
              <a:extLst>
                <a:ext uri="{FF2B5EF4-FFF2-40B4-BE49-F238E27FC236}">
                  <a16:creationId xmlns:a16="http://schemas.microsoft.com/office/drawing/2014/main" id="{760F65D2-C39D-AED4-F490-8A6EBA140E63}"/>
                </a:ext>
              </a:extLst>
            </p:cNvPr>
            <p:cNvSpPr/>
            <p:nvPr userDrawn="1"/>
          </p:nvSpPr>
          <p:spPr>
            <a:xfrm rot="10800000">
              <a:off x="9019979" y="211580"/>
              <a:ext cx="72000" cy="538800"/>
            </a:xfrm>
            <a:prstGeom prst="flowChartOffpageConnector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Zeiger - Beginner">
              <a:extLst>
                <a:ext uri="{FF2B5EF4-FFF2-40B4-BE49-F238E27FC236}">
                  <a16:creationId xmlns:a16="http://schemas.microsoft.com/office/drawing/2014/main" id="{0729E636-DED9-1B67-8C46-935CAB8BD874}"/>
                </a:ext>
              </a:extLst>
            </p:cNvPr>
            <p:cNvSpPr/>
            <p:nvPr/>
          </p:nvSpPr>
          <p:spPr>
            <a:xfrm rot="6420000">
              <a:off x="8735087" y="431579"/>
              <a:ext cx="72000" cy="538800"/>
            </a:xfrm>
            <a:prstGeom prst="flowChartOffpageConnector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Aufgaben">
            <a:extLst>
              <a:ext uri="{FF2B5EF4-FFF2-40B4-BE49-F238E27FC236}">
                <a16:creationId xmlns:a16="http://schemas.microsoft.com/office/drawing/2014/main" id="{EC91EF45-4943-16F8-7096-827833FEE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50"/>
            <a:ext cx="9203968" cy="5164054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175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/>
              <a:t>Textmasterformat bearbeiten</a:t>
            </a:r>
          </a:p>
          <a:p>
            <a:pPr marL="457200" lvl="1" defTabSz="914400"/>
            <a:r>
              <a:rPr lang="de-DE"/>
              <a:t>Zweite Ebene</a:t>
            </a:r>
          </a:p>
          <a:p>
            <a:pPr marL="914400" lvl="2" defTabSz="914400"/>
            <a:r>
              <a:rPr lang="de-DE"/>
              <a:t>Dritte Ebene</a:t>
            </a:r>
          </a:p>
          <a:p>
            <a:pPr marL="1371600" lvl="3" defTabSz="914400"/>
            <a:r>
              <a:rPr lang="de-DE"/>
              <a:t>Vierte Ebene</a:t>
            </a:r>
          </a:p>
          <a:p>
            <a:pPr marL="1828800" lvl="4" defTabSz="914400"/>
            <a:r>
              <a:rPr lang="de-DE"/>
              <a:t>Fünfte Ebene</a:t>
            </a:r>
          </a:p>
        </p:txBody>
      </p:sp>
      <p:sp>
        <p:nvSpPr>
          <p:cNvPr id="33" name="Stationsnummer">
            <a:extLst>
              <a:ext uri="{FF2B5EF4-FFF2-40B4-BE49-F238E27FC236}">
                <a16:creationId xmlns:a16="http://schemas.microsoft.com/office/drawing/2014/main" id="{DE71B02C-3788-617B-9EC6-80F6833836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89" y="53679"/>
            <a:ext cx="2296423" cy="850103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de-DE" sz="3200" b="0" dirty="0" smtClean="0">
                <a:solidFill>
                  <a:prstClr val="black"/>
                </a:solidFill>
                <a:latin typeface="Calibri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Station XY</a:t>
            </a:r>
          </a:p>
        </p:txBody>
      </p:sp>
      <p:sp>
        <p:nvSpPr>
          <p:cNvPr id="2" name="Titel der Station">
            <a:extLst>
              <a:ext uri="{FF2B5EF4-FFF2-40B4-BE49-F238E27FC236}">
                <a16:creationId xmlns:a16="http://schemas.microsoft.com/office/drawing/2014/main" id="{02E981CF-7588-0FC1-1AA4-8AEF378E9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der Station</a:t>
            </a:r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1F901D64-0DA9-DC7F-E409-A406629213AB}"/>
              </a:ext>
            </a:extLst>
          </p:cNvPr>
          <p:cNvSpPr txBox="1"/>
          <p:nvPr userDrawn="1"/>
        </p:nvSpPr>
        <p:spPr>
          <a:xfrm rot="19841220">
            <a:off x="2189250" y="1795716"/>
            <a:ext cx="48965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Muster für Folienmaster für die Stationen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Farbe des Titels anpassen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Farbe des Hintergrundes anpassen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Zeiger in Schwierigkeitsskala löschen</a:t>
            </a:r>
          </a:p>
        </p:txBody>
      </p:sp>
      <p:sp>
        <p:nvSpPr>
          <p:cNvPr id="128" name="Textplatzhalter 4">
            <a:extLst>
              <a:ext uri="{FF2B5EF4-FFF2-40B4-BE49-F238E27FC236}">
                <a16:creationId xmlns:a16="http://schemas.microsoft.com/office/drawing/2014/main" id="{C352AD57-0618-2B1F-D63E-475E7B973A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0800000">
            <a:off x="233363" y="6350372"/>
            <a:ext cx="4719637" cy="2159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tIns="0" bIns="0">
            <a:noAutofit/>
          </a:bodyPr>
          <a:lstStyle>
            <a:lvl1pPr marL="0" indent="0" algn="r">
              <a:buFontTx/>
              <a:buNone/>
              <a:defRPr sz="800"/>
            </a:lvl1pPr>
            <a:lvl2pPr marL="157868" indent="0">
              <a:buFontTx/>
              <a:buNone/>
              <a:defRPr sz="800"/>
            </a:lvl2pPr>
            <a:lvl3pPr marL="674934" indent="0">
              <a:buFontTx/>
              <a:buNone/>
              <a:defRPr sz="800"/>
            </a:lvl3pPr>
            <a:lvl4pPr marL="1132134" indent="0">
              <a:buFontTx/>
              <a:buNone/>
              <a:defRPr sz="800"/>
            </a:lvl4pPr>
            <a:lvl5pPr marL="1589334" indent="0">
              <a:buFontTx/>
              <a:buNone/>
              <a:defRPr sz="800"/>
            </a:lvl5pPr>
          </a:lstStyle>
          <a:p>
            <a:pPr lvl="0"/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8" name="Grafik 7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538C72C8-E0FD-4823-F1BE-18C589CBA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1" y="6309320"/>
            <a:ext cx="2949693" cy="495001"/>
          </a:xfrm>
          <a:prstGeom prst="rect">
            <a:avLst/>
          </a:prstGeom>
        </p:spPr>
      </p:pic>
      <p:pic>
        <p:nvPicPr>
          <p:cNvPr id="3" name="Grafik 2">
            <a:hlinkClick r:id="rId3"/>
            <a:extLst>
              <a:ext uri="{FF2B5EF4-FFF2-40B4-BE49-F238E27FC236}">
                <a16:creationId xmlns:a16="http://schemas.microsoft.com/office/drawing/2014/main" id="{0B3B962A-08E9-716B-483D-95567D53A5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6394970"/>
            <a:ext cx="647700" cy="3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E7A0EE66-6236-D273-869D-6D1911E0F4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81392" y="5981559"/>
            <a:ext cx="2272805" cy="183746"/>
          </a:xfrm>
          <a:prstGeom prst="rect">
            <a:avLst/>
          </a:prstGeom>
        </p:spPr>
        <p:txBody>
          <a:bodyPr/>
          <a:lstStyle>
            <a:lvl1pPr algn="l">
              <a:defRPr sz="1000" b="1"/>
            </a:lvl1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Körper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D89B9B3-742F-790F-B683-FD4D2E41FBFF}"/>
              </a:ext>
            </a:extLst>
          </p:cNvPr>
          <p:cNvSpPr txBox="1"/>
          <p:nvPr userDrawn="1"/>
        </p:nvSpPr>
        <p:spPr>
          <a:xfrm>
            <a:off x="959001" y="6320347"/>
            <a:ext cx="514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iMINT-Akademie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Fachset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Mathematik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Claudia Borkowski, Markus Porzelt, Alexander Roppelt, Steffen </a:t>
            </a:r>
            <a:r>
              <a:rPr lang="de-DE" sz="800" dirty="0" err="1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Tschakert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, Christian Weber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>
                <a:effectLst/>
                <a:latin typeface="Calibri" panose="020F0502020204030204" pitchFamily="34" charset="0"/>
              </a:rPr>
              <a:t>©</a:t>
            </a:r>
            <a:r>
              <a:rPr lang="de-DE" sz="800" baseline="0" dirty="0"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Senatsverwaltung für Bildung, Jugend und Familie 2024. Inhalt lizenziert unter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CC BY-SA 4.0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66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ösung - Begi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fgaben">
            <a:extLst>
              <a:ext uri="{FF2B5EF4-FFF2-40B4-BE49-F238E27FC236}">
                <a16:creationId xmlns:a16="http://schemas.microsoft.com/office/drawing/2014/main" id="{EC91EF45-4943-16F8-7096-827833FEE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49"/>
            <a:ext cx="9203968" cy="5192263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175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Textmasterformat bearbeiten</a:t>
            </a:r>
          </a:p>
          <a:p>
            <a:pPr marL="457200" lvl="1" defTabSz="914400"/>
            <a:r>
              <a:rPr lang="de-DE" dirty="0"/>
              <a:t>Zweite Ebene</a:t>
            </a:r>
          </a:p>
          <a:p>
            <a:pPr marL="914400" lvl="2" defTabSz="914400"/>
            <a:r>
              <a:rPr lang="de-DE" dirty="0"/>
              <a:t>Dritte Ebene</a:t>
            </a:r>
          </a:p>
          <a:p>
            <a:pPr marL="1371600" lvl="3" defTabSz="914400"/>
            <a:r>
              <a:rPr lang="de-DE" dirty="0"/>
              <a:t>Vierte Ebene</a:t>
            </a:r>
          </a:p>
          <a:p>
            <a:pPr marL="1828800" lvl="4" defTabSz="914400"/>
            <a:r>
              <a:rPr lang="de-DE" dirty="0"/>
              <a:t>Fünfte Ebene</a:t>
            </a:r>
          </a:p>
        </p:txBody>
      </p:sp>
      <p:sp>
        <p:nvSpPr>
          <p:cNvPr id="33" name="Stationsnummer">
            <a:extLst>
              <a:ext uri="{FF2B5EF4-FFF2-40B4-BE49-F238E27FC236}">
                <a16:creationId xmlns:a16="http://schemas.microsoft.com/office/drawing/2014/main" id="{DE71B02C-3788-617B-9EC6-80F6833836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88" y="53679"/>
            <a:ext cx="2296423" cy="850103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de-DE" sz="3200" b="0" dirty="0" smtClean="0">
                <a:solidFill>
                  <a:prstClr val="black"/>
                </a:solidFill>
                <a:latin typeface="Calibri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Station XY</a:t>
            </a:r>
          </a:p>
        </p:txBody>
      </p:sp>
      <p:sp>
        <p:nvSpPr>
          <p:cNvPr id="4" name="Titel der Station">
            <a:extLst>
              <a:ext uri="{FF2B5EF4-FFF2-40B4-BE49-F238E27FC236}">
                <a16:creationId xmlns:a16="http://schemas.microsoft.com/office/drawing/2014/main" id="{50B2221D-E193-34A1-2632-DF6F5918F51E}"/>
              </a:ext>
            </a:extLst>
          </p:cNvPr>
          <p:cNvSpPr txBox="1">
            <a:spLocks/>
          </p:cNvSpPr>
          <p:nvPr userDrawn="1"/>
        </p:nvSpPr>
        <p:spPr>
          <a:xfrm>
            <a:off x="2576735" y="42088"/>
            <a:ext cx="6691522" cy="850103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Autofit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1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0" dirty="0"/>
              <a:t>Lösung</a:t>
            </a:r>
          </a:p>
        </p:txBody>
      </p:sp>
      <p:pic>
        <p:nvPicPr>
          <p:cNvPr id="8" name="Grafik 7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F0C9F805-E5AF-E2C2-10F4-BE5A61CC97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1" y="6309320"/>
            <a:ext cx="2949693" cy="495001"/>
          </a:xfrm>
          <a:prstGeom prst="rect">
            <a:avLst/>
          </a:prstGeom>
        </p:spPr>
      </p:pic>
      <p:pic>
        <p:nvPicPr>
          <p:cNvPr id="2" name="Grafik 1">
            <a:hlinkClick r:id="rId3"/>
            <a:extLst>
              <a:ext uri="{FF2B5EF4-FFF2-40B4-BE49-F238E27FC236}">
                <a16:creationId xmlns:a16="http://schemas.microsoft.com/office/drawing/2014/main" id="{84D48DC6-3B09-BCCE-1666-C0B87F5F5D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6394970"/>
            <a:ext cx="647700" cy="3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48576684-B735-AEBB-D9EE-FC3385A2E4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81392" y="5981559"/>
            <a:ext cx="2272805" cy="183746"/>
          </a:xfrm>
          <a:prstGeom prst="rect">
            <a:avLst/>
          </a:prstGeom>
        </p:spPr>
        <p:txBody>
          <a:bodyPr/>
          <a:lstStyle>
            <a:lvl1pPr algn="l">
              <a:defRPr sz="1000" b="1"/>
            </a:lvl1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Körper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38D9FEF-83F9-74B0-CF4E-709181F698BA}"/>
              </a:ext>
            </a:extLst>
          </p:cNvPr>
          <p:cNvSpPr txBox="1"/>
          <p:nvPr userDrawn="1"/>
        </p:nvSpPr>
        <p:spPr>
          <a:xfrm>
            <a:off x="959001" y="6320347"/>
            <a:ext cx="514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iMINT-Akademie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Fachset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Mathematik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Claudia Borkowski, Markus Porzelt, Alexander Roppelt, Steffen </a:t>
            </a:r>
            <a:r>
              <a:rPr lang="de-DE" sz="800" dirty="0" err="1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Tschakert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, Christian Weber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>
                <a:effectLst/>
                <a:latin typeface="Calibri" panose="020F0502020204030204" pitchFamily="34" charset="0"/>
              </a:rPr>
              <a:t>©</a:t>
            </a:r>
            <a:r>
              <a:rPr lang="de-DE" sz="800" baseline="0" dirty="0"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Senatsverwaltung für Bildung, Jugend und Familie 2024. Inhalt lizenziert unter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CC BY-SA 4.0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195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ösung - Kö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fgaben">
            <a:extLst>
              <a:ext uri="{FF2B5EF4-FFF2-40B4-BE49-F238E27FC236}">
                <a16:creationId xmlns:a16="http://schemas.microsoft.com/office/drawing/2014/main" id="{EC91EF45-4943-16F8-7096-827833FEE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49"/>
            <a:ext cx="9203968" cy="5192263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175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Textmasterformat bearbeiten</a:t>
            </a:r>
          </a:p>
          <a:p>
            <a:pPr marL="457200" lvl="1" defTabSz="914400"/>
            <a:r>
              <a:rPr lang="de-DE" dirty="0"/>
              <a:t>Zweite Ebene</a:t>
            </a:r>
          </a:p>
          <a:p>
            <a:pPr marL="914400" lvl="2" defTabSz="914400"/>
            <a:r>
              <a:rPr lang="de-DE" dirty="0"/>
              <a:t>Dritte Ebene</a:t>
            </a:r>
          </a:p>
          <a:p>
            <a:pPr marL="1371600" lvl="3" defTabSz="914400"/>
            <a:r>
              <a:rPr lang="de-DE" dirty="0"/>
              <a:t>Vierte Ebene</a:t>
            </a:r>
          </a:p>
          <a:p>
            <a:pPr marL="1828800" lvl="4" defTabSz="914400"/>
            <a:r>
              <a:rPr lang="de-DE" dirty="0"/>
              <a:t>Fünfte Ebene</a:t>
            </a:r>
          </a:p>
        </p:txBody>
      </p:sp>
      <p:sp>
        <p:nvSpPr>
          <p:cNvPr id="33" name="Stationsnummer">
            <a:extLst>
              <a:ext uri="{FF2B5EF4-FFF2-40B4-BE49-F238E27FC236}">
                <a16:creationId xmlns:a16="http://schemas.microsoft.com/office/drawing/2014/main" id="{DE71B02C-3788-617B-9EC6-80F6833836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88" y="53679"/>
            <a:ext cx="2296423" cy="850103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de-DE" sz="3200" b="0" dirty="0" smtClean="0">
                <a:solidFill>
                  <a:prstClr val="black"/>
                </a:solidFill>
                <a:latin typeface="Calibri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Station XY</a:t>
            </a:r>
          </a:p>
        </p:txBody>
      </p:sp>
      <p:sp>
        <p:nvSpPr>
          <p:cNvPr id="4" name="Titel der Station">
            <a:extLst>
              <a:ext uri="{FF2B5EF4-FFF2-40B4-BE49-F238E27FC236}">
                <a16:creationId xmlns:a16="http://schemas.microsoft.com/office/drawing/2014/main" id="{50B2221D-E193-34A1-2632-DF6F5918F51E}"/>
              </a:ext>
            </a:extLst>
          </p:cNvPr>
          <p:cNvSpPr txBox="1">
            <a:spLocks/>
          </p:cNvSpPr>
          <p:nvPr userDrawn="1"/>
        </p:nvSpPr>
        <p:spPr>
          <a:xfrm>
            <a:off x="2576735" y="42088"/>
            <a:ext cx="6691522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Autofit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1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0" dirty="0"/>
              <a:t>Lösung</a:t>
            </a:r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5A99F6ED-E1FE-A746-9714-FAD53DE8DA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81392" y="5981559"/>
            <a:ext cx="2272805" cy="183746"/>
          </a:xfrm>
          <a:prstGeom prst="rect">
            <a:avLst/>
          </a:prstGeom>
        </p:spPr>
        <p:txBody>
          <a:bodyPr/>
          <a:lstStyle>
            <a:lvl1pPr algn="l">
              <a:defRPr sz="1000" b="1"/>
            </a:lvl1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Körper</a:t>
            </a:r>
          </a:p>
        </p:txBody>
      </p:sp>
      <p:pic>
        <p:nvPicPr>
          <p:cNvPr id="8" name="Grafik 7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53FF6742-F920-A195-E08C-1773802A3B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1" y="6309320"/>
            <a:ext cx="2949693" cy="495001"/>
          </a:xfrm>
          <a:prstGeom prst="rect">
            <a:avLst/>
          </a:prstGeom>
        </p:spPr>
      </p:pic>
      <p:pic>
        <p:nvPicPr>
          <p:cNvPr id="2" name="Grafik 1">
            <a:hlinkClick r:id="rId3"/>
            <a:extLst>
              <a:ext uri="{FF2B5EF4-FFF2-40B4-BE49-F238E27FC236}">
                <a16:creationId xmlns:a16="http://schemas.microsoft.com/office/drawing/2014/main" id="{DAF26436-01BE-13B0-7981-597CD30B31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6394970"/>
            <a:ext cx="647700" cy="3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31EEB93-2F9F-4DB1-46CA-03889170B806}"/>
              </a:ext>
            </a:extLst>
          </p:cNvPr>
          <p:cNvSpPr txBox="1"/>
          <p:nvPr userDrawn="1"/>
        </p:nvSpPr>
        <p:spPr>
          <a:xfrm>
            <a:off x="959001" y="6320347"/>
            <a:ext cx="514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iMINT-Akademie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Fachset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Mathematik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Claudia Borkowski, Markus Porzelt, Alexander Roppelt, Steffen </a:t>
            </a:r>
            <a:r>
              <a:rPr lang="de-DE" sz="800" dirty="0" err="1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Tschakert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, Christian Weber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>
                <a:effectLst/>
                <a:latin typeface="Calibri" panose="020F0502020204030204" pitchFamily="34" charset="0"/>
              </a:rPr>
              <a:t>©</a:t>
            </a:r>
            <a:r>
              <a:rPr lang="de-DE" sz="800" baseline="0" dirty="0"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Senatsverwaltung für Bildung, Jugend und Familie 2024. Inhalt lizenziert unter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CC BY-SA 4.0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0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ösung - Pro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fgaben">
            <a:extLst>
              <a:ext uri="{FF2B5EF4-FFF2-40B4-BE49-F238E27FC236}">
                <a16:creationId xmlns:a16="http://schemas.microsoft.com/office/drawing/2014/main" id="{EC91EF45-4943-16F8-7096-827833FEE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50"/>
            <a:ext cx="9203968" cy="5188422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175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Textmasterformat bearbeiten</a:t>
            </a:r>
          </a:p>
          <a:p>
            <a:pPr marL="457200" lvl="1" defTabSz="914400"/>
            <a:r>
              <a:rPr lang="de-DE" dirty="0"/>
              <a:t>Zweite Ebene</a:t>
            </a:r>
          </a:p>
          <a:p>
            <a:pPr marL="914400" lvl="2" defTabSz="914400"/>
            <a:r>
              <a:rPr lang="de-DE" dirty="0"/>
              <a:t>Dritte Ebene</a:t>
            </a:r>
          </a:p>
          <a:p>
            <a:pPr marL="1371600" lvl="3" defTabSz="914400"/>
            <a:r>
              <a:rPr lang="de-DE" dirty="0"/>
              <a:t>Vierte Ebene</a:t>
            </a:r>
          </a:p>
          <a:p>
            <a:pPr marL="1828800" lvl="4" defTabSz="914400"/>
            <a:r>
              <a:rPr lang="de-DE" dirty="0"/>
              <a:t>Fünfte Ebene</a:t>
            </a:r>
          </a:p>
        </p:txBody>
      </p:sp>
      <p:sp>
        <p:nvSpPr>
          <p:cNvPr id="33" name="Stationsnummer">
            <a:extLst>
              <a:ext uri="{FF2B5EF4-FFF2-40B4-BE49-F238E27FC236}">
                <a16:creationId xmlns:a16="http://schemas.microsoft.com/office/drawing/2014/main" id="{DE71B02C-3788-617B-9EC6-80F6833836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88" y="53679"/>
            <a:ext cx="2296423" cy="850103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de-DE" sz="3200" b="0" dirty="0" smtClean="0">
                <a:solidFill>
                  <a:prstClr val="black"/>
                </a:solidFill>
                <a:latin typeface="Calibri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Station XY</a:t>
            </a:r>
          </a:p>
        </p:txBody>
      </p:sp>
      <p:sp>
        <p:nvSpPr>
          <p:cNvPr id="4" name="Titel der Station">
            <a:extLst>
              <a:ext uri="{FF2B5EF4-FFF2-40B4-BE49-F238E27FC236}">
                <a16:creationId xmlns:a16="http://schemas.microsoft.com/office/drawing/2014/main" id="{50B2221D-E193-34A1-2632-DF6F5918F51E}"/>
              </a:ext>
            </a:extLst>
          </p:cNvPr>
          <p:cNvSpPr txBox="1">
            <a:spLocks/>
          </p:cNvSpPr>
          <p:nvPr userDrawn="1"/>
        </p:nvSpPr>
        <p:spPr>
          <a:xfrm>
            <a:off x="2576735" y="42088"/>
            <a:ext cx="6691522" cy="850103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Autofit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1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/>
              <a:t>Lösung</a:t>
            </a:r>
          </a:p>
        </p:txBody>
      </p:sp>
      <p:pic>
        <p:nvPicPr>
          <p:cNvPr id="7" name="Grafik 6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797F392C-6B4D-BFA5-F545-D75602B7F8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1" y="6309320"/>
            <a:ext cx="2949693" cy="495001"/>
          </a:xfrm>
          <a:prstGeom prst="rect">
            <a:avLst/>
          </a:prstGeom>
        </p:spPr>
      </p:pic>
      <p:pic>
        <p:nvPicPr>
          <p:cNvPr id="2" name="Grafik 1">
            <a:hlinkClick r:id="rId3"/>
            <a:extLst>
              <a:ext uri="{FF2B5EF4-FFF2-40B4-BE49-F238E27FC236}">
                <a16:creationId xmlns:a16="http://schemas.microsoft.com/office/drawing/2014/main" id="{23F9D254-8489-6AE4-1E2F-7621461F668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6394970"/>
            <a:ext cx="647700" cy="3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B17240F6-5976-F033-6E02-19C599E465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81392" y="5981559"/>
            <a:ext cx="2272805" cy="183746"/>
          </a:xfrm>
          <a:prstGeom prst="rect">
            <a:avLst/>
          </a:prstGeom>
        </p:spPr>
        <p:txBody>
          <a:bodyPr/>
          <a:lstStyle>
            <a:lvl1pPr algn="l">
              <a:defRPr sz="1000" b="1"/>
            </a:lvl1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Körper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0D83131-0E38-905B-E269-1F3310A1FF31}"/>
              </a:ext>
            </a:extLst>
          </p:cNvPr>
          <p:cNvSpPr txBox="1"/>
          <p:nvPr userDrawn="1"/>
        </p:nvSpPr>
        <p:spPr>
          <a:xfrm>
            <a:off x="959001" y="6320347"/>
            <a:ext cx="514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iMINT-Akademie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Fachset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Mathematik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Claudia Borkowski, Markus Porzelt, Alexander Roppelt, Steffen </a:t>
            </a:r>
            <a:r>
              <a:rPr lang="de-DE" sz="800" dirty="0" err="1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Tschakert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, Christian Weber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>
                <a:effectLst/>
                <a:latin typeface="Calibri" panose="020F0502020204030204" pitchFamily="34" charset="0"/>
              </a:rPr>
              <a:t>©</a:t>
            </a:r>
            <a:r>
              <a:rPr lang="de-DE" sz="800" baseline="0" dirty="0"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Senatsverwaltung für Bildung, Jugend und Familie 2024. Inhalt lizenziert unter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CC BY-SA 4.0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93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il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bgerundetes Rechteck 4">
            <a:extLst>
              <a:ext uri="{FF2B5EF4-FFF2-40B4-BE49-F238E27FC236}">
                <a16:creationId xmlns:a16="http://schemas.microsoft.com/office/drawing/2014/main" id="{600CBE6B-301E-049C-C04C-5AE3E87363CB}"/>
              </a:ext>
            </a:extLst>
          </p:cNvPr>
          <p:cNvSpPr>
            <a:spLocks/>
          </p:cNvSpPr>
          <p:nvPr userDrawn="1"/>
        </p:nvSpPr>
        <p:spPr>
          <a:xfrm>
            <a:off x="8260431" y="53679"/>
            <a:ext cx="1581280" cy="86079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57861"/>
            <a:endParaRPr lang="de-DE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fgaben">
            <a:extLst>
              <a:ext uri="{FF2B5EF4-FFF2-40B4-BE49-F238E27FC236}">
                <a16:creationId xmlns:a16="http://schemas.microsoft.com/office/drawing/2014/main" id="{EC91EF45-4943-16F8-7096-827833FEE8F0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4289" y="1045050"/>
            <a:ext cx="9203968" cy="5188421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175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/>
              <a:t>Textmasterformat bearbeiten</a:t>
            </a:r>
          </a:p>
          <a:p>
            <a:pPr marL="457200" lvl="1" defTabSz="914400"/>
            <a:r>
              <a:rPr lang="de-DE"/>
              <a:t>Zweite Ebene</a:t>
            </a:r>
          </a:p>
          <a:p>
            <a:pPr marL="914400" lvl="2" defTabSz="914400"/>
            <a:r>
              <a:rPr lang="de-DE"/>
              <a:t>Dritte Ebene</a:t>
            </a:r>
          </a:p>
          <a:p>
            <a:pPr marL="1371600" lvl="3" defTabSz="914400"/>
            <a:r>
              <a:rPr lang="de-DE"/>
              <a:t>Vierte Ebene</a:t>
            </a:r>
          </a:p>
          <a:p>
            <a:pPr marL="1828800" lvl="4" defTabSz="914400"/>
            <a:r>
              <a:rPr lang="de-DE"/>
              <a:t>Fünfte Ebene</a:t>
            </a:r>
          </a:p>
        </p:txBody>
      </p:sp>
      <p:sp>
        <p:nvSpPr>
          <p:cNvPr id="33" name="Stationsnummer">
            <a:extLst>
              <a:ext uri="{FF2B5EF4-FFF2-40B4-BE49-F238E27FC236}">
                <a16:creationId xmlns:a16="http://schemas.microsoft.com/office/drawing/2014/main" id="{DE71B02C-3788-617B-9EC6-80F68338362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4289" y="53679"/>
            <a:ext cx="2296423" cy="850103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de-DE" sz="3200" b="0" dirty="0" smtClean="0">
                <a:solidFill>
                  <a:prstClr val="black"/>
                </a:solidFill>
                <a:latin typeface="Calibri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Hilfe XY</a:t>
            </a:r>
          </a:p>
        </p:txBody>
      </p:sp>
      <p:sp>
        <p:nvSpPr>
          <p:cNvPr id="2" name="Titel der Station">
            <a:extLst>
              <a:ext uri="{FF2B5EF4-FFF2-40B4-BE49-F238E27FC236}">
                <a16:creationId xmlns:a16="http://schemas.microsoft.com/office/drawing/2014/main" id="{02E981CF-7588-0FC1-1AA4-8AEF378E9C7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576735" y="53679"/>
            <a:ext cx="5549507" cy="850103"/>
          </a:xfrm>
          <a:solidFill>
            <a:schemeClr val="accent1"/>
          </a:solidFill>
        </p:spPr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Hilfe</a:t>
            </a:r>
          </a:p>
        </p:txBody>
      </p:sp>
      <p:pic>
        <p:nvPicPr>
          <p:cNvPr id="9" name="Grafik 8" descr="Ein Bild, das Entwurf, Symbol, Grafiken, weiß enthält.&#10;&#10;Automatisch generierte Beschreibung">
            <a:extLst>
              <a:ext uri="{FF2B5EF4-FFF2-40B4-BE49-F238E27FC236}">
                <a16:creationId xmlns:a16="http://schemas.microsoft.com/office/drawing/2014/main" id="{2688D183-8BA3-798A-2DF4-45C5238EA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494" y="110538"/>
            <a:ext cx="697153" cy="749967"/>
          </a:xfrm>
          <a:prstGeom prst="rect">
            <a:avLst/>
          </a:prstGeom>
        </p:spPr>
      </p:pic>
      <p:pic>
        <p:nvPicPr>
          <p:cNvPr id="12" name="Grafik 11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6137C566-CBB6-0CB0-73BB-0EDB1C15C3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1" y="6309320"/>
            <a:ext cx="2949693" cy="495001"/>
          </a:xfrm>
          <a:prstGeom prst="rect">
            <a:avLst/>
          </a:prstGeom>
        </p:spPr>
      </p:pic>
      <p:pic>
        <p:nvPicPr>
          <p:cNvPr id="3" name="Grafik 2">
            <a:hlinkClick r:id="rId4"/>
            <a:extLst>
              <a:ext uri="{FF2B5EF4-FFF2-40B4-BE49-F238E27FC236}">
                <a16:creationId xmlns:a16="http://schemas.microsoft.com/office/drawing/2014/main" id="{B5ABF3E5-E7E2-CDC5-63D6-EA3D5E0A1D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6394970"/>
            <a:ext cx="647700" cy="3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5F877ED2-6E0F-5604-FFFE-DE94D60614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81392" y="5981559"/>
            <a:ext cx="2272805" cy="183746"/>
          </a:xfrm>
          <a:prstGeom prst="rect">
            <a:avLst/>
          </a:prstGeom>
        </p:spPr>
        <p:txBody>
          <a:bodyPr/>
          <a:lstStyle>
            <a:lvl1pPr algn="l">
              <a:defRPr sz="1000" b="1"/>
            </a:lvl1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Körper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1EFFCD4-633F-9A22-96D2-7540B61B095C}"/>
              </a:ext>
            </a:extLst>
          </p:cNvPr>
          <p:cNvSpPr txBox="1"/>
          <p:nvPr userDrawn="1"/>
        </p:nvSpPr>
        <p:spPr>
          <a:xfrm>
            <a:off x="959001" y="6320347"/>
            <a:ext cx="514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iMINT-Akademie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Fachset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Mathematik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Claudia Borkowski, Markus Porzelt, Alexander Roppelt, Steffen </a:t>
            </a:r>
            <a:r>
              <a:rPr lang="de-DE" sz="800" dirty="0" err="1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Tschakert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, Christian Weber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>
                <a:effectLst/>
                <a:latin typeface="Calibri" panose="020F0502020204030204" pitchFamily="34" charset="0"/>
              </a:rPr>
              <a:t>©</a:t>
            </a:r>
            <a:r>
              <a:rPr lang="de-DE" sz="800" baseline="0" dirty="0"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Senatsverwaltung für Bildung, Jugend und Familie 2024. Inhalt lizenziert unter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CC BY-SA 4.0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18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Aufgaben">
            <a:extLst>
              <a:ext uri="{FF2B5EF4-FFF2-40B4-BE49-F238E27FC236}">
                <a16:creationId xmlns:a16="http://schemas.microsoft.com/office/drawing/2014/main" id="{94EF407B-0016-2F5F-A77F-46A6C2ADA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50"/>
            <a:ext cx="9203968" cy="5192262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175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/>
              <a:t>Textmasterformat bearbeiten</a:t>
            </a:r>
          </a:p>
          <a:p>
            <a:pPr marL="457200" lvl="1" defTabSz="914400"/>
            <a:r>
              <a:rPr lang="de-DE"/>
              <a:t>Zweite Ebene</a:t>
            </a:r>
          </a:p>
          <a:p>
            <a:pPr marL="914400" lvl="2" defTabSz="914400"/>
            <a:r>
              <a:rPr lang="de-DE"/>
              <a:t>Dritte Ebene</a:t>
            </a:r>
          </a:p>
          <a:p>
            <a:pPr marL="1371600" lvl="3" defTabSz="914400"/>
            <a:r>
              <a:rPr lang="de-DE"/>
              <a:t>Vierte Ebene</a:t>
            </a:r>
          </a:p>
          <a:p>
            <a:pPr marL="1828800" lvl="4" defTabSz="914400"/>
            <a:r>
              <a:rPr lang="de-DE"/>
              <a:t>Fünfte Ebene</a:t>
            </a:r>
          </a:p>
        </p:txBody>
      </p:sp>
      <p:sp>
        <p:nvSpPr>
          <p:cNvPr id="93" name="Stationsnummer">
            <a:extLst>
              <a:ext uri="{FF2B5EF4-FFF2-40B4-BE49-F238E27FC236}">
                <a16:creationId xmlns:a16="http://schemas.microsoft.com/office/drawing/2014/main" id="{4796337A-BBE9-D385-81EA-CDB6D1D36D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89" y="53679"/>
            <a:ext cx="2296423" cy="850103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>
              <a:defRPr lang="de-DE" sz="3200" b="0" dirty="0" smtClean="0">
                <a:solidFill>
                  <a:prstClr val="black"/>
                </a:solidFill>
                <a:latin typeface="Calibri"/>
              </a:defRPr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Station XY</a:t>
            </a:r>
          </a:p>
        </p:txBody>
      </p:sp>
      <p:sp>
        <p:nvSpPr>
          <p:cNvPr id="94" name="Titel der Station">
            <a:extLst>
              <a:ext uri="{FF2B5EF4-FFF2-40B4-BE49-F238E27FC236}">
                <a16:creationId xmlns:a16="http://schemas.microsoft.com/office/drawing/2014/main" id="{7749EB96-BB3A-DDED-BB2C-1F2D96A32A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6735" y="53679"/>
            <a:ext cx="5549507" cy="850103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der Station</a:t>
            </a:r>
          </a:p>
        </p:txBody>
      </p:sp>
      <p:sp>
        <p:nvSpPr>
          <p:cNvPr id="131" name="Textplatzhalter 4">
            <a:extLst>
              <a:ext uri="{FF2B5EF4-FFF2-40B4-BE49-F238E27FC236}">
                <a16:creationId xmlns:a16="http://schemas.microsoft.com/office/drawing/2014/main" id="{EB333E04-D343-B08F-19A7-4D00BF318E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0800000">
            <a:off x="236196" y="6620103"/>
            <a:ext cx="4719637" cy="2159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tIns="0" bIns="0">
            <a:noAutofit/>
          </a:bodyPr>
          <a:lstStyle>
            <a:lvl1pPr marL="0" indent="0" algn="r">
              <a:buFontTx/>
              <a:buNone/>
              <a:defRPr sz="800"/>
            </a:lvl1pPr>
            <a:lvl2pPr marL="157868" indent="0">
              <a:buFontTx/>
              <a:buNone/>
              <a:defRPr sz="800"/>
            </a:lvl2pPr>
            <a:lvl3pPr marL="674934" indent="0">
              <a:buFontTx/>
              <a:buNone/>
              <a:defRPr sz="800"/>
            </a:lvl3pPr>
            <a:lvl4pPr marL="1132134" indent="0">
              <a:buFontTx/>
              <a:buNone/>
              <a:defRPr sz="800"/>
            </a:lvl4pPr>
            <a:lvl5pPr marL="1589334" indent="0">
              <a:buFontTx/>
              <a:buNone/>
              <a:defRPr sz="800"/>
            </a:lvl5pPr>
          </a:lstStyle>
          <a:p>
            <a:pPr lvl="0"/>
            <a:r>
              <a:rPr lang="de-DE" dirty="0"/>
              <a:t>Kurze Lösungen können hier eingegeben werden.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C92DF536-BD4E-8287-3B1A-452C49374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51" y="6309320"/>
            <a:ext cx="2949693" cy="495001"/>
          </a:xfrm>
          <a:prstGeom prst="rect">
            <a:avLst/>
          </a:prstGeom>
        </p:spPr>
      </p:pic>
      <p:pic>
        <p:nvPicPr>
          <p:cNvPr id="2" name="Grafik 1">
            <a:hlinkClick r:id="rId3"/>
            <a:extLst>
              <a:ext uri="{FF2B5EF4-FFF2-40B4-BE49-F238E27FC236}">
                <a16:creationId xmlns:a16="http://schemas.microsoft.com/office/drawing/2014/main" id="{2208BEE5-1632-D94C-249A-D96AB89BA9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6394970"/>
            <a:ext cx="647700" cy="3124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AFF10AF-7360-AB82-C995-4F0A6BF55E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81392" y="5981559"/>
            <a:ext cx="2272805" cy="183746"/>
          </a:xfrm>
          <a:prstGeom prst="rect">
            <a:avLst/>
          </a:prstGeom>
        </p:spPr>
        <p:txBody>
          <a:bodyPr/>
          <a:lstStyle>
            <a:lvl1pPr algn="l">
              <a:defRPr sz="1000" b="1"/>
            </a:lvl1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Körper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14D3057-7C09-8E23-46E1-09CCEAE9CB14}"/>
              </a:ext>
            </a:extLst>
          </p:cNvPr>
          <p:cNvSpPr txBox="1"/>
          <p:nvPr userDrawn="1"/>
        </p:nvSpPr>
        <p:spPr>
          <a:xfrm>
            <a:off x="959001" y="6320347"/>
            <a:ext cx="514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iMINT-Akademie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Fachset</a:t>
            </a:r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für Mathematik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Claudia Borkowski, Markus Porzelt, Alexander Roppelt, Steffen </a:t>
            </a:r>
            <a:r>
              <a:rPr lang="de-DE" sz="800" dirty="0" err="1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Tschakert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, Christian Weber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aseline="0" dirty="0">
                <a:effectLst/>
                <a:latin typeface="Calibri" panose="020F0502020204030204" pitchFamily="34" charset="0"/>
              </a:rPr>
              <a:t>©</a:t>
            </a:r>
            <a:r>
              <a:rPr lang="de-DE" sz="800" baseline="0" dirty="0">
                <a:effectLst/>
                <a:latin typeface="Calibri" panose="020F0502020204030204" pitchFamily="34" charset="0"/>
                <a:cs typeface="+mn-cs"/>
              </a:rPr>
              <a:t> </a:t>
            </a:r>
            <a:r>
              <a:rPr lang="de-DE" sz="8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Senatsverwaltung für Bildung, Jugend und Familie 2024. Inhalt lizenziert unter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CC BY-SA 4.0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  <a:endParaRPr lang="de-DE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8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289" y="1045049"/>
            <a:ext cx="9203968" cy="5561369"/>
          </a:xfrm>
          <a:prstGeom prst="roundRect">
            <a:avLst>
              <a:gd name="adj" fmla="val 3139"/>
            </a:avLst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288925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dirty="0"/>
              <a:t>Textmasterformat bearbeiten</a:t>
            </a:r>
          </a:p>
          <a:p>
            <a:pPr marL="457200" lvl="1" defTabSz="914400"/>
            <a:r>
              <a:rPr lang="de-DE" dirty="0"/>
              <a:t>Zweite Ebene</a:t>
            </a:r>
          </a:p>
          <a:p>
            <a:pPr marL="914400" lvl="2" defTabSz="914400"/>
            <a:r>
              <a:rPr lang="de-DE" dirty="0"/>
              <a:t>Dritte Ebene</a:t>
            </a:r>
          </a:p>
          <a:p>
            <a:pPr marL="1371600" lvl="3" defTabSz="914400"/>
            <a:r>
              <a:rPr lang="de-DE" dirty="0"/>
              <a:t>Vierte Ebene</a:t>
            </a:r>
          </a:p>
          <a:p>
            <a:pPr marL="1828800" lvl="4" defTabSz="914400"/>
            <a:r>
              <a:rPr lang="de-DE" dirty="0"/>
              <a:t>Fünfte Ebene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76735" y="53679"/>
            <a:ext cx="5549507" cy="850103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36000" tIns="36000" rIns="36000" bIns="18000" rtlCol="0" anchor="ctr">
            <a:normAutofit/>
          </a:bodyPr>
          <a:lstStyle/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de-DE" dirty="0"/>
              <a:t>Titelmasterformat durch Klicken bearbeiten</a:t>
            </a:r>
          </a:p>
        </p:txBody>
      </p:sp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68528927-01D5-8635-E363-76AC86C94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81392" y="6309320"/>
            <a:ext cx="2272805" cy="183746"/>
          </a:xfrm>
          <a:prstGeom prst="rect">
            <a:avLst/>
          </a:prstGeom>
        </p:spPr>
        <p:txBody>
          <a:bodyPr/>
          <a:lstStyle>
            <a:lvl1pPr algn="l">
              <a:defRPr sz="1000" b="1"/>
            </a:lvl1pPr>
          </a:lstStyle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Körper</a:t>
            </a:r>
          </a:p>
        </p:txBody>
      </p:sp>
    </p:spTree>
    <p:extLst>
      <p:ext uri="{BB962C8B-B14F-4D97-AF65-F5344CB8AC3E}">
        <p14:creationId xmlns:p14="http://schemas.microsoft.com/office/powerpoint/2010/main" val="136076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10" r:id="rId3"/>
    <p:sldLayoutId id="2147483705" r:id="rId4"/>
    <p:sldLayoutId id="2147483706" r:id="rId5"/>
    <p:sldLayoutId id="2147483711" r:id="rId6"/>
    <p:sldLayoutId id="2147483712" r:id="rId7"/>
    <p:sldLayoutId id="2147483707" r:id="rId8"/>
    <p:sldLayoutId id="2147483662" r:id="rId9"/>
    <p:sldLayoutId id="2147483713" r:id="rId10"/>
    <p:sldLayoutId id="2147483714" r:id="rId11"/>
    <p:sldLayoutId id="2147483715" r:id="rId12"/>
  </p:sldLayoutIdLst>
  <p:hf sldNum="0" hdr="0" dt="0"/>
  <p:txStyles>
    <p:titleStyle>
      <a:lvl1pPr algn="ctr" defTabSz="957861" rtl="0" eaLnBrk="1" latinLnBrk="0" hangingPunct="1">
        <a:spcBef>
          <a:spcPct val="0"/>
        </a:spcBef>
        <a:buNone/>
        <a:defRPr kumimoji="0" lang="de-DE" sz="3200" b="0" i="0" u="none" strike="noStrike" kern="1200" cap="small" spc="0" normalizeH="0" baseline="0" dirty="0">
          <a:ln>
            <a:noFill/>
          </a:ln>
          <a:solidFill>
            <a:schemeClr val="tx1"/>
          </a:solidFill>
          <a:uLnTx/>
          <a:uFillTx/>
          <a:latin typeface="Calibri"/>
          <a:ea typeface="+mn-ea"/>
          <a:cs typeface="+mn-cs"/>
        </a:defRPr>
      </a:lvl1pPr>
    </p:titleStyle>
    <p:bodyStyle>
      <a:lvl1pPr marL="3175" indent="0" algn="l" defTabSz="957861" rtl="0" eaLnBrk="1" latinLnBrk="0" hangingPunct="1">
        <a:spcBef>
          <a:spcPct val="20000"/>
        </a:spcBef>
        <a:buFont typeface="Arial" pitchFamily="34" charset="0"/>
        <a:buNone/>
        <a:defRPr kumimoji="0" lang="de-DE" sz="1800" b="0" i="0" u="none" strike="noStrike" kern="1200" cap="none" spc="0" normalizeH="0" baseline="0">
          <a:ln>
            <a:noFill/>
          </a:ln>
          <a:solidFill>
            <a:prstClr val="black"/>
          </a:solidFill>
          <a:effectLst/>
          <a:uLnTx/>
          <a:uFillTx/>
          <a:latin typeface="Calibri"/>
          <a:ea typeface="+mn-ea"/>
          <a:cs typeface="+mn-cs"/>
        </a:defRPr>
      </a:lvl1pPr>
      <a:lvl2pPr marL="114300" indent="0" algn="l" defTabSz="957861" rtl="0" eaLnBrk="1" latinLnBrk="0" hangingPunct="1">
        <a:spcBef>
          <a:spcPct val="20000"/>
        </a:spcBef>
        <a:buFont typeface="Arial" panose="020B0604020202020204" pitchFamily="34" charset="0"/>
        <a:buNone/>
        <a:defRPr lang="de-DE" sz="1800" kern="1200">
          <a:solidFill>
            <a:schemeClr val="dk1"/>
          </a:solidFill>
          <a:latin typeface="+mn-lt"/>
          <a:ea typeface="+mn-ea"/>
          <a:cs typeface="+mn-cs"/>
        </a:defRPr>
      </a:lvl2pPr>
      <a:lvl3pPr marL="571500" indent="0" algn="l" defTabSz="957861" rtl="0" eaLnBrk="1" latinLnBrk="0" hangingPunct="1">
        <a:spcBef>
          <a:spcPct val="20000"/>
        </a:spcBef>
        <a:buFont typeface="Arial" panose="020B0604020202020204" pitchFamily="34" charset="0"/>
        <a:buNone/>
        <a:defRPr lang="de-DE" sz="1800" kern="1200">
          <a:solidFill>
            <a:schemeClr val="dk1"/>
          </a:solidFill>
          <a:latin typeface="+mn-lt"/>
          <a:ea typeface="+mn-ea"/>
          <a:cs typeface="+mn-cs"/>
        </a:defRPr>
      </a:lvl3pPr>
      <a:lvl4pPr marL="1085850" indent="0" algn="l" defTabSz="957861" rtl="0" eaLnBrk="1" latinLnBrk="0" hangingPunct="1">
        <a:spcBef>
          <a:spcPct val="20000"/>
        </a:spcBef>
        <a:buFont typeface="Wingdings" panose="05000000000000000000" pitchFamily="2" charset="2"/>
        <a:buNone/>
        <a:defRPr lang="de-DE" sz="1800" kern="1200">
          <a:solidFill>
            <a:schemeClr val="dk1"/>
          </a:solidFill>
          <a:latin typeface="+mn-lt"/>
          <a:ea typeface="+mn-ea"/>
          <a:cs typeface="+mn-cs"/>
        </a:defRPr>
      </a:lvl4pPr>
      <a:lvl5pPr marL="1543050" indent="0" algn="l" defTabSz="957861" rtl="0" eaLnBrk="1" latinLnBrk="0" hangingPunct="1">
        <a:spcBef>
          <a:spcPct val="20000"/>
        </a:spcBef>
        <a:buFont typeface="Arial" panose="020B0604020202020204" pitchFamily="34" charset="0"/>
        <a:buNone/>
        <a:defRPr lang="de-DE" sz="1800" kern="1200">
          <a:solidFill>
            <a:schemeClr val="dk1"/>
          </a:solidFill>
          <a:latin typeface="+mn-lt"/>
          <a:ea typeface="+mn-ea"/>
          <a:cs typeface="+mn-cs"/>
        </a:defRPr>
      </a:lvl5pPr>
      <a:lvl6pPr marL="2634118" indent="-239466" algn="l" defTabSz="95786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049" indent="-239466" algn="l" defTabSz="95786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978" indent="-239466" algn="l" defTabSz="95786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909" indent="-239466" algn="l" defTabSz="95786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578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31" algn="l" defTabSz="9578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61" algn="l" defTabSz="9578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92" algn="l" defTabSz="9578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723" algn="l" defTabSz="9578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652" algn="l" defTabSz="9578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83" algn="l" defTabSz="9578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513" algn="l" defTabSz="9578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444" algn="l" defTabSz="9578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E_D42626C4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3.PNG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6.png"/><Relationship Id="rId7" Type="http://schemas.openxmlformats.org/officeDocument/2006/relationships/image" Target="../media/image12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0.png"/><Relationship Id="rId11" Type="http://schemas.openxmlformats.org/officeDocument/2006/relationships/image" Target="../media/image61.png"/><Relationship Id="rId10" Type="http://schemas.openxmlformats.org/officeDocument/2006/relationships/image" Target="../media/image60.png"/><Relationship Id="rId4" Type="http://schemas.openxmlformats.org/officeDocument/2006/relationships/image" Target="../media/image57.png"/><Relationship Id="rId9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3.png"/><Relationship Id="rId5" Type="http://schemas.openxmlformats.org/officeDocument/2006/relationships/image" Target="../media/image520.png"/><Relationship Id="rId4" Type="http://schemas.openxmlformats.org/officeDocument/2006/relationships/image" Target="../media/image5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5.png"/><Relationship Id="rId4" Type="http://schemas.openxmlformats.org/officeDocument/2006/relationships/image" Target="../media/image56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7.png"/><Relationship Id="rId5" Type="http://schemas.openxmlformats.org/officeDocument/2006/relationships/image" Target="../media/image520.png"/><Relationship Id="rId4" Type="http://schemas.openxmlformats.org/officeDocument/2006/relationships/image" Target="../media/image51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Screenshot, Logo, Grafiken, Text enthält.&#10;&#10;Automatisch generierte Beschreibung">
            <a:extLst>
              <a:ext uri="{FF2B5EF4-FFF2-40B4-BE49-F238E27FC236}">
                <a16:creationId xmlns:a16="http://schemas.microsoft.com/office/drawing/2014/main" id="{C1AE2E6A-507E-8540-A60D-285DC4BA0F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0"/>
          <a:stretch/>
        </p:blipFill>
        <p:spPr>
          <a:xfrm>
            <a:off x="-1" y="-20731"/>
            <a:ext cx="9922317" cy="6878731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608A093-2DDC-C60B-B8FD-8AC6BA7997AF}"/>
              </a:ext>
            </a:extLst>
          </p:cNvPr>
          <p:cNvSpPr txBox="1"/>
          <p:nvPr/>
        </p:nvSpPr>
        <p:spPr>
          <a:xfrm>
            <a:off x="1208584" y="2890391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MSA-Vorbereitung</a:t>
            </a:r>
          </a:p>
          <a:p>
            <a:r>
              <a:rPr lang="de-DE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Station: Prozentrechnung</a:t>
            </a:r>
          </a:p>
        </p:txBody>
      </p:sp>
    </p:spTree>
    <p:extLst>
      <p:ext uri="{BB962C8B-B14F-4D97-AF65-F5344CB8AC3E}">
        <p14:creationId xmlns:p14="http://schemas.microsoft.com/office/powerpoint/2010/main" val="2792450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9CF9C8C-127C-BB06-AE17-6632C5F2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8" y="1063034"/>
            <a:ext cx="9205200" cy="5174278"/>
          </a:xfrm>
        </p:spPr>
        <p:txBody>
          <a:bodyPr/>
          <a:lstStyle/>
          <a:p>
            <a:r>
              <a:rPr lang="de-DE" sz="1600" b="1" dirty="0"/>
              <a:t>Aufgabe 1</a:t>
            </a:r>
            <a:r>
              <a:rPr lang="de-DE" sz="1600" dirty="0"/>
              <a:t> [MSA 2014 X A5]</a:t>
            </a:r>
          </a:p>
          <a:p>
            <a:r>
              <a:rPr lang="de-DE" sz="1600" dirty="0"/>
              <a:t>Das nebenstehende Glücksrad wird einmal gedreht.</a:t>
            </a:r>
          </a:p>
          <a:p>
            <a:r>
              <a:rPr lang="de-DE" sz="1600" dirty="0"/>
              <a:t>Ermitteln Sie die Wahrscheinlichkeit dafür, </a:t>
            </a:r>
          </a:p>
          <a:p>
            <a:r>
              <a:rPr lang="de-DE" sz="1600" dirty="0"/>
              <a:t>dass der Pfeil des Glücksrades nach dem ersten </a:t>
            </a:r>
          </a:p>
          <a:p>
            <a:r>
              <a:rPr lang="de-DE" sz="1600" dirty="0"/>
              <a:t>Drehen auf eine „1“ zeigt. Notieren Sie das Ergebnis als Bruch und in Prozent.</a:t>
            </a:r>
          </a:p>
          <a:p>
            <a:endParaRPr lang="de-DE" sz="1600" dirty="0"/>
          </a:p>
          <a:p>
            <a:r>
              <a:rPr lang="de-DE" sz="1600" b="1" dirty="0"/>
              <a:t>Aufgabe 2</a:t>
            </a:r>
            <a:r>
              <a:rPr lang="de-DE" sz="1600" dirty="0"/>
              <a:t> [MSA 2018 N A4]</a:t>
            </a:r>
          </a:p>
          <a:p>
            <a:r>
              <a:rPr lang="de-DE" sz="1600" dirty="0"/>
              <a:t>Entscheiden Sie, von welchem Fernbusanbieter der Marktanteil im</a:t>
            </a:r>
          </a:p>
          <a:p>
            <a:r>
              <a:rPr lang="de-DE" sz="1600" dirty="0"/>
              <a:t>Kreisdiagramm grau gekennzeichnet wurde. Begründen Sie</a:t>
            </a:r>
          </a:p>
          <a:p>
            <a:r>
              <a:rPr lang="de-DE" sz="1600" dirty="0"/>
              <a:t>Ihre Entscheidung.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D93CB2B-45F3-EB42-3A75-30ECAAAD3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Anteile bestimmen II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4AF8912-75F8-D174-B64F-56614F88737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9B50870-759D-996E-1FE1-D66631902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891" y="1158193"/>
            <a:ext cx="2070492" cy="2304256"/>
          </a:xfrm>
          <a:prstGeom prst="rect">
            <a:avLst/>
          </a:prstGeom>
        </p:spPr>
      </p:pic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144A3487-41ED-8A86-626E-AD7630D2B1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398120"/>
              </p:ext>
            </p:extLst>
          </p:nvPr>
        </p:nvGraphicFramePr>
        <p:xfrm>
          <a:off x="5609039" y="3755806"/>
          <a:ext cx="3456384" cy="1939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4567">
                  <a:extLst>
                    <a:ext uri="{9D8B030D-6E8A-4147-A177-3AD203B41FA5}">
                      <a16:colId xmlns:a16="http://schemas.microsoft.com/office/drawing/2014/main" val="3475294477"/>
                    </a:ext>
                  </a:extLst>
                </a:gridCol>
                <a:gridCol w="1851817">
                  <a:extLst>
                    <a:ext uri="{9D8B030D-6E8A-4147-A177-3AD203B41FA5}">
                      <a16:colId xmlns:a16="http://schemas.microsoft.com/office/drawing/2014/main" val="1961215691"/>
                    </a:ext>
                  </a:extLst>
                </a:gridCol>
              </a:tblGrid>
              <a:tr h="277009">
                <a:tc>
                  <a:txBody>
                    <a:bodyPr/>
                    <a:lstStyle/>
                    <a:p>
                      <a:pPr marL="180340" indent="-180340" algn="l"/>
                      <a:r>
                        <a:rPr lang="de-DE" sz="1100">
                          <a:effectLst/>
                        </a:rPr>
                        <a:t>Fernbusanbieter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180340" indent="-180340" algn="ctr"/>
                      <a:r>
                        <a:rPr lang="de-DE" sz="1100">
                          <a:effectLst/>
                        </a:rPr>
                        <a:t>Fernbus-Marktanteile 2015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3824303653"/>
                  </a:ext>
                </a:extLst>
              </a:tr>
              <a:tr h="277009">
                <a:tc>
                  <a:txBody>
                    <a:bodyPr/>
                    <a:lstStyle/>
                    <a:p>
                      <a:pPr marL="180340" indent="-180340" algn="l"/>
                      <a:r>
                        <a:rPr lang="de-DE" sz="1100">
                          <a:effectLst/>
                        </a:rPr>
                        <a:t>Flexbus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180340" indent="-180340" algn="ctr"/>
                      <a:r>
                        <a:rPr lang="de-DE" sz="1100" dirty="0">
                          <a:effectLst/>
                        </a:rPr>
                        <a:t>67,4 %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1132267993"/>
                  </a:ext>
                </a:extLst>
              </a:tr>
              <a:tr h="277009">
                <a:tc>
                  <a:txBody>
                    <a:bodyPr/>
                    <a:lstStyle/>
                    <a:p>
                      <a:pPr marL="180340" indent="-180340" algn="l"/>
                      <a:r>
                        <a:rPr lang="de-DE" sz="1100">
                          <a:effectLst/>
                        </a:rPr>
                        <a:t>Schnellbus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180340" indent="-180340" algn="ctr"/>
                      <a:r>
                        <a:rPr lang="de-DE" sz="1100">
                          <a:effectLst/>
                        </a:rPr>
                        <a:t>12,9 %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663265956"/>
                  </a:ext>
                </a:extLst>
              </a:tr>
              <a:tr h="277009">
                <a:tc>
                  <a:txBody>
                    <a:bodyPr/>
                    <a:lstStyle/>
                    <a:p>
                      <a:pPr marL="180340" indent="-180340" algn="l"/>
                      <a:r>
                        <a:rPr lang="de-DE" sz="1100">
                          <a:effectLst/>
                        </a:rPr>
                        <a:t>Berlinbus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180340" indent="-180340" algn="ctr"/>
                      <a:r>
                        <a:rPr lang="de-DE" sz="1100">
                          <a:effectLst/>
                        </a:rPr>
                        <a:t>7,4 %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3025706364"/>
                  </a:ext>
                </a:extLst>
              </a:tr>
              <a:tr h="277009">
                <a:tc>
                  <a:txBody>
                    <a:bodyPr/>
                    <a:lstStyle/>
                    <a:p>
                      <a:pPr marL="180340" indent="-180340" algn="l"/>
                      <a:r>
                        <a:rPr lang="de-DE" sz="1100">
                          <a:effectLst/>
                        </a:rPr>
                        <a:t>Maxibus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180340" indent="-180340" algn="ctr"/>
                      <a:r>
                        <a:rPr lang="de-DE" sz="1100">
                          <a:effectLst/>
                        </a:rPr>
                        <a:t>6,8 %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3180731613"/>
                  </a:ext>
                </a:extLst>
              </a:tr>
              <a:tr h="277009">
                <a:tc>
                  <a:txBody>
                    <a:bodyPr/>
                    <a:lstStyle/>
                    <a:p>
                      <a:pPr marL="180340" indent="-180340" algn="l"/>
                      <a:r>
                        <a:rPr lang="de-DE" sz="1100">
                          <a:effectLst/>
                        </a:rPr>
                        <a:t>Eurobus Deutschland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180340" indent="-180340" algn="ctr"/>
                      <a:r>
                        <a:rPr lang="de-DE" sz="1100">
                          <a:effectLst/>
                        </a:rPr>
                        <a:t>1,7 %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3257543609"/>
                  </a:ext>
                </a:extLst>
              </a:tr>
              <a:tr h="277009">
                <a:tc>
                  <a:txBody>
                    <a:bodyPr/>
                    <a:lstStyle/>
                    <a:p>
                      <a:pPr marL="180340" indent="-180340" algn="l"/>
                      <a:r>
                        <a:rPr lang="de-DE" sz="1100">
                          <a:effectLst/>
                        </a:rPr>
                        <a:t>Sonstige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180340" indent="-180340" algn="ctr"/>
                      <a:r>
                        <a:rPr lang="de-DE" sz="1100" dirty="0">
                          <a:effectLst/>
                        </a:rPr>
                        <a:t>3,8 %</a:t>
                      </a:r>
                      <a:endParaRPr lang="de-DE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652693283"/>
                  </a:ext>
                </a:extLst>
              </a:tr>
            </a:tbl>
          </a:graphicData>
        </a:graphic>
      </p:graphicFrame>
      <p:pic>
        <p:nvPicPr>
          <p:cNvPr id="8193" name="Grafik 4">
            <a:extLst>
              <a:ext uri="{FF2B5EF4-FFF2-40B4-BE49-F238E27FC236}">
                <a16:creationId xmlns:a16="http://schemas.microsoft.com/office/drawing/2014/main" id="{88948C3E-910D-3B3F-303C-800AEBD49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447" y="3909123"/>
            <a:ext cx="2072433" cy="207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3">
            <a:extLst>
              <a:ext uri="{FF2B5EF4-FFF2-40B4-BE49-F238E27FC236}">
                <a16:creationId xmlns:a16="http://schemas.microsoft.com/office/drawing/2014/main" id="{A95C9D08-D688-A462-F198-13437944FEC3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93489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Grundniveau Karte 2</a:t>
            </a:r>
          </a:p>
        </p:txBody>
      </p:sp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1CF9B119-88C5-4FDB-BEC8-683F7728C5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8578" y="5949280"/>
            <a:ext cx="2272805" cy="183746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</p:spTree>
    <p:extLst>
      <p:ext uri="{BB962C8B-B14F-4D97-AF65-F5344CB8AC3E}">
        <p14:creationId xmlns:p14="http://schemas.microsoft.com/office/powerpoint/2010/main" val="4228696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9D150-96EB-14DE-9546-78D76062A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0D58574-C94E-9205-EF52-69015C7BC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8" y="1063034"/>
            <a:ext cx="9205200" cy="5174278"/>
          </a:xfrm>
        </p:spPr>
        <p:txBody>
          <a:bodyPr/>
          <a:lstStyle/>
          <a:p>
            <a:pPr marL="0"/>
            <a:r>
              <a:rPr lang="de-DE" sz="1600" b="1" dirty="0"/>
              <a:t>Aufgabe 1</a:t>
            </a:r>
            <a:r>
              <a:rPr lang="de-DE" sz="1600" dirty="0"/>
              <a:t> [MSA 2014 X A5]</a:t>
            </a:r>
          </a:p>
          <a:p>
            <a:pPr marL="0"/>
            <a:endParaRPr lang="de-DE" sz="1600" b="1" dirty="0"/>
          </a:p>
          <a:p>
            <a:pPr marL="0"/>
            <a:endParaRPr lang="de-DE" sz="1600" b="1" dirty="0"/>
          </a:p>
          <a:p>
            <a:pPr marL="0"/>
            <a:endParaRPr lang="de-DE" sz="1600" b="1" dirty="0"/>
          </a:p>
          <a:p>
            <a:pPr marL="0"/>
            <a:endParaRPr lang="de-DE" sz="1600" b="1" dirty="0"/>
          </a:p>
          <a:p>
            <a:pPr marL="0"/>
            <a:endParaRPr lang="de-DE" sz="1600" b="1" dirty="0"/>
          </a:p>
          <a:p>
            <a:pPr marL="0"/>
            <a:endParaRPr lang="de-DE" sz="1600" b="1" dirty="0"/>
          </a:p>
          <a:p>
            <a:pPr marL="0"/>
            <a:endParaRPr lang="de-DE" sz="1600" b="1" dirty="0"/>
          </a:p>
          <a:p>
            <a:pPr marL="0"/>
            <a:r>
              <a:rPr lang="de-DE" sz="1600" b="1" dirty="0"/>
              <a:t>Aufgabe 2</a:t>
            </a:r>
            <a:r>
              <a:rPr lang="de-DE" sz="1600" dirty="0"/>
              <a:t> [MSA 2018 N A4]</a:t>
            </a:r>
          </a:p>
          <a:p>
            <a:r>
              <a:rPr lang="de-DE" sz="1600" dirty="0"/>
              <a:t>Im Diagramm ist der Anbieter „Schnellbus“ abgebildet.</a:t>
            </a:r>
          </a:p>
          <a:p>
            <a:r>
              <a:rPr lang="de-DE" sz="1600" dirty="0"/>
              <a:t>Denn 12,9% entspricht ca. der Hälfte von 25%, also halb so viel </a:t>
            </a:r>
          </a:p>
          <a:p>
            <a:r>
              <a:rPr lang="de-DE" sz="1600" dirty="0"/>
              <a:t>wie das Viertel des Kreises.</a:t>
            </a:r>
          </a:p>
          <a:p>
            <a:endParaRPr lang="de-DE" sz="1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329379D-3CC5-45EB-6CB8-EA1EC606A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1F7A1A7-9376-F4BA-34D4-D394650F4CB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e 6">
                <a:extLst>
                  <a:ext uri="{FF2B5EF4-FFF2-40B4-BE49-F238E27FC236}">
                    <a16:creationId xmlns:a16="http://schemas.microsoft.com/office/drawing/2014/main" id="{F4AB0155-227A-B2D6-1994-9608870FB8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037604"/>
                  </p:ext>
                </p:extLst>
              </p:nvPr>
            </p:nvGraphicFramePr>
            <p:xfrm>
              <a:off x="215356" y="1452688"/>
              <a:ext cx="8914108" cy="2048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67723">
                      <a:extLst>
                        <a:ext uri="{9D8B030D-6E8A-4147-A177-3AD203B41FA5}">
                          <a16:colId xmlns:a16="http://schemas.microsoft.com/office/drawing/2014/main" val="2336329848"/>
                        </a:ext>
                      </a:extLst>
                    </a:gridCol>
                    <a:gridCol w="5346385">
                      <a:extLst>
                        <a:ext uri="{9D8B030D-6E8A-4147-A177-3AD203B41FA5}">
                          <a16:colId xmlns:a16="http://schemas.microsoft.com/office/drawing/2014/main" val="40670644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/>
                          <a:r>
                            <a:rPr lang="de-DE" sz="1600" b="0" dirty="0">
                              <a:solidFill>
                                <a:schemeClr val="tx1"/>
                              </a:solidFill>
                            </a:rPr>
                            <a:t>Gegeben: G = 8, W = 4</a:t>
                          </a:r>
                        </a:p>
                        <a:p>
                          <a:pPr marL="0"/>
                          <a:r>
                            <a:rPr lang="de-DE" sz="1600" b="0" dirty="0">
                              <a:solidFill>
                                <a:schemeClr val="tx1"/>
                              </a:solidFill>
                            </a:rPr>
                            <a:t>Gesucht: p%</a:t>
                          </a:r>
                        </a:p>
                        <a:p>
                          <a:pPr marL="0" marR="0" lvl="0" indent="0" algn="l" defTabSz="957861" rtl="0" eaLnBrk="1" fontAlgn="auto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b="0" dirty="0">
                              <a:solidFill>
                                <a:schemeClr val="tx1"/>
                              </a:solidFill>
                            </a:rPr>
                            <a:t>Formel:     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16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𝑊</m:t>
                                  </m:r>
                                </m:num>
                                <m:den>
                                  <m:r>
                                    <a:rPr lang="de-DE" sz="16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𝐺</m:t>
                                  </m:r>
                                </m:den>
                              </m:f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de-DE" sz="16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100=</m:t>
                              </m:r>
                              <m:r>
                                <a:rPr lang="de-DE" sz="16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de-DE" sz="1600" b="0" dirty="0">
                              <a:solidFill>
                                <a:schemeClr val="tx1"/>
                              </a:solidFill>
                            </a:rPr>
                            <a:t>%</a:t>
                          </a:r>
                        </a:p>
                        <a:p>
                          <a:pPr marL="0" marR="0" lvl="0" indent="0" algn="l" defTabSz="957861" rtl="0" eaLnBrk="1" fontAlgn="auto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b="0" dirty="0">
                              <a:solidFill>
                                <a:schemeClr val="tx1"/>
                              </a:solidFill>
                            </a:rPr>
                            <a:t>Rechnung: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de-DE" sz="16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100</m:t>
                              </m:r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%</m:t>
                              </m:r>
                            </m:oMath>
                          </a14:m>
                          <a:r>
                            <a:rPr lang="de-DE" sz="1600" b="0" dirty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0" marR="0" lvl="0" indent="0" algn="l" defTabSz="957861" rtl="0" eaLnBrk="1" fontAlgn="auto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b="0" dirty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a:t>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de-DE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0,50</m:t>
                              </m:r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de-DE" sz="16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100</m:t>
                              </m:r>
                              <m:r>
                                <a:rPr lang="de-DE" sz="1600" b="0" i="0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de-DE" sz="1600" b="0" i="0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p</m:t>
                              </m:r>
                            </m:oMath>
                          </a14:m>
                          <a:r>
                            <a:rPr lang="de-DE" sz="1600" b="0" kern="100" dirty="0">
                              <a:solidFill>
                                <a:schemeClr val="tx1"/>
                              </a:solidFill>
                              <a:effectLst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%</a:t>
                          </a:r>
                        </a:p>
                        <a:p>
                          <a:pPr marL="0" marR="0" lvl="0" indent="0" algn="l" defTabSz="957861" rtl="0" eaLnBrk="1" fontAlgn="auto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b="0" dirty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a:t>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50         =</m:t>
                              </m:r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%</m:t>
                              </m:r>
                            </m:oMath>
                          </a14:m>
                          <a:endParaRPr lang="de-DE" sz="1600" b="0" dirty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endParaRPr>
                        </a:p>
                        <a:p>
                          <a:endParaRPr lang="de-DE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57861" rtl="0" eaLnBrk="1" fontAlgn="auto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b="0" dirty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a:t>Alternativ kann die Lösung auch über eine Laplace-Wahrscheinlichkeit bestimmt werden.</a:t>
                          </a:r>
                        </a:p>
                        <a:p>
                          <a:pPr marL="0" marR="0" lvl="0" indent="0" algn="l" defTabSz="957861" rtl="0" eaLnBrk="1" fontAlgn="auto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b="0" dirty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a:t>Es gibt 8 Felder insgesamt. Vier davon tragen die Nummer 1.</a:t>
                          </a:r>
                        </a:p>
                        <a:p>
                          <a:pPr marL="0" lvl="0">
                            <a:spcBef>
                              <a:spcPts val="0"/>
                            </a:spcBef>
                            <a:defRPr/>
                          </a:pPr>
                          <a:r>
                            <a:rPr lang="de-DE" sz="1600" b="0" dirty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a:t>P (Es wird eine 1 gedreht.)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=0,5.</m:t>
                              </m:r>
                              <m:r>
                                <a:rPr lang="de-DE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0,5</m:t>
                              </m:r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de-DE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100=50.</m:t>
                              </m:r>
                            </m:oMath>
                          </a14:m>
                          <a:endParaRPr lang="de-DE" sz="1600" b="0" dirty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endParaRPr>
                        </a:p>
                        <a:p>
                          <a:endParaRPr lang="de-DE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52858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e 6">
                <a:extLst>
                  <a:ext uri="{FF2B5EF4-FFF2-40B4-BE49-F238E27FC236}">
                    <a16:creationId xmlns:a16="http://schemas.microsoft.com/office/drawing/2014/main" id="{F4AB0155-227A-B2D6-1994-9608870FB8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037604"/>
                  </p:ext>
                </p:extLst>
              </p:nvPr>
            </p:nvGraphicFramePr>
            <p:xfrm>
              <a:off x="215356" y="1452688"/>
              <a:ext cx="8914108" cy="2048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67723">
                      <a:extLst>
                        <a:ext uri="{9D8B030D-6E8A-4147-A177-3AD203B41FA5}">
                          <a16:colId xmlns:a16="http://schemas.microsoft.com/office/drawing/2014/main" val="2336329848"/>
                        </a:ext>
                      </a:extLst>
                    </a:gridCol>
                    <a:gridCol w="5346385">
                      <a:extLst>
                        <a:ext uri="{9D8B030D-6E8A-4147-A177-3AD203B41FA5}">
                          <a16:colId xmlns:a16="http://schemas.microsoft.com/office/drawing/2014/main" val="4067064441"/>
                        </a:ext>
                      </a:extLst>
                    </a:gridCol>
                  </a:tblGrid>
                  <a:tr h="204832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t="-1235" r="-150890" b="-1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66588" t="-1235" r="-474" b="-1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528582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36325DE-454D-01B4-4050-4B8A7FB70F21}"/>
              </a:ext>
            </a:extLst>
          </p:cNvPr>
          <p:cNvGrpSpPr/>
          <p:nvPr/>
        </p:nvGrpSpPr>
        <p:grpSpPr>
          <a:xfrm>
            <a:off x="6104342" y="2852936"/>
            <a:ext cx="2321908" cy="2321908"/>
            <a:chOff x="7327055" y="3659651"/>
            <a:chExt cx="2321908" cy="2321908"/>
          </a:xfrm>
        </p:grpSpPr>
        <p:pic>
          <p:nvPicPr>
            <p:cNvPr id="9" name="Grafik 4">
              <a:extLst>
                <a:ext uri="{FF2B5EF4-FFF2-40B4-BE49-F238E27FC236}">
                  <a16:creationId xmlns:a16="http://schemas.microsoft.com/office/drawing/2014/main" id="{A92871AB-582C-8106-9F0A-72E1189504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055" y="3659651"/>
              <a:ext cx="2321908" cy="2321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D0AF943C-1C4F-DB7F-C4B7-9313FDF20C41}"/>
                </a:ext>
              </a:extLst>
            </p:cNvPr>
            <p:cNvCxnSpPr/>
            <p:nvPr/>
          </p:nvCxnSpPr>
          <p:spPr>
            <a:xfrm flipV="1">
              <a:off x="8481392" y="3861048"/>
              <a:ext cx="0" cy="93610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itel 3">
            <a:extLst>
              <a:ext uri="{FF2B5EF4-FFF2-40B4-BE49-F238E27FC236}">
                <a16:creationId xmlns:a16="http://schemas.microsoft.com/office/drawing/2014/main" id="{EECB5D04-67A7-69AF-FD4D-003F8A48CA44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93489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Grundniveau Karte 2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8E51F32-27D7-8958-2B0E-236D9AD1C9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8578" y="5949280"/>
            <a:ext cx="2272805" cy="183746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</p:spTree>
    <p:extLst>
      <p:ext uri="{BB962C8B-B14F-4D97-AF65-F5344CB8AC3E}">
        <p14:creationId xmlns:p14="http://schemas.microsoft.com/office/powerpoint/2010/main" val="3168990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99FF0F2-E55E-0F72-0EE3-0B24BDDAE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b="1" dirty="0"/>
              <a:t>Aufgabe 1</a:t>
            </a:r>
          </a:p>
          <a:p>
            <a:r>
              <a:rPr lang="de-DE" sz="1600" dirty="0"/>
              <a:t>Berechnen Sie den Prozentwert.</a:t>
            </a:r>
          </a:p>
          <a:p>
            <a:r>
              <a:rPr lang="de-DE" sz="1600" dirty="0"/>
              <a:t>a) Gegeben ist der Grundwert 100 und der Prozentsatz 35. Gesucht ist der Prozentwert.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Gegeben: G = 100, W =  35; gesucht: p%</a:t>
            </a:r>
          </a:p>
          <a:p>
            <a:r>
              <a:rPr lang="de-DE" sz="1600" dirty="0"/>
              <a:t>b) Gegeben ist der Grundwert 45 und der Prozentsatz 20. Gesucht ist der Prozentwert.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Gegeben: G = 45, p%  =  35; gesucht: W</a:t>
            </a:r>
          </a:p>
          <a:p>
            <a:pPr>
              <a:spcBef>
                <a:spcPts val="0"/>
              </a:spcBef>
            </a:pPr>
            <a:endParaRPr lang="de-DE" sz="1600" dirty="0"/>
          </a:p>
          <a:p>
            <a:pPr>
              <a:spcBef>
                <a:spcPts val="0"/>
              </a:spcBef>
            </a:pPr>
            <a:r>
              <a:rPr lang="de-DE" sz="1600" b="1" dirty="0"/>
              <a:t>Aufgabe 2 </a:t>
            </a:r>
            <a:r>
              <a:rPr lang="de-DE" sz="1600" dirty="0"/>
              <a:t>[MSA 2016 N Basisaufgaben]</a:t>
            </a:r>
          </a:p>
          <a:p>
            <a:r>
              <a:rPr lang="de-DE" sz="1600" dirty="0"/>
              <a:t>Geben Sie 20% von 300 € an.</a:t>
            </a:r>
          </a:p>
          <a:p>
            <a:endParaRPr lang="de-DE" sz="1600" dirty="0"/>
          </a:p>
          <a:p>
            <a:pPr marL="0">
              <a:spcBef>
                <a:spcPts val="0"/>
              </a:spcBef>
            </a:pPr>
            <a:r>
              <a:rPr lang="de-DE" sz="1600" b="1" dirty="0"/>
              <a:t>Aufgabe 3 </a:t>
            </a:r>
            <a:r>
              <a:rPr lang="de-DE" sz="1600" dirty="0"/>
              <a:t>[MSA 2015 Basisaufgaben]</a:t>
            </a:r>
          </a:p>
          <a:p>
            <a:pPr marL="0">
              <a:spcBef>
                <a:spcPts val="0"/>
              </a:spcBef>
              <a:tabLst>
                <a:tab pos="180340" algn="l"/>
              </a:tabLst>
            </a:pPr>
            <a:r>
              <a:rPr lang="de-D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 hat 400 € auf seinem Konto. Er erhält 2 % Zinsen im Jahr.</a:t>
            </a:r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>
              <a:spcBef>
                <a:spcPts val="0"/>
              </a:spcBef>
              <a:tabLst>
                <a:tab pos="180340" algn="l"/>
              </a:tabLst>
            </a:pPr>
            <a:r>
              <a:rPr lang="de-D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Geben Sie an, wie viel Euro Zinsen er nach einem Jahr bekommt.</a:t>
            </a:r>
          </a:p>
          <a:p>
            <a:pPr marL="0">
              <a:spcBef>
                <a:spcPts val="0"/>
              </a:spcBef>
              <a:tabLst>
                <a:tab pos="180340" algn="l"/>
              </a:tabLst>
            </a:pPr>
            <a:endParaRPr lang="de-DE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>
              <a:spcBef>
                <a:spcPts val="0"/>
              </a:spcBef>
              <a:tabLst>
                <a:tab pos="180340" algn="l"/>
              </a:tabLst>
            </a:pPr>
            <a:endParaRPr lang="de-DE" sz="1600" dirty="0"/>
          </a:p>
          <a:p>
            <a:pPr marL="0">
              <a:spcBef>
                <a:spcPts val="0"/>
              </a:spcBef>
              <a:tabLst>
                <a:tab pos="180340" algn="l"/>
              </a:tabLst>
            </a:pPr>
            <a:endParaRPr lang="de-DE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E4479BC-DF16-A15B-B8C8-6EDE77AD0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Prozentwerte berechnen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EF7975-4BC3-98FA-96B2-2291AF3A70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63A45667-2E8A-AE23-1F83-01EE1173B808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93489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Grundniveau Karte 3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4B29F6-5B1F-8404-3095-93367BC7D7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8578" y="5949280"/>
            <a:ext cx="2272805" cy="183746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</p:spTree>
    <p:extLst>
      <p:ext uri="{BB962C8B-B14F-4D97-AF65-F5344CB8AC3E}">
        <p14:creationId xmlns:p14="http://schemas.microsoft.com/office/powerpoint/2010/main" val="2364283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2AC0F-FBE9-EE0A-A009-A55231D36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04E6C13B-91B1-FE24-FE0C-7AD4534B3F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288" y="1052736"/>
                <a:ext cx="9203968" cy="5192263"/>
              </a:xfrm>
            </p:spPr>
            <p:txBody>
              <a:bodyPr/>
              <a:lstStyle/>
              <a:p>
                <a:r>
                  <a:rPr lang="de-DE" sz="1600" b="1" dirty="0"/>
                  <a:t>Aufgabe 1</a:t>
                </a:r>
              </a:p>
              <a:p>
                <a:pPr marL="0" marR="0" lvl="0" indent="0" algn="l" defTabSz="957861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dirty="0"/>
                  <a:t>a) Formel:              </a:t>
                </a:r>
                <a14:m>
                  <m:oMath xmlns:m="http://schemas.openxmlformats.org/officeDocument/2006/math"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𝑊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sz="1600" i="1" kern="100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600" i="1" kern="100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𝐺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>
                          <a:rPr lang="de-DE" sz="1600" b="0" i="1" kern="100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de-DE" sz="1600" dirty="0"/>
                  <a:t>   Rechnung:       </a:t>
                </a:r>
                <a14:m>
                  <m:oMath xmlns:m="http://schemas.openxmlformats.org/officeDocument/2006/math"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𝑊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sz="1600" i="1" kern="100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600" b="0" i="1" kern="100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100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de-DE" sz="1600" b="0" i="1" kern="100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de-DE" sz="1600" b="0" dirty="0">
                    <a:ea typeface="Cambria Math" panose="020405030504060302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de-DE" sz="1600" b="0" i="0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    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𝑊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35</m:t>
                    </m:r>
                  </m:oMath>
                </a14:m>
                <a:endParaRPr lang="de-DE" sz="1600" dirty="0"/>
              </a:p>
              <a:p>
                <a:r>
                  <a:rPr lang="de-DE" sz="1600" dirty="0"/>
                  <a:t>b) Formel:              </a:t>
                </a:r>
                <a14:m>
                  <m:oMath xmlns:m="http://schemas.openxmlformats.org/officeDocument/2006/math"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𝑊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sz="1600" i="1" kern="100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600" i="1" kern="100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𝐺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>
                          <a:rPr lang="de-DE" sz="1600" b="0" i="1" kern="100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de-DE" sz="1600" dirty="0"/>
                  <a:t>   Rechnung:       </a:t>
                </a:r>
                <a14:m>
                  <m:oMath xmlns:m="http://schemas.openxmlformats.org/officeDocument/2006/math"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𝑊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sz="1600" i="1" kern="100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600" b="0" i="1" kern="100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45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de-DE" sz="1600" b="0" i="1" kern="100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de-DE" sz="1600" b="0" dirty="0">
                    <a:ea typeface="Cambria Math" panose="020405030504060302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de-DE" sz="1600" b="0" i="0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    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𝑊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9</m:t>
                    </m:r>
                  </m:oMath>
                </a14:m>
                <a:endParaRPr lang="de-DE" sz="1600" b="0" kern="100" dirty="0">
                  <a:effectLst/>
                  <a:cs typeface="Calibri" panose="020F0502020204030204" pitchFamily="34" charset="0"/>
                </a:endParaRPr>
              </a:p>
              <a:p>
                <a:endParaRPr lang="de-DE" sz="1600" b="1" dirty="0"/>
              </a:p>
              <a:p>
                <a:r>
                  <a:rPr lang="de-DE" sz="1600" b="1" dirty="0"/>
                  <a:t>Aufgabe 2 </a:t>
                </a:r>
                <a:r>
                  <a:rPr lang="de-DE" sz="1600" dirty="0"/>
                  <a:t>[MSA 2016 N Basisaufgaben]</a:t>
                </a:r>
                <a:endParaRPr lang="de-DE" sz="1600" b="1" dirty="0"/>
              </a:p>
              <a:p>
                <a:r>
                  <a:rPr lang="de-DE" sz="1600" dirty="0"/>
                  <a:t>Formel:              </a:t>
                </a:r>
                <a14:m>
                  <m:oMath xmlns:m="http://schemas.openxmlformats.org/officeDocument/2006/math"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𝑊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sz="1600" i="1" kern="100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600" i="1" kern="100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𝐺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>
                          <a:rPr lang="de-DE" sz="1600" b="0" i="1" kern="100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de-DE" sz="1600" dirty="0"/>
                  <a:t>   Rechnung:       </a:t>
                </a:r>
                <a14:m>
                  <m:oMath xmlns:m="http://schemas.openxmlformats.org/officeDocument/2006/math"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𝑊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sz="1600" i="1" kern="100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600" b="0" i="1" kern="100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de-DE" sz="1600" b="0" i="1" kern="100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00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de-DE" sz="1600" b="0" i="1" kern="100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de-DE" sz="1600" b="0" dirty="0">
                    <a:ea typeface="Cambria Math" panose="020405030504060302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de-DE" sz="1600" b="0" i="0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    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𝑊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60</m:t>
                    </m:r>
                  </m:oMath>
                </a14:m>
                <a:endParaRPr lang="de-DE" sz="1600" b="0" kern="100" dirty="0">
                  <a:effectLst/>
                  <a:cs typeface="Calibri" panose="020F0502020204030204" pitchFamily="34" charset="0"/>
                </a:endParaRPr>
              </a:p>
              <a:p>
                <a:endParaRPr lang="de-DE" sz="1600" b="1" dirty="0"/>
              </a:p>
              <a:p>
                <a:r>
                  <a:rPr lang="de-DE" sz="1600" b="1" dirty="0"/>
                  <a:t>Aufgabe 3 </a:t>
                </a:r>
                <a:r>
                  <a:rPr lang="de-DE" sz="1600" dirty="0"/>
                  <a:t>[MSA 2018 Basisaufgaben]</a:t>
                </a:r>
                <a:endParaRPr lang="de-DE" sz="1600" b="1" dirty="0"/>
              </a:p>
              <a:p>
                <a:pPr marL="0" marR="0" lvl="0" indent="0" algn="l" defTabSz="957861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dirty="0"/>
                  <a:t>Formel:              </a:t>
                </a:r>
                <a14:m>
                  <m:oMath xmlns:m="http://schemas.openxmlformats.org/officeDocument/2006/math"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𝑊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sz="1600" i="1" kern="100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600" i="1" kern="100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𝐺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>
                          <a:rPr lang="de-DE" sz="1600" b="0" i="1" kern="100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de-DE" sz="1600" dirty="0"/>
                  <a:t>   Rechnung:       </a:t>
                </a:r>
                <a14:m>
                  <m:oMath xmlns:m="http://schemas.openxmlformats.org/officeDocument/2006/math"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𝑊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sz="1600" i="1" kern="100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600" b="0" i="1" kern="100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400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DE" sz="1600" b="0" i="1" kern="100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de-DE" sz="1600" b="0" dirty="0">
                    <a:ea typeface="Cambria Math" panose="020405030504060302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de-DE" sz="1600" b="0" i="0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    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𝑊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8</m:t>
                    </m:r>
                  </m:oMath>
                </a14:m>
                <a:endParaRPr lang="de-DE" sz="1600" dirty="0"/>
              </a:p>
              <a:p>
                <a:pPr marL="0" marR="0" lvl="0" indent="0" algn="l" defTabSz="957861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de-DE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04E6C13B-91B1-FE24-FE0C-7AD4534B3F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88" y="1052736"/>
                <a:ext cx="9203968" cy="51922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el 3">
            <a:extLst>
              <a:ext uri="{FF2B5EF4-FFF2-40B4-BE49-F238E27FC236}">
                <a16:creationId xmlns:a16="http://schemas.microsoft.com/office/drawing/2014/main" id="{74246B85-5C92-4F12-0257-FC18C898FFAA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93489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Grundniveau Karte 3</a:t>
            </a:r>
          </a:p>
        </p:txBody>
      </p:sp>
      <p:sp>
        <p:nvSpPr>
          <p:cNvPr id="4" name="Fußzeilenplatzhalter 5">
            <a:extLst>
              <a:ext uri="{FF2B5EF4-FFF2-40B4-BE49-F238E27FC236}">
                <a16:creationId xmlns:a16="http://schemas.microsoft.com/office/drawing/2014/main" id="{EEBA38A3-0091-0FD4-3ABB-3B55C809B5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8578" y="5949280"/>
            <a:ext cx="2272805" cy="183746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</p:spTree>
    <p:extLst>
      <p:ext uri="{BB962C8B-B14F-4D97-AF65-F5344CB8AC3E}">
        <p14:creationId xmlns:p14="http://schemas.microsoft.com/office/powerpoint/2010/main" val="3044784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5E2C649-B395-083A-38D0-3FE390085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Aufgabe 1</a:t>
            </a:r>
          </a:p>
          <a:p>
            <a:pPr>
              <a:spcBef>
                <a:spcPts val="0"/>
              </a:spcBef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Berechnen Sie den Prozentsatz.</a:t>
            </a:r>
          </a:p>
          <a:p>
            <a:pPr>
              <a:spcBef>
                <a:spcPts val="0"/>
              </a:spcBef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a) Gegeben ist der Grundwert 100 und der Prozentwert 75. Gesucht ist der Prozentsatz p%.</a:t>
            </a:r>
          </a:p>
          <a:p>
            <a:pPr>
              <a:spcBef>
                <a:spcPts val="0"/>
              </a:spcBef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b) Gegeben ist der Grundwert 45 und der Prozentwert 20. Gesucht ist der Prozentsatz p%.</a:t>
            </a:r>
          </a:p>
          <a:p>
            <a:pPr marL="346075" indent="-342900">
              <a:buAutoNum type="alphaLcParenR"/>
            </a:pP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Aufgabe 2 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[MSA 2014 Basisaufgaben]</a:t>
            </a:r>
          </a:p>
          <a:p>
            <a:pPr marL="207010" indent="-207010">
              <a:spcBef>
                <a:spcPts val="0"/>
              </a:spcBef>
              <a:tabLst>
                <a:tab pos="207010" algn="l"/>
              </a:tabLst>
            </a:pPr>
            <a:r>
              <a:rPr lang="de-D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Frau Klein erhält in einem Jahr für ihre 10 000 € Sparguthaben 230 € Zinsen. </a:t>
            </a:r>
          </a:p>
          <a:p>
            <a:pPr marL="207010" indent="-207010">
              <a:spcBef>
                <a:spcPts val="0"/>
              </a:spcBef>
              <a:tabLst>
                <a:tab pos="207010" algn="l"/>
              </a:tabLst>
            </a:pPr>
            <a:r>
              <a:rPr lang="de-D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Bestimmen Sie den Zinssatz.</a:t>
            </a:r>
          </a:p>
          <a:p>
            <a:endParaRPr lang="de-D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>
              <a:spcBef>
                <a:spcPts val="0"/>
              </a:spcBef>
              <a:tabLst>
                <a:tab pos="180340" algn="l"/>
              </a:tabLst>
            </a:pPr>
            <a:r>
              <a:rPr lang="de-DE" sz="1600" b="1" dirty="0"/>
              <a:t>Aufgabe 3 </a:t>
            </a:r>
            <a:r>
              <a:rPr lang="de-DE" sz="1600" dirty="0"/>
              <a:t>[MSA 2018 Basisaufgaben]</a:t>
            </a:r>
          </a:p>
          <a:p>
            <a:pPr marL="0">
              <a:spcBef>
                <a:spcPts val="0"/>
              </a:spcBef>
              <a:tabLst>
                <a:tab pos="180340" algn="l"/>
              </a:tabLst>
            </a:pPr>
            <a:r>
              <a:rPr lang="de-DE" sz="1600" dirty="0"/>
              <a:t>Von 25 Schülern fehlen zwei zur Klassenarbeit. Geben Sie an, wie viel Prozent der Schüler fehlen</a:t>
            </a:r>
            <a:endParaRPr lang="de-D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4C3D714-318D-39C0-5D2D-C4BE50A3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Prozentsätze berechnen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ADE2B9-8BEF-94CD-4EA0-B8DE283272E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1C4E6839-E80A-5B7C-0CF3-C05BAB9EC88F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93489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Grundniveau Karte 4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6F8DE10-4DC8-FE65-8412-BE2BFF77FE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8578" y="5949280"/>
            <a:ext cx="2272805" cy="183746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</p:spTree>
    <p:extLst>
      <p:ext uri="{BB962C8B-B14F-4D97-AF65-F5344CB8AC3E}">
        <p14:creationId xmlns:p14="http://schemas.microsoft.com/office/powerpoint/2010/main" val="185496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6F7FF-84E3-B21D-71F2-ED00A36B0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4F72288F-32FD-623E-0B69-494659A936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z="1600" b="1" dirty="0"/>
                  <a:t>Aufgabe 1</a:t>
                </a:r>
              </a:p>
              <a:p>
                <a:pPr marL="0" marR="0" lvl="0" indent="0" algn="l" defTabSz="9578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dirty="0"/>
                  <a:t>Formel: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𝑊</m:t>
                        </m:r>
                      </m:num>
                      <m:den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𝐺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100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de-DE" sz="1600" dirty="0"/>
                  <a:t>      Rechnung: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75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100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de-DE" sz="16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0,75</m:t>
                    </m:r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100</m:t>
                    </m:r>
                    <m:r>
                      <a:rPr lang="de-DE" sz="1600" b="0" i="0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1600" b="0" i="0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p</m:t>
                    </m:r>
                  </m:oMath>
                </a14:m>
                <a:r>
                  <a:rPr lang="de-DE" sz="1600" b="0" kern="1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% </a:t>
                </a:r>
                <a:r>
                  <a:rPr lang="de-DE" sz="1600" b="0" dirty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 =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de-DE" sz="1600" dirty="0"/>
              </a:p>
              <a:p>
                <a:r>
                  <a:rPr lang="de-DE" sz="1600" dirty="0"/>
                  <a:t>Formel: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𝑊</m:t>
                        </m:r>
                      </m:num>
                      <m:den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𝐺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100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de-DE" sz="1600" dirty="0"/>
                  <a:t>%      Rechnung: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100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de-DE" sz="16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0,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444</m:t>
                    </m:r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100</m:t>
                    </m:r>
                    <m:r>
                      <a:rPr lang="de-DE" sz="1600" b="0" i="0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1600" b="0" i="0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p</m:t>
                    </m:r>
                  </m:oMath>
                </a14:m>
                <a:r>
                  <a:rPr lang="de-DE" sz="1600" b="0" kern="1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% </a:t>
                </a:r>
                <a:r>
                  <a:rPr lang="de-DE" sz="1600" b="0" dirty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de-DE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44,4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de-DE" sz="1600" dirty="0"/>
              </a:p>
              <a:p>
                <a:endParaRPr lang="de-DE" sz="1600" dirty="0"/>
              </a:p>
              <a:p>
                <a:r>
                  <a:rPr lang="de-DE" sz="1600" b="1" dirty="0"/>
                  <a:t>Aufgabe 2 </a:t>
                </a:r>
                <a:r>
                  <a:rPr lang="de-DE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[MSA 2014 Basisaufgaben]</a:t>
                </a:r>
                <a:endParaRPr lang="de-DE" sz="1600" b="1" dirty="0"/>
              </a:p>
              <a:p>
                <a:r>
                  <a:rPr lang="de-DE" sz="1600" dirty="0"/>
                  <a:t>Formel: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𝑊</m:t>
                        </m:r>
                      </m:num>
                      <m:den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𝐺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100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de-DE" sz="1600" dirty="0"/>
                  <a:t>%      Rechnung: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230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10000</m:t>
                        </m:r>
                      </m:den>
                    </m:f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100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de-DE" sz="16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0,023</m:t>
                    </m:r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100</m:t>
                    </m:r>
                    <m:r>
                      <a:rPr lang="de-DE" sz="1600" b="0" i="0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1600" b="0" i="0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p</m:t>
                    </m:r>
                  </m:oMath>
                </a14:m>
                <a:r>
                  <a:rPr lang="de-DE" sz="1600" b="0" kern="1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% </a:t>
                </a:r>
                <a:r>
                  <a:rPr lang="de-DE" sz="1600" b="0" dirty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de-DE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2,3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de-DE" sz="1600" b="0" dirty="0">
                  <a:ea typeface="Cambria Math" panose="02040503050406030204" pitchFamily="18" charset="0"/>
                </a:endParaRPr>
              </a:p>
              <a:p>
                <a:endParaRPr lang="de-DE" sz="1600" dirty="0"/>
              </a:p>
              <a:p>
                <a:r>
                  <a:rPr lang="de-DE" sz="1600" b="1" dirty="0"/>
                  <a:t>Aufgabe 3 </a:t>
                </a:r>
                <a:r>
                  <a:rPr lang="de-DE" sz="1600" dirty="0"/>
                  <a:t>[MSA 2018 Basisaufgaben]</a:t>
                </a:r>
                <a:endParaRPr lang="de-DE" sz="1600" b="1" dirty="0"/>
              </a:p>
              <a:p>
                <a:r>
                  <a:rPr lang="de-DE" sz="1600" dirty="0"/>
                  <a:t>Formel: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𝑊</m:t>
                        </m:r>
                      </m:num>
                      <m:den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𝐺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100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de-DE" sz="1600" dirty="0"/>
                  <a:t>%      Rechnung: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100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de-DE" sz="16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0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,08</m:t>
                    </m:r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100</m:t>
                    </m:r>
                    <m:r>
                      <a:rPr lang="de-DE" sz="1600" b="0" i="0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1600" b="0" i="0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p</m:t>
                    </m:r>
                  </m:oMath>
                </a14:m>
                <a:r>
                  <a:rPr lang="de-DE" sz="1600" b="0" kern="1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% </a:t>
                </a:r>
                <a:r>
                  <a:rPr lang="de-DE" sz="1600" b="0" dirty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de-DE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de-DE" sz="1600" dirty="0"/>
              </a:p>
              <a:p>
                <a:endParaRPr lang="de-DE" sz="1600" dirty="0"/>
              </a:p>
              <a:p>
                <a:endParaRPr lang="de-DE" sz="1600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4F72288F-32FD-623E-0B69-494659A936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el 3">
            <a:extLst>
              <a:ext uri="{FF2B5EF4-FFF2-40B4-BE49-F238E27FC236}">
                <a16:creationId xmlns:a16="http://schemas.microsoft.com/office/drawing/2014/main" id="{916C6AD7-E2C6-0CA4-CCDE-2EDAD5A64BDA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93489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Grundniveau Karte 4</a:t>
            </a:r>
          </a:p>
        </p:txBody>
      </p:sp>
      <p:sp>
        <p:nvSpPr>
          <p:cNvPr id="4" name="Fußzeilenplatzhalter 5">
            <a:extLst>
              <a:ext uri="{FF2B5EF4-FFF2-40B4-BE49-F238E27FC236}">
                <a16:creationId xmlns:a16="http://schemas.microsoft.com/office/drawing/2014/main" id="{D07B1691-5EAB-3895-B177-EA2F1491E5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8578" y="5949280"/>
            <a:ext cx="2272805" cy="183746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</p:spTree>
    <p:extLst>
      <p:ext uri="{BB962C8B-B14F-4D97-AF65-F5344CB8AC3E}">
        <p14:creationId xmlns:p14="http://schemas.microsoft.com/office/powerpoint/2010/main" val="2650600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DBEF6A4-EB7B-5382-2CAA-7A7345A14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50"/>
            <a:ext cx="9205200" cy="5174278"/>
          </a:xfrm>
        </p:spPr>
        <p:txBody>
          <a:bodyPr/>
          <a:lstStyle/>
          <a:p>
            <a:r>
              <a:rPr lang="de-DE" sz="1600" b="1" dirty="0"/>
              <a:t>Aufgabe 1</a:t>
            </a:r>
            <a:r>
              <a:rPr lang="de-DE" sz="1600" dirty="0"/>
              <a:t> [MSA 2014 N Basisaufgaben]</a:t>
            </a:r>
          </a:p>
          <a:p>
            <a:r>
              <a:rPr lang="de-DE" sz="1600" dirty="0"/>
              <a:t>Geben Sie die relative Häufigkeit des Buchstaben „E“ im Wort ERDBEERE in Prozent an.</a:t>
            </a:r>
          </a:p>
          <a:p>
            <a:endParaRPr lang="de-DE" sz="1600" b="1" dirty="0"/>
          </a:p>
          <a:p>
            <a:r>
              <a:rPr lang="de-DE" sz="1600" b="1" dirty="0"/>
              <a:t>Aufgabe 2</a:t>
            </a:r>
            <a:r>
              <a:rPr lang="de-DE" sz="1600" dirty="0"/>
              <a:t> [MSA 2011 N A7]</a:t>
            </a:r>
          </a:p>
          <a:p>
            <a:r>
              <a:rPr lang="de-DE" sz="1600" dirty="0"/>
              <a:t>In einem Fußballstadion gibt es 74220 Plätze. Durchschnittlich sind in einer Saison 45482 Plätze belegt.</a:t>
            </a:r>
          </a:p>
          <a:p>
            <a:r>
              <a:rPr lang="de-DE" sz="1600" dirty="0"/>
              <a:t>Berechnen Sie, wie viel Prozent der Zuschauerplätze in dieser Saison durchschnittlich belegt waren.</a:t>
            </a:r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E459858-5787-6BBE-320E-EBA677BB7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Prozentsätze berechnen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7CEDBD1-E2E9-1370-1828-97756A90E86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itel 3">
            <a:extLst>
              <a:ext uri="{FF2B5EF4-FFF2-40B4-BE49-F238E27FC236}">
                <a16:creationId xmlns:a16="http://schemas.microsoft.com/office/drawing/2014/main" id="{4C5C276D-07B2-2BD3-978D-24D3173177C8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93489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Grundniveau Karte 5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6C0D20D-719E-1011-76C9-76E3ED0458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8578" y="5949280"/>
            <a:ext cx="2272805" cy="183746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</p:spTree>
    <p:extLst>
      <p:ext uri="{BB962C8B-B14F-4D97-AF65-F5344CB8AC3E}">
        <p14:creationId xmlns:p14="http://schemas.microsoft.com/office/powerpoint/2010/main" val="1119494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1F0F1-94DB-C4A8-7377-D74F5A72A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2FEB8FD5-A6EB-525B-E61F-3EDB56B9A3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288" y="1045050"/>
                <a:ext cx="9205200" cy="5174278"/>
              </a:xfrm>
            </p:spPr>
            <p:txBody>
              <a:bodyPr/>
              <a:lstStyle/>
              <a:p>
                <a:r>
                  <a:rPr lang="de-DE" sz="1600" b="1" dirty="0"/>
                  <a:t>Aufgabe 1 </a:t>
                </a:r>
                <a:r>
                  <a:rPr lang="de-DE" sz="1600" dirty="0"/>
                  <a:t>[MSA 2014 N Basisaufgabe]</a:t>
                </a:r>
              </a:p>
              <a:p>
                <a:r>
                  <a:rPr lang="de-DE" sz="1600" dirty="0"/>
                  <a:t>Gegeben: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de-DE" sz="1600" dirty="0"/>
                  <a:t>,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de-DE" sz="1600" dirty="0"/>
              </a:p>
              <a:p>
                <a:r>
                  <a:rPr lang="de-DE" sz="1600" dirty="0"/>
                  <a:t>Gesucht </a:t>
                </a:r>
                <a14:m>
                  <m:oMath xmlns:m="http://schemas.openxmlformats.org/officeDocument/2006/math">
                    <m:r>
                      <a:rPr lang="de-DE" sz="160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de-DE" sz="1600" dirty="0"/>
                  <a:t>%</a:t>
                </a:r>
              </a:p>
              <a:p>
                <a:pPr marL="0" marR="0" lvl="0" indent="0" algn="l" defTabSz="9578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dirty="0"/>
                  <a:t>Formel: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6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𝑊</m:t>
                        </m:r>
                      </m:num>
                      <m:den>
                        <m:r>
                          <a:rPr lang="de-DE" sz="16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𝐺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100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de-DE" sz="1600" dirty="0"/>
                  <a:t>%</a:t>
                </a:r>
              </a:p>
              <a:p>
                <a:pPr marL="0" lvl="0">
                  <a:spcBef>
                    <a:spcPts val="0"/>
                  </a:spcBef>
                  <a:defRPr/>
                </a:pPr>
                <a:r>
                  <a:rPr lang="de-DE" sz="1600" dirty="0"/>
                  <a:t>Rechnung: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100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m:rPr>
                        <m:nor/>
                      </m:rPr>
                      <a:rPr lang="de-DE" sz="1600" kern="100" dirty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%</m:t>
                    </m:r>
                  </m:oMath>
                </a14:m>
                <a:endParaRPr lang="de-DE" sz="1600" b="0" dirty="0">
                  <a:ea typeface="Cambria Math" panose="02040503050406030204" pitchFamily="18" charset="0"/>
                </a:endParaRPr>
              </a:p>
              <a:p>
                <a:pPr marL="0" lvl="0">
                  <a:spcBef>
                    <a:spcPts val="0"/>
                  </a:spcBef>
                  <a:defRPr/>
                </a:pPr>
                <a:r>
                  <a:rPr lang="de-DE" sz="1600" b="0" dirty="0">
                    <a:ea typeface="Cambria Math" panose="020405030504060302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0,5</m:t>
                    </m:r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100</m:t>
                    </m:r>
                    <m:r>
                      <a:rPr lang="de-DE" sz="1600" b="0" i="0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de-DE" sz="1600" b="0" kern="1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</a:p>
              <a:p>
                <a:pPr marL="0" lvl="0">
                  <a:spcBef>
                    <a:spcPts val="0"/>
                  </a:spcBef>
                  <a:defRPr/>
                </a:pPr>
                <a:r>
                  <a:rPr lang="de-DE" sz="1600" b="0" dirty="0">
                    <a:ea typeface="Cambria Math" panose="020405030504060302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         =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m:rPr>
                        <m:nor/>
                      </m:rPr>
                      <a:rPr lang="de-DE" sz="1600" kern="100" dirty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%</m:t>
                    </m:r>
                  </m:oMath>
                </a14:m>
                <a:endParaRPr lang="de-DE" sz="1600" b="0" dirty="0">
                  <a:ea typeface="Cambria Math" panose="02040503050406030204" pitchFamily="18" charset="0"/>
                </a:endParaRPr>
              </a:p>
              <a:p>
                <a:pPr marL="0" marR="0" lvl="0" indent="0" algn="l" defTabSz="9578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dirty="0">
                    <a:ea typeface="Cambria Math" panose="02040503050406030204" pitchFamily="18" charset="0"/>
                  </a:rPr>
                  <a:t>Alternativ kann die Lösung auch über eine Laplace-Wahrscheinlichkeit bestimmt werden.</a:t>
                </a:r>
              </a:p>
              <a:p>
                <a:pPr marL="0" marR="0" lvl="0" indent="0" algn="l" defTabSz="9578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b="0" dirty="0">
                    <a:ea typeface="Cambria Math" panose="02040503050406030204" pitchFamily="18" charset="0"/>
                  </a:rPr>
                  <a:t>Es gibt 8 Buchstaben insgesamt. Vier davon tragen den Buchstaben E.</a:t>
                </a:r>
              </a:p>
              <a:p>
                <a:pPr marL="0" lvl="0">
                  <a:spcBef>
                    <a:spcPts val="0"/>
                  </a:spcBef>
                  <a:defRPr/>
                </a:pPr>
                <a:r>
                  <a:rPr lang="de-DE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=0,5.</m:t>
                    </m:r>
                    <m:r>
                      <a:rPr lang="de-DE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0,5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de-DE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100=50</m:t>
                    </m:r>
                    <m:r>
                      <m:rPr>
                        <m:nor/>
                      </m:rPr>
                      <a:rPr lang="de-DE" sz="1600" kern="100" dirty="0">
                        <a:solidFill>
                          <a:schemeClr val="tx1"/>
                        </a:solidFill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%</m:t>
                    </m:r>
                    <m:r>
                      <a:rPr lang="de-DE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de-DE" sz="1600" b="0" dirty="0">
                  <a:ea typeface="Cambria Math" panose="02040503050406030204" pitchFamily="18" charset="0"/>
                </a:endParaRPr>
              </a:p>
              <a:p>
                <a:endParaRPr lang="de-DE" sz="500" b="1" dirty="0"/>
              </a:p>
              <a:p>
                <a:r>
                  <a:rPr lang="de-DE" sz="1600" b="1" dirty="0"/>
                  <a:t>Aufgabe 2</a:t>
                </a:r>
                <a:r>
                  <a:rPr lang="de-DE" sz="1600" dirty="0"/>
                  <a:t> [MSA 2011 N A7]</a:t>
                </a:r>
              </a:p>
              <a:p>
                <a:endParaRPr lang="de-DE" sz="1600" b="1" dirty="0"/>
              </a:p>
              <a:p>
                <a:endParaRPr lang="de-DE" sz="1600" b="1" dirty="0"/>
              </a:p>
              <a:p>
                <a:endParaRPr lang="de-DE" sz="1600" b="1" dirty="0"/>
              </a:p>
              <a:p>
                <a:endParaRPr lang="de-DE" sz="1600" b="1" dirty="0"/>
              </a:p>
              <a:p>
                <a:pPr marL="0" marR="0" lvl="0" indent="0" algn="l" defTabSz="9578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de-DE" sz="1600" dirty="0">
                  <a:ea typeface="Cambria Math" panose="02040503050406030204" pitchFamily="18" charset="0"/>
                </a:endParaRPr>
              </a:p>
              <a:p>
                <a:pPr marL="0" marR="0" lvl="0" indent="0" algn="l" defTabSz="9578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de-DE" sz="1600" dirty="0">
                  <a:ea typeface="Cambria Math" panose="02040503050406030204" pitchFamily="18" charset="0"/>
                </a:endParaRPr>
              </a:p>
              <a:p>
                <a:pPr marL="0" marR="0" lvl="0" indent="0" algn="l" defTabSz="9578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de-DE" sz="1600" dirty="0">
                  <a:ea typeface="Cambria Math" panose="02040503050406030204" pitchFamily="18" charset="0"/>
                </a:endParaRPr>
              </a:p>
              <a:p>
                <a:pPr marL="0" marR="0" lvl="0" indent="0" algn="l" defTabSz="9578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de-DE" sz="1600" dirty="0">
                  <a:ea typeface="Cambria Math" panose="02040503050406030204" pitchFamily="18" charset="0"/>
                </a:endParaRPr>
              </a:p>
              <a:p>
                <a:pPr marL="0" marR="0" lvl="0" indent="0" algn="l" defTabSz="9578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de-DE" sz="1600" dirty="0">
                  <a:ea typeface="Cambria Math" panose="02040503050406030204" pitchFamily="18" charset="0"/>
                </a:endParaRPr>
              </a:p>
              <a:p>
                <a:pPr marL="0" marR="0" lvl="0" indent="0" algn="l" defTabSz="9578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de-DE" sz="1600" dirty="0">
                  <a:ea typeface="Cambria Math" panose="02040503050406030204" pitchFamily="18" charset="0"/>
                </a:endParaRPr>
              </a:p>
              <a:p>
                <a:pPr marL="0" marR="0" lvl="0" indent="0" algn="l" defTabSz="9578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de-DE" sz="1600" dirty="0">
                  <a:ea typeface="Cambria Math" panose="02040503050406030204" pitchFamily="18" charset="0"/>
                </a:endParaRPr>
              </a:p>
              <a:p>
                <a:pPr marL="0" marR="0" lvl="0" indent="0" algn="l" defTabSz="9578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de-DE" sz="1600" dirty="0">
                  <a:ea typeface="Cambria Math" panose="02040503050406030204" pitchFamily="18" charset="0"/>
                </a:endParaRPr>
              </a:p>
              <a:p>
                <a:pPr marL="0" marR="0" lvl="0" indent="0" algn="l" defTabSz="9578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de-DE" sz="16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2FEB8FD5-A6EB-525B-E61F-3EDB56B9A3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88" y="1045050"/>
                <a:ext cx="9205200" cy="517427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>
            <a:extLst>
              <a:ext uri="{FF2B5EF4-FFF2-40B4-BE49-F238E27FC236}">
                <a16:creationId xmlns:a16="http://schemas.microsoft.com/office/drawing/2014/main" id="{B3AB7D59-6E5E-138E-4A39-1BB964D72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8D25F29-DFED-8878-E681-B9EF567222D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elle 9">
                <a:extLst>
                  <a:ext uri="{FF2B5EF4-FFF2-40B4-BE49-F238E27FC236}">
                    <a16:creationId xmlns:a16="http://schemas.microsoft.com/office/drawing/2014/main" id="{D080936F-A34E-C830-90F2-315AB7D71F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4805294"/>
                  </p:ext>
                </p:extLst>
              </p:nvPr>
            </p:nvGraphicFramePr>
            <p:xfrm>
              <a:off x="139296" y="4415335"/>
              <a:ext cx="8982087" cy="15955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14088">
                      <a:extLst>
                        <a:ext uri="{9D8B030D-6E8A-4147-A177-3AD203B41FA5}">
                          <a16:colId xmlns:a16="http://schemas.microsoft.com/office/drawing/2014/main" val="4025669716"/>
                        </a:ext>
                      </a:extLst>
                    </a:gridCol>
                    <a:gridCol w="5267999">
                      <a:extLst>
                        <a:ext uri="{9D8B030D-6E8A-4147-A177-3AD203B41FA5}">
                          <a16:colId xmlns:a16="http://schemas.microsoft.com/office/drawing/2014/main" val="1535671765"/>
                        </a:ext>
                      </a:extLst>
                    </a:gridCol>
                  </a:tblGrid>
                  <a:tr h="1533946">
                    <a:tc>
                      <a:txBody>
                        <a:bodyPr/>
                        <a:lstStyle/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b="0" dirty="0">
                              <a:solidFill>
                                <a:schemeClr val="tx1"/>
                              </a:solidFill>
                            </a:rPr>
                            <a:t>Formel:       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16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𝑊</m:t>
                                  </m:r>
                                </m:num>
                                <m:den>
                                  <m:r>
                                    <a:rPr lang="de-DE" sz="1600" b="0" i="1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𝐺</m:t>
                                  </m:r>
                                </m:den>
                              </m:f>
                              <m:r>
                                <a:rPr lang="de-DE" sz="1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de-DE" sz="16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100</m:t>
                              </m:r>
                              <m:r>
                                <a:rPr lang="de-DE" sz="1600" b="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de-DE" sz="1600" b="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de-DE" sz="1600" b="0" dirty="0">
                              <a:solidFill>
                                <a:schemeClr val="tx1"/>
                              </a:solidFill>
                            </a:rPr>
                            <a:t>%</a:t>
                          </a:r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6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b="0" dirty="0">
                              <a:solidFill>
                                <a:schemeClr val="tx1"/>
                              </a:solidFill>
                            </a:rPr>
                            <a:t>Rechnung: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45482</m:t>
                                  </m:r>
                                </m:num>
                                <m:den>
                                  <m: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74220</m:t>
                                  </m:r>
                                </m:den>
                              </m:f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de-DE" sz="16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100</m:t>
                              </m:r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m:rPr>
                                  <m:nor/>
                                </m:rPr>
                                <a:rPr lang="de-DE" sz="1600" b="0" kern="100" dirty="0" smtClean="0">
                                  <a:solidFill>
                                    <a:schemeClr val="tx1"/>
                                  </a:solidFill>
                                  <a:effectLst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%</m:t>
                              </m:r>
                            </m:oMath>
                          </a14:m>
                          <a:endParaRPr lang="de-DE" sz="1600" b="0" dirty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b="0" dirty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a:t>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de-DE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0,61</m:t>
                              </m:r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3⋅</m:t>
                              </m:r>
                              <m:r>
                                <a:rPr lang="de-DE" sz="1600" b="0" i="1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100</m:t>
                              </m:r>
                              <m:r>
                                <a:rPr lang="de-DE" sz="1600" b="0" i="0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de-DE" sz="1600" b="0" kern="100" dirty="0">
                              <a:solidFill>
                                <a:schemeClr val="tx1"/>
                              </a:solidFill>
                              <a:effectLst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%</a:t>
                          </a:r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b="0" dirty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a:t>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61,3         =</m:t>
                              </m:r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m:rPr>
                                  <m:nor/>
                                </m:rPr>
                                <a:rPr lang="de-DE" sz="1600" b="0" kern="100" dirty="0" smtClean="0">
                                  <a:solidFill>
                                    <a:schemeClr val="tx1"/>
                                  </a:solidFill>
                                  <a:effectLst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%</m:t>
                              </m:r>
                            </m:oMath>
                          </a14:m>
                          <a:endParaRPr lang="de-DE" sz="1600" b="0" dirty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500" b="0" dirty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>
                              <a:solidFill>
                                <a:schemeClr val="tx1"/>
                              </a:solidFill>
                            </a:rPr>
                            <a:t>oder</a:t>
                          </a:r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21660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elle 9">
                <a:extLst>
                  <a:ext uri="{FF2B5EF4-FFF2-40B4-BE49-F238E27FC236}">
                    <a16:creationId xmlns:a16="http://schemas.microsoft.com/office/drawing/2014/main" id="{D080936F-A34E-C830-90F2-315AB7D71F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4805294"/>
                  </p:ext>
                </p:extLst>
              </p:nvPr>
            </p:nvGraphicFramePr>
            <p:xfrm>
              <a:off x="139296" y="4415335"/>
              <a:ext cx="8982087" cy="15955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14088">
                      <a:extLst>
                        <a:ext uri="{9D8B030D-6E8A-4147-A177-3AD203B41FA5}">
                          <a16:colId xmlns:a16="http://schemas.microsoft.com/office/drawing/2014/main" val="4025669716"/>
                        </a:ext>
                      </a:extLst>
                    </a:gridCol>
                    <a:gridCol w="5267999">
                      <a:extLst>
                        <a:ext uri="{9D8B030D-6E8A-4147-A177-3AD203B41FA5}">
                          <a16:colId xmlns:a16="http://schemas.microsoft.com/office/drawing/2014/main" val="1535671765"/>
                        </a:ext>
                      </a:extLst>
                    </a:gridCol>
                  </a:tblGrid>
                  <a:tr h="1595501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t="-787" r="-142662" b="-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>
                              <a:solidFill>
                                <a:schemeClr val="tx1"/>
                              </a:solidFill>
                            </a:rPr>
                            <a:t>oder</a:t>
                          </a:r>
                          <a:endParaRPr lang="de-D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216601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Grafik 7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74E8DFC5-8C9D-352C-16E9-49631AC96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88" y="4737841"/>
            <a:ext cx="5040560" cy="1149030"/>
          </a:xfrm>
          <a:prstGeom prst="rect">
            <a:avLst/>
          </a:prstGeom>
        </p:spPr>
      </p:pic>
      <p:sp>
        <p:nvSpPr>
          <p:cNvPr id="9" name="Titel 3">
            <a:extLst>
              <a:ext uri="{FF2B5EF4-FFF2-40B4-BE49-F238E27FC236}">
                <a16:creationId xmlns:a16="http://schemas.microsoft.com/office/drawing/2014/main" id="{F19506F5-92D8-C81C-EFE7-3967ADF2090B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93489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Grundniveau Karte 5</a:t>
            </a:r>
          </a:p>
        </p:txBody>
      </p:sp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33F6BB51-814B-22F2-6EB0-2A8E2FCA19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8578" y="5949280"/>
            <a:ext cx="2272805" cy="183746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</p:spTree>
    <p:extLst>
      <p:ext uri="{BB962C8B-B14F-4D97-AF65-F5344CB8AC3E}">
        <p14:creationId xmlns:p14="http://schemas.microsoft.com/office/powerpoint/2010/main" val="4186401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E885999-8B2D-D73B-9E3F-84A85F5CD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8" y="1045050"/>
            <a:ext cx="9205200" cy="5174278"/>
          </a:xfrm>
        </p:spPr>
        <p:txBody>
          <a:bodyPr/>
          <a:lstStyle/>
          <a:p>
            <a:r>
              <a:rPr lang="de-DE" sz="1600" b="1" dirty="0"/>
              <a:t>Aufgabe 1 </a:t>
            </a:r>
            <a:r>
              <a:rPr lang="de-DE" sz="1600" dirty="0"/>
              <a:t> [vgl. MSA 2018 A7]</a:t>
            </a:r>
          </a:p>
          <a:p>
            <a:r>
              <a:rPr lang="de-DE" sz="1600" dirty="0"/>
              <a:t>a) Miriam backt für eine Feier Pfannkuchen. Sie backt 16 Pfannkuchen mit Marmeladenfüllung und 6 Pfannkuchen mit Senffüllung. Die Füllung ist von außen nicht zu erkennen.</a:t>
            </a:r>
          </a:p>
          <a:p>
            <a:r>
              <a:rPr lang="de-DE" sz="1600" dirty="0"/>
              <a:t>Geben Sie an, wie viel Prozent der Pfannkuchen mit Senf gefüllt sind.</a:t>
            </a:r>
          </a:p>
          <a:p>
            <a:r>
              <a:rPr lang="de-DE" sz="1600" dirty="0"/>
              <a:t>b) Für eine andere Feier soll Miriam 75 Pfannkuchen vorbereiten und backt erneut Pfannkuchen mit Marmeladenfüllung und Senffüllung. Sie möchte, dass 20% aller Pfannkuchen nach Senf schmecken.</a:t>
            </a:r>
          </a:p>
          <a:p>
            <a:r>
              <a:rPr lang="de-DE" sz="1600" dirty="0"/>
              <a:t>Geben Sie an, wie viele Pfannkuchen nicht nach Senf schmecken werden.</a:t>
            </a:r>
          </a:p>
          <a:p>
            <a:endParaRPr lang="de-DE" sz="1600" b="1" dirty="0"/>
          </a:p>
          <a:p>
            <a:r>
              <a:rPr lang="de-DE" sz="1600" b="1" dirty="0"/>
              <a:t>Aufgabe 2 </a:t>
            </a:r>
            <a:r>
              <a:rPr lang="de-DE" sz="1600" dirty="0"/>
              <a:t>[vgl. MSA 2015 N A3]</a:t>
            </a:r>
          </a:p>
          <a:p>
            <a:r>
              <a:rPr lang="de-DE" sz="1600" dirty="0"/>
              <a:t>Mit einer City-</a:t>
            </a:r>
            <a:r>
              <a:rPr lang="de-DE" sz="1600" dirty="0" err="1"/>
              <a:t>TourCard</a:t>
            </a:r>
            <a:r>
              <a:rPr lang="de-DE" sz="1600" dirty="0"/>
              <a:t> (CTC) erhält man bis zu 50 % Ermäßigung auf Eintrittspreise einiger Berliner Touristenattraktionen.</a:t>
            </a:r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200" dirty="0"/>
          </a:p>
          <a:p>
            <a:r>
              <a:rPr lang="de-DE" sz="1600" dirty="0"/>
              <a:t>Berechnen Sie, wie viel Prozent des Eintrittspreises bei Madame Tussauds man spart, wenn man die CTC benutzt.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AD3D03D-B123-2C2A-9211-A20FDB668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Anwendungsaufgabe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06DE258-C367-FA7D-F118-3F4FE16650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444065A6-7044-296A-B54A-23733692F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88" y="3933056"/>
            <a:ext cx="5580620" cy="1774003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49A5D621-9BBF-A42D-C0AF-0FB289B4E776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93489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Grundniveau Karte 6</a:t>
            </a:r>
          </a:p>
        </p:txBody>
      </p:sp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EAAAC28B-B543-E5D7-8A33-C3E3535DDB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8578" y="5949280"/>
            <a:ext cx="2272805" cy="183746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</p:spTree>
    <p:extLst>
      <p:ext uri="{BB962C8B-B14F-4D97-AF65-F5344CB8AC3E}">
        <p14:creationId xmlns:p14="http://schemas.microsoft.com/office/powerpoint/2010/main" val="49035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9B309-66B6-1CBE-258F-38BFEAF20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16CCC29F-406C-2C07-175D-9C0F223AAC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288" y="1045050"/>
                <a:ext cx="9205200" cy="5174278"/>
              </a:xfrm>
            </p:spPr>
            <p:txBody>
              <a:bodyPr/>
              <a:lstStyle/>
              <a:p>
                <a:r>
                  <a:rPr lang="de-DE" sz="1600" b="1" dirty="0"/>
                  <a:t>Aufgabe 1</a:t>
                </a:r>
                <a:r>
                  <a:rPr lang="de-DE" sz="1600" dirty="0"/>
                  <a:t> [vgl. MSA 2018 A7]</a:t>
                </a:r>
              </a:p>
              <a:p>
                <a:r>
                  <a:rPr lang="de-DE" sz="1600" dirty="0"/>
                  <a:t>a) Formel: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𝑊</m:t>
                        </m:r>
                      </m:num>
                      <m:den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𝐺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100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de-DE" sz="1600" dirty="0"/>
                  <a:t>% Rechnung: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100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 </m:t>
                    </m:r>
                  </m:oMath>
                </a14:m>
                <a:r>
                  <a:rPr lang="de-DE" sz="1600" b="0" dirty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de-DE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0,3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75</m:t>
                    </m:r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100</m:t>
                    </m:r>
                    <m:r>
                      <a:rPr lang="de-DE" sz="1600" b="0" i="0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1600" b="0" i="0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p</m:t>
                    </m:r>
                  </m:oMath>
                </a14:m>
                <a:r>
                  <a:rPr lang="de-DE" sz="1600" b="0" kern="1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% </a:t>
                </a:r>
                <a:r>
                  <a:rPr lang="de-DE" sz="1600" b="0" dirty="0"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37,5=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de-DE" sz="1600" b="0" dirty="0">
                  <a:ea typeface="Cambria Math" panose="02040503050406030204" pitchFamily="18" charset="0"/>
                </a:endParaRPr>
              </a:p>
              <a:p>
                <a:pPr marL="0" marR="0" lvl="0" indent="0" algn="l" defTabSz="9578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dirty="0">
                    <a:ea typeface="Cambria Math" panose="02040503050406030204" pitchFamily="18" charset="0"/>
                  </a:rPr>
                  <a:t>37,5 % der Pfannkuchen sind mit Senf gefüllt.</a:t>
                </a:r>
                <a:endParaRPr lang="de-DE" sz="1600" b="0" dirty="0">
                  <a:ea typeface="Cambria Math" panose="02040503050406030204" pitchFamily="18" charset="0"/>
                </a:endParaRPr>
              </a:p>
              <a:p>
                <a:r>
                  <a:rPr lang="de-DE" sz="1600" dirty="0">
                    <a:ea typeface="Cambria Math" panose="02040503050406030204" pitchFamily="18" charset="0"/>
                  </a:rPr>
                  <a:t>b) </a:t>
                </a:r>
                <a:r>
                  <a:rPr lang="de-DE" sz="1600" b="0" kern="1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Formel: </a:t>
                </a:r>
                <a14:m>
                  <m:oMath xmlns:m="http://schemas.openxmlformats.org/officeDocument/2006/math"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𝑊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sz="1600" i="1" kern="100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600" b="0" i="1" kern="100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75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de-DE" sz="1600" b="0" i="1" kern="100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</m:t>
                        </m:r>
                      </m:den>
                    </m:f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de-DE" sz="1600" dirty="0"/>
                  <a:t>   Rechnung: </a:t>
                </a:r>
                <a14:m>
                  <m:oMath xmlns:m="http://schemas.openxmlformats.org/officeDocument/2006/math"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𝑊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sz="1600" i="1" kern="100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600" b="0" i="1" kern="100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75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20 </m:t>
                        </m:r>
                      </m:num>
                      <m:den>
                        <m:r>
                          <a:rPr lang="de-DE" sz="1600" b="0" i="1" kern="100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</m:t>
                        </m:r>
                      </m:den>
                    </m:f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    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𝑊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15 </m:t>
                    </m:r>
                  </m:oMath>
                </a14:m>
                <a:r>
                  <a:rPr lang="de-DE" sz="1600" dirty="0"/>
                  <a:t>  </a:t>
                </a:r>
              </a:p>
              <a:p>
                <a:r>
                  <a:rPr lang="de-DE" sz="1600" dirty="0"/>
                  <a:t>60 Pfannkuchen werden nicht nach Senf schmecken.</a:t>
                </a:r>
              </a:p>
              <a:p>
                <a:endParaRPr lang="de-DE" sz="1600" dirty="0"/>
              </a:p>
              <a:p>
                <a:r>
                  <a:rPr lang="de-DE" sz="1600" b="1" dirty="0"/>
                  <a:t>Aufgabe 2 </a:t>
                </a:r>
                <a:r>
                  <a:rPr lang="de-DE" sz="1600" dirty="0"/>
                  <a:t>[vgl. MSA 2015 N A3]</a:t>
                </a:r>
              </a:p>
              <a:p>
                <a:endParaRPr lang="de-DE" sz="500" dirty="0"/>
              </a:p>
              <a:p>
                <a:r>
                  <a:rPr lang="de-DE" sz="1600" dirty="0"/>
                  <a:t>Formel: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6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𝑊</m:t>
                        </m:r>
                      </m:num>
                      <m:den>
                        <m:r>
                          <a:rPr lang="de-DE" sz="16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𝐺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100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de-DE" sz="1600" dirty="0"/>
                  <a:t>%      Rechnung: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6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13,65</m:t>
                        </m:r>
                      </m:num>
                      <m:den>
                        <m:r>
                          <a:rPr lang="de-DE" sz="16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21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de-DE" sz="16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100=</m:t>
                    </m:r>
                    <m:r>
                      <a:rPr lang="de-DE" sz="16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de-DE" sz="1600" dirty="0"/>
                  <a:t>% </a:t>
                </a:r>
                <a14:m>
                  <m:oMath xmlns:m="http://schemas.openxmlformats.org/officeDocument/2006/math">
                    <m:r>
                      <a:rPr lang="de-DE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0,65</m:t>
                    </m:r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100</m:t>
                    </m:r>
                    <m:r>
                      <a:rPr lang="de-DE" sz="1600" b="0" i="0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1600" b="0" i="0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p</m:t>
                    </m:r>
                  </m:oMath>
                </a14:m>
                <a:r>
                  <a:rPr lang="de-DE" sz="1600" b="0" kern="1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% </a:t>
                </a:r>
                <a:r>
                  <a:rPr lang="de-DE" sz="1600" b="0" dirty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de-DE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 =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de-DE" sz="1600" b="0" dirty="0">
                  <a:ea typeface="Cambria Math" panose="02040503050406030204" pitchFamily="18" charset="0"/>
                </a:endParaRPr>
              </a:p>
              <a:p>
                <a:r>
                  <a:rPr lang="de-DE" sz="1600" dirty="0"/>
                  <a:t>Der neue Preis 13,65 € entspricht 65 % des alten Preises. Also spart man 35 %.</a:t>
                </a:r>
              </a:p>
              <a:p>
                <a:endParaRPr lang="de-DE" sz="1800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16CCC29F-406C-2C07-175D-9C0F223AAC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88" y="1045050"/>
                <a:ext cx="9205200" cy="517427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>
            <a:extLst>
              <a:ext uri="{FF2B5EF4-FFF2-40B4-BE49-F238E27FC236}">
                <a16:creationId xmlns:a16="http://schemas.microsoft.com/office/drawing/2014/main" id="{4631ADAB-C9B8-F345-4F59-EBBBFD14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FA3D42A-76CA-2FFB-F55C-03B8231F45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5CCE24EB-B628-BBCB-F41C-B3CFA265152A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93489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Grundniveau Karte 6</a:t>
            </a:r>
          </a:p>
        </p:txBody>
      </p:sp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65346334-DFD9-E9AD-3CB9-F87C813754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8578" y="5949280"/>
            <a:ext cx="2272805" cy="183746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</p:spTree>
    <p:extLst>
      <p:ext uri="{BB962C8B-B14F-4D97-AF65-F5344CB8AC3E}">
        <p14:creationId xmlns:p14="http://schemas.microsoft.com/office/powerpoint/2010/main" val="3925017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8C92F3A-796F-4C95-6357-2D8319805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8" y="1065689"/>
            <a:ext cx="9205200" cy="5192120"/>
          </a:xfrm>
        </p:spPr>
        <p:txBody>
          <a:bodyPr/>
          <a:lstStyle/>
          <a:p>
            <a:r>
              <a:rPr lang="de-DE" sz="1600" b="1" dirty="0"/>
              <a:t>Aufgabe 1</a:t>
            </a:r>
          </a:p>
          <a:p>
            <a:r>
              <a:rPr lang="de-DE" sz="1600" dirty="0"/>
              <a:t>Gib den Anteil der dunkel gefärbten Felder als</a:t>
            </a:r>
          </a:p>
          <a:p>
            <a:r>
              <a:rPr lang="de-DE" sz="1600" dirty="0"/>
              <a:t>Bruch, als Dezimalzahl sowie in Prozent an.</a:t>
            </a:r>
          </a:p>
          <a:p>
            <a:endParaRPr lang="de-DE" sz="1600" dirty="0"/>
          </a:p>
          <a:p>
            <a:endParaRPr lang="de-DE" sz="1600" b="1" dirty="0"/>
          </a:p>
          <a:p>
            <a:r>
              <a:rPr lang="de-DE" sz="1600" b="1" dirty="0"/>
              <a:t>Aufgabe 2</a:t>
            </a:r>
          </a:p>
          <a:p>
            <a:r>
              <a:rPr lang="de-DE" sz="1600" dirty="0"/>
              <a:t>Markiere 60 % der Felder rechts.</a:t>
            </a:r>
          </a:p>
          <a:p>
            <a:endParaRPr lang="de-DE" sz="1600" dirty="0"/>
          </a:p>
          <a:p>
            <a:endParaRPr lang="de-DE" sz="1600" dirty="0"/>
          </a:p>
          <a:p>
            <a:r>
              <a:rPr lang="de-DE" sz="1600" b="1" dirty="0"/>
              <a:t>Aufgabe 3</a:t>
            </a:r>
          </a:p>
          <a:p>
            <a:r>
              <a:rPr lang="de-DE" sz="1600" dirty="0"/>
              <a:t>Markiere im Kreisdiagramm einen Winkel, der 25 % </a:t>
            </a:r>
          </a:p>
          <a:p>
            <a:r>
              <a:rPr lang="de-DE" sz="1600" dirty="0"/>
              <a:t>des Kreises füllt, und gib die Größe</a:t>
            </a:r>
          </a:p>
          <a:p>
            <a:r>
              <a:rPr lang="de-DE" sz="1600" dirty="0"/>
              <a:t>des markierten Winkels an.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FB86244-D44E-5AFA-D817-03E56CBC6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Prozente in Diagrammen identifizieren und darstellen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C9D28CB-3628-9B11-F1F3-CA5E2F3774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9540430-698F-AEEA-7ED5-12AC169F1E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8578" y="5949280"/>
            <a:ext cx="2272805" cy="183746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39274A07-EAAE-85AD-8522-4CCCD7A20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559742"/>
              </p:ext>
            </p:extLst>
          </p:nvPr>
        </p:nvGraphicFramePr>
        <p:xfrm>
          <a:off x="6465168" y="1137039"/>
          <a:ext cx="2592288" cy="1584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378784096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08462495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532502876"/>
                    </a:ext>
                  </a:extLst>
                </a:gridCol>
              </a:tblGrid>
              <a:tr h="52805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428875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55882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066788"/>
                  </a:ext>
                </a:extLst>
              </a:tr>
            </a:tbl>
          </a:graphicData>
        </a:graphic>
      </p:graphicFrame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188CCF1B-9440-CFE2-D668-65D07EFE19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263270"/>
              </p:ext>
            </p:extLst>
          </p:nvPr>
        </p:nvGraphicFramePr>
        <p:xfrm>
          <a:off x="6465168" y="2996952"/>
          <a:ext cx="2592290" cy="1358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8">
                  <a:extLst>
                    <a:ext uri="{9D8B030D-6E8A-4147-A177-3AD203B41FA5}">
                      <a16:colId xmlns:a16="http://schemas.microsoft.com/office/drawing/2014/main" val="718804283"/>
                    </a:ext>
                  </a:extLst>
                </a:gridCol>
                <a:gridCol w="518458">
                  <a:extLst>
                    <a:ext uri="{9D8B030D-6E8A-4147-A177-3AD203B41FA5}">
                      <a16:colId xmlns:a16="http://schemas.microsoft.com/office/drawing/2014/main" val="1107960077"/>
                    </a:ext>
                  </a:extLst>
                </a:gridCol>
                <a:gridCol w="518458">
                  <a:extLst>
                    <a:ext uri="{9D8B030D-6E8A-4147-A177-3AD203B41FA5}">
                      <a16:colId xmlns:a16="http://schemas.microsoft.com/office/drawing/2014/main" val="1017213566"/>
                    </a:ext>
                  </a:extLst>
                </a:gridCol>
                <a:gridCol w="518458">
                  <a:extLst>
                    <a:ext uri="{9D8B030D-6E8A-4147-A177-3AD203B41FA5}">
                      <a16:colId xmlns:a16="http://schemas.microsoft.com/office/drawing/2014/main" val="1578984291"/>
                    </a:ext>
                  </a:extLst>
                </a:gridCol>
                <a:gridCol w="518458">
                  <a:extLst>
                    <a:ext uri="{9D8B030D-6E8A-4147-A177-3AD203B41FA5}">
                      <a16:colId xmlns:a16="http://schemas.microsoft.com/office/drawing/2014/main" val="761578934"/>
                    </a:ext>
                  </a:extLst>
                </a:gridCol>
              </a:tblGrid>
              <a:tr h="45286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638791"/>
                  </a:ext>
                </a:extLst>
              </a:tr>
              <a:tr h="45286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040029"/>
                  </a:ext>
                </a:extLst>
              </a:tr>
              <a:tr h="45286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572504"/>
                  </a:ext>
                </a:extLst>
              </a:tr>
            </a:tbl>
          </a:graphicData>
        </a:graphic>
      </p:graphicFrame>
      <p:sp>
        <p:nvSpPr>
          <p:cNvPr id="12" name="Ellipse 11">
            <a:extLst>
              <a:ext uri="{FF2B5EF4-FFF2-40B4-BE49-F238E27FC236}">
                <a16:creationId xmlns:a16="http://schemas.microsoft.com/office/drawing/2014/main" id="{8BC4B100-63A6-E061-E5BD-6F2C4551C02A}"/>
              </a:ext>
            </a:extLst>
          </p:cNvPr>
          <p:cNvSpPr/>
          <p:nvPr/>
        </p:nvSpPr>
        <p:spPr>
          <a:xfrm>
            <a:off x="4105932" y="4355556"/>
            <a:ext cx="1814621" cy="16855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DD3AFBDB-3606-1C29-7E19-86755B122EE2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Vorwissen</a:t>
            </a:r>
          </a:p>
          <a:p>
            <a:r>
              <a:rPr lang="de-DE" dirty="0"/>
              <a:t>Karte 1</a:t>
            </a:r>
          </a:p>
        </p:txBody>
      </p:sp>
    </p:spTree>
    <p:extLst>
      <p:ext uri="{BB962C8B-B14F-4D97-AF65-F5344CB8AC3E}">
        <p14:creationId xmlns:p14="http://schemas.microsoft.com/office/powerpoint/2010/main" val="1851910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E982903-B206-7F0F-2D13-ACD4DC0EF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24" y="1063034"/>
            <a:ext cx="9205200" cy="5174278"/>
          </a:xfrm>
        </p:spPr>
        <p:txBody>
          <a:bodyPr/>
          <a:lstStyle/>
          <a:p>
            <a:r>
              <a:rPr lang="de-DE" sz="1600" b="1" dirty="0"/>
              <a:t>Aufgabe 1</a:t>
            </a:r>
            <a:r>
              <a:rPr lang="de-DE" sz="1600" dirty="0"/>
              <a:t> [MSA 2015 A7]</a:t>
            </a:r>
          </a:p>
          <a:p>
            <a:r>
              <a:rPr lang="de-DE" sz="1600" dirty="0"/>
              <a:t>In der Saison 2012/2013 hat Hertha BSC in der 2. Bundesliga gespielt.</a:t>
            </a:r>
          </a:p>
          <a:p>
            <a:r>
              <a:rPr lang="de-DE" sz="1600" dirty="0"/>
              <a:t>In allen Spielen der 2. Bundesliga wurden in dieser Saison 83 Elfmeter gegeben.</a:t>
            </a:r>
          </a:p>
          <a:p>
            <a:r>
              <a:rPr lang="de-DE" sz="1600" dirty="0"/>
              <a:t>Davon wurden 71 verwandelt.</a:t>
            </a:r>
          </a:p>
          <a:p>
            <a:r>
              <a:rPr lang="de-DE" sz="1600" dirty="0"/>
              <a:t>a) Berechnen Sie den prozentualen Anteil der nicht verwandelten Elfmeter in dieser Saison.</a:t>
            </a:r>
          </a:p>
          <a:p>
            <a:r>
              <a:rPr lang="de-DE" sz="1600" dirty="0"/>
              <a:t>b) Zeichnen Sie diesen Anteil in das vorbereitete Kreisdiagramm ein.</a:t>
            </a:r>
          </a:p>
          <a:p>
            <a:r>
              <a:rPr lang="de-DE" sz="1600" dirty="0"/>
              <a:t>c) Geben Sie die Größe des zugehörigen Winkels an.</a:t>
            </a:r>
          </a:p>
          <a:p>
            <a:endParaRPr lang="de-DE" sz="1600" dirty="0"/>
          </a:p>
          <a:p>
            <a:endParaRPr lang="de-DE" sz="1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F66FB3F-B340-40C5-C287-0BB26F9B2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Prozente im Kreisdiagramm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F66F77B-C952-3190-0185-A97DFDDC410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itel 3">
            <a:extLst>
              <a:ext uri="{FF2B5EF4-FFF2-40B4-BE49-F238E27FC236}">
                <a16:creationId xmlns:a16="http://schemas.microsoft.com/office/drawing/2014/main" id="{D6EC434C-FCB7-1BFE-40A4-DFD29E7D2614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93489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Grundniveau Karte 7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30E120B-0FAE-4D4C-0CEF-F8B1BE34A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120" y="3068960"/>
            <a:ext cx="2346632" cy="2315344"/>
          </a:xfrm>
          <a:prstGeom prst="rect">
            <a:avLst/>
          </a:prstGeom>
        </p:spPr>
      </p:pic>
      <p:sp>
        <p:nvSpPr>
          <p:cNvPr id="12" name="Fußzeilenplatzhalter 5">
            <a:extLst>
              <a:ext uri="{FF2B5EF4-FFF2-40B4-BE49-F238E27FC236}">
                <a16:creationId xmlns:a16="http://schemas.microsoft.com/office/drawing/2014/main" id="{A058D578-A493-E8BD-BA7F-8140A73507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8578" y="5949280"/>
            <a:ext cx="2272805" cy="183746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</p:spTree>
    <p:extLst>
      <p:ext uri="{BB962C8B-B14F-4D97-AF65-F5344CB8AC3E}">
        <p14:creationId xmlns:p14="http://schemas.microsoft.com/office/powerpoint/2010/main" val="921350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79FAF-BBF0-9A50-83E9-1C658F746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D31748D2-211B-9B06-08DC-043B17B045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724" y="991027"/>
                <a:ext cx="9205200" cy="5174278"/>
              </a:xfrm>
            </p:spPr>
            <p:txBody>
              <a:bodyPr/>
              <a:lstStyle/>
              <a:p>
                <a:pPr>
                  <a:spcBef>
                    <a:spcPts val="200"/>
                  </a:spcBef>
                </a:pPr>
                <a:r>
                  <a:rPr lang="de-DE" sz="1600" b="1" dirty="0"/>
                  <a:t>Aufgabe 1</a:t>
                </a:r>
                <a:r>
                  <a:rPr lang="de-DE" sz="1600" dirty="0"/>
                  <a:t> [MSA 2015 A7]</a:t>
                </a:r>
              </a:p>
              <a:p>
                <a:pPr>
                  <a:spcBef>
                    <a:spcPts val="200"/>
                  </a:spcBef>
                </a:pPr>
                <a:r>
                  <a:rPr lang="de-DE" sz="1600" dirty="0"/>
                  <a:t>In der Saison 2012/2013 hat Hertha BSC in der 2. Bundesliga gespielt.</a:t>
                </a:r>
              </a:p>
              <a:p>
                <a:pPr>
                  <a:spcBef>
                    <a:spcPts val="200"/>
                  </a:spcBef>
                </a:pPr>
                <a:r>
                  <a:rPr lang="de-DE" sz="1600" dirty="0"/>
                  <a:t>In allen Spielen der 2. Bundesliga wurden in dieser Saison 83 Elfmeter gegeben.</a:t>
                </a:r>
              </a:p>
              <a:p>
                <a:pPr>
                  <a:spcBef>
                    <a:spcPts val="200"/>
                  </a:spcBef>
                </a:pPr>
                <a:r>
                  <a:rPr lang="de-DE" sz="1600" dirty="0"/>
                  <a:t>Davon wurden 71 verwandelt.</a:t>
                </a:r>
              </a:p>
              <a:p>
                <a:pPr>
                  <a:spcBef>
                    <a:spcPts val="200"/>
                  </a:spcBef>
                </a:pPr>
                <a:r>
                  <a:rPr lang="de-DE" sz="1600" dirty="0"/>
                  <a:t>Es wurden 12 Elfmeter nicht verwandelt.</a:t>
                </a:r>
              </a:p>
              <a:p>
                <a:pPr marL="346075" indent="-342900">
                  <a:spcBef>
                    <a:spcPts val="200"/>
                  </a:spcBef>
                  <a:buAutoNum type="alphaLcParenR"/>
                </a:pPr>
                <a:r>
                  <a:rPr lang="de-DE" sz="1600" kern="1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Formel: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𝑊</m:t>
                        </m:r>
                      </m:num>
                      <m:den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𝐺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100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de-DE" sz="1600" dirty="0"/>
                  <a:t>%</a:t>
                </a:r>
              </a:p>
              <a:p>
                <a:pPr>
                  <a:spcBef>
                    <a:spcPts val="200"/>
                  </a:spcBef>
                </a:pPr>
                <a:r>
                  <a:rPr lang="de-DE" sz="1600" dirty="0"/>
                  <a:t>Rechnung: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6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de-DE" sz="16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83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100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de-DE" sz="1600" dirty="0"/>
                  <a:t>%</a:t>
                </a:r>
              </a:p>
              <a:p>
                <a:pPr>
                  <a:spcBef>
                    <a:spcPts val="200"/>
                  </a:spcBef>
                </a:pPr>
                <a:r>
                  <a:rPr lang="de-DE" sz="1600" kern="1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de-DE" sz="1600" b="0" i="0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14,5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de-DE" sz="1600" dirty="0"/>
                  <a:t>%</a:t>
                </a:r>
              </a:p>
              <a:p>
                <a:pPr>
                  <a:spcBef>
                    <a:spcPts val="200"/>
                  </a:spcBef>
                </a:pPr>
                <a:endParaRPr lang="de-DE" sz="500" dirty="0"/>
              </a:p>
              <a:p>
                <a:pPr>
                  <a:spcBef>
                    <a:spcPts val="200"/>
                  </a:spcBef>
                </a:pPr>
                <a:r>
                  <a:rPr lang="de-DE" sz="1600" dirty="0"/>
                  <a:t>b) Zeichnen Sie diesen Anteil in das vorbereitete Kreisdiagramm ein.</a:t>
                </a:r>
              </a:p>
              <a:p>
                <a:pPr>
                  <a:spcBef>
                    <a:spcPts val="200"/>
                  </a:spcBef>
                </a:pPr>
                <a:endParaRPr lang="de-DE" sz="500" dirty="0"/>
              </a:p>
              <a:p>
                <a:pPr>
                  <a:spcBef>
                    <a:spcPts val="200"/>
                  </a:spcBef>
                </a:pPr>
                <a:r>
                  <a:rPr lang="de-DE" sz="1600" dirty="0"/>
                  <a:t>c) Geben Sie die Größe des zugehörigen Winkels an.</a:t>
                </a:r>
              </a:p>
              <a:p>
                <a:pPr>
                  <a:spcBef>
                    <a:spcPts val="200"/>
                  </a:spcBef>
                </a:pPr>
                <a:r>
                  <a:rPr lang="de-DE" sz="1600" dirty="0"/>
                  <a:t>Die Größe des Winkels kann mithilfe der Formel für Prozentwerte </a:t>
                </a:r>
              </a:p>
              <a:p>
                <a:pPr>
                  <a:spcBef>
                    <a:spcPts val="200"/>
                  </a:spcBef>
                </a:pPr>
                <a:r>
                  <a:rPr lang="de-DE" sz="1600" dirty="0"/>
                  <a:t>berechnet werden. Gegeben: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=360°</m:t>
                    </m:r>
                  </m:oMath>
                </a14:m>
                <a:r>
                  <a:rPr lang="de-DE" sz="1600" dirty="0"/>
                  <a:t>, </a:t>
                </a:r>
                <a14:m>
                  <m:oMath xmlns:m="http://schemas.openxmlformats.org/officeDocument/2006/math">
                    <m:r>
                      <a:rPr lang="de-DE" sz="1600" i="1" kern="10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de-DE" sz="16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14,5</m:t>
                    </m:r>
                  </m:oMath>
                </a14:m>
                <a:endParaRPr lang="de-DE" sz="1600" dirty="0"/>
              </a:p>
              <a:p>
                <a:pPr>
                  <a:spcBef>
                    <a:spcPts val="200"/>
                  </a:spcBef>
                </a:pPr>
                <a:r>
                  <a:rPr lang="de-DE" sz="1600" dirty="0"/>
                  <a:t>Gesucht: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de-DE" sz="1600" dirty="0"/>
                  <a:t> </a:t>
                </a:r>
              </a:p>
              <a:p>
                <a:pPr>
                  <a:spcBef>
                    <a:spcPts val="200"/>
                  </a:spcBef>
                </a:pPr>
                <a:r>
                  <a:rPr lang="de-DE" sz="1600" b="0" kern="1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Formel: </a:t>
                </a:r>
                <a14:m>
                  <m:oMath xmlns:m="http://schemas.openxmlformats.org/officeDocument/2006/math"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𝑊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sz="1600" i="1" kern="100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600" i="1" kern="100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𝐺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>
                          <a:rPr lang="de-DE" sz="1600" b="0" i="1" kern="100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endParaRPr lang="de-DE" sz="1600" dirty="0"/>
              </a:p>
              <a:p>
                <a:pPr>
                  <a:spcBef>
                    <a:spcPts val="200"/>
                  </a:spcBef>
                </a:pPr>
                <a:r>
                  <a:rPr lang="de-DE" sz="1600" dirty="0"/>
                  <a:t>Rechnung: </a:t>
                </a:r>
                <a14:m>
                  <m:oMath xmlns:m="http://schemas.openxmlformats.org/officeDocument/2006/math"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𝑊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sz="1600" i="1" kern="100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600" b="0" i="1" kern="100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360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14,5</m:t>
                        </m:r>
                      </m:num>
                      <m:den>
                        <m:r>
                          <a:rPr lang="de-DE" sz="1600" b="0" i="1" kern="100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endParaRPr lang="de-DE" sz="1600" dirty="0"/>
              </a:p>
              <a:p>
                <a:pPr>
                  <a:spcBef>
                    <a:spcPts val="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0" i="1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𝑊</m:t>
                      </m:r>
                      <m:r>
                        <a:rPr lang="de-DE" sz="16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sz="1600" b="0" i="1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52,2</m:t>
                      </m:r>
                      <m:r>
                        <a:rPr lang="de-DE" sz="1600" b="0" i="1" kern="10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°</m:t>
                      </m:r>
                    </m:oMath>
                  </m:oMathPara>
                </a14:m>
                <a:endParaRPr lang="de-DE" sz="1600" dirty="0"/>
              </a:p>
              <a:p>
                <a:pPr>
                  <a:spcBef>
                    <a:spcPts val="0"/>
                  </a:spcBef>
                </a:pPr>
                <a:r>
                  <a:rPr lang="de-DE" sz="1600" dirty="0"/>
                  <a:t> </a:t>
                </a:r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D31748D2-211B-9B06-08DC-043B17B045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724" y="991027"/>
                <a:ext cx="9205200" cy="517427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>
            <a:extLst>
              <a:ext uri="{FF2B5EF4-FFF2-40B4-BE49-F238E27FC236}">
                <a16:creationId xmlns:a16="http://schemas.microsoft.com/office/drawing/2014/main" id="{5378ECFC-C7CE-0BBF-36AC-D4FFB9BF8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20278B-3821-B972-9DE4-749C0FB5670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9FF3CC7F-8904-478E-DCEA-94222ECF4ACE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93489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Grundniveau Karte 7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0FCD05C-0DB4-0D83-65E3-625840412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184" y="3284984"/>
            <a:ext cx="2419746" cy="2387482"/>
          </a:xfrm>
          <a:prstGeom prst="rect">
            <a:avLst/>
          </a:prstGeom>
        </p:spPr>
      </p:pic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33429500-B046-2C2D-5E4C-1740C23A21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8578" y="5949280"/>
            <a:ext cx="2272805" cy="183746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</p:spTree>
    <p:extLst>
      <p:ext uri="{BB962C8B-B14F-4D97-AF65-F5344CB8AC3E}">
        <p14:creationId xmlns:p14="http://schemas.microsoft.com/office/powerpoint/2010/main" val="123566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E506901-A45F-BD81-7C5F-A0B75DAE7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4" y="1045050"/>
            <a:ext cx="9205200" cy="5174278"/>
          </a:xfrm>
        </p:spPr>
        <p:txBody>
          <a:bodyPr/>
          <a:lstStyle/>
          <a:p>
            <a:r>
              <a:rPr lang="de-DE" sz="1600" b="1" dirty="0"/>
              <a:t>Aufgabe 1</a:t>
            </a:r>
            <a:r>
              <a:rPr lang="de-DE" sz="1600" dirty="0"/>
              <a:t> [MSA 2008 N A5]</a:t>
            </a:r>
          </a:p>
          <a:p>
            <a:r>
              <a:rPr lang="de-DE" sz="1600" dirty="0"/>
              <a:t>a) Berechnen Sie, um wie viel Prozent im Jahr 2006 der tägliche</a:t>
            </a:r>
          </a:p>
          <a:p>
            <a:r>
              <a:rPr lang="de-DE" sz="1600" dirty="0"/>
              <a:t>Wasserverbrauch je Einwohner gegenüber dem Jahr 2000 </a:t>
            </a:r>
          </a:p>
          <a:p>
            <a:r>
              <a:rPr lang="de-DE" sz="1600" dirty="0"/>
              <a:t>gesunken ist.</a:t>
            </a:r>
          </a:p>
          <a:p>
            <a:endParaRPr lang="de-DE" sz="1600" b="1" dirty="0"/>
          </a:p>
          <a:p>
            <a:r>
              <a:rPr lang="de-DE" sz="1600" b="1" dirty="0"/>
              <a:t>Aufgabe 2</a:t>
            </a:r>
            <a:r>
              <a:rPr lang="de-DE" sz="1600" dirty="0"/>
              <a:t> [MSA 2018 N A4]</a:t>
            </a:r>
          </a:p>
          <a:p>
            <a:r>
              <a:rPr lang="de-DE" sz="1600" dirty="0"/>
              <a:t>Im Jahr 2015 sind die Menschen in  Deutschland häufiger mit </a:t>
            </a:r>
          </a:p>
          <a:p>
            <a:r>
              <a:rPr lang="de-DE" sz="1600" dirty="0"/>
              <a:t>öffentlichen Verkehrsmitteln gefahren als im Jahr zuvor.</a:t>
            </a:r>
          </a:p>
          <a:p>
            <a:r>
              <a:rPr lang="de-DE" sz="1600" dirty="0"/>
              <a:t>a) Weisen Sie rechnerisch nach,</a:t>
            </a:r>
          </a:p>
          <a:p>
            <a:r>
              <a:rPr lang="de-DE" sz="1600" dirty="0"/>
              <a:t>dass 2015 11,015 Millionen Menschen den Nahverkehr mit Bussen und Bahnen genutzt haben.</a:t>
            </a:r>
          </a:p>
          <a:p>
            <a:r>
              <a:rPr lang="de-DE" sz="1600" dirty="0"/>
              <a:t>b) Ermitteln Sie den prozentualen Anstieg der im Fernverkehr mit Bussen und Bahnen beförderten Personen.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D8135AD-3490-0DD1-ED22-C57C46ADE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Prozentsatz im Kontext berechnen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509B25-AC5F-C490-A0A2-76C729C1A5D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C942A74-BE35-ACF6-5C93-DE18BDA83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889" y="1045604"/>
            <a:ext cx="3679133" cy="267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49C2CF29-527A-3BFD-45A2-867C5AA75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4361429"/>
            <a:ext cx="5117132" cy="1771597"/>
          </a:xfrm>
          <a:prstGeom prst="rect">
            <a:avLst/>
          </a:prstGeom>
        </p:spPr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327A80A-F0CB-03C4-A185-5E13F8EA67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F0D094E2-9D1C-4CAF-7850-0C3EE2D87203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93489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Grundniveau Karte 8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1A24390-B6E1-8309-90B2-803D5805BE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8578" y="5949280"/>
            <a:ext cx="2272805" cy="183746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</p:spTree>
    <p:extLst>
      <p:ext uri="{BB962C8B-B14F-4D97-AF65-F5344CB8AC3E}">
        <p14:creationId xmlns:p14="http://schemas.microsoft.com/office/powerpoint/2010/main" val="3677627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1A98D-D24F-1497-498F-A6ACB2BC0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02F6EBB9-05DD-85B7-CD6C-B7EE993EA0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6376" y="991026"/>
                <a:ext cx="9205200" cy="5246285"/>
              </a:xfrm>
            </p:spPr>
            <p:txBody>
              <a:bodyPr/>
              <a:lstStyle/>
              <a:p>
                <a:r>
                  <a:rPr lang="de-DE" sz="1600" b="1" dirty="0"/>
                  <a:t>Aufgabe 1</a:t>
                </a:r>
                <a:r>
                  <a:rPr lang="de-DE" sz="1600" dirty="0"/>
                  <a:t> [MSA 2008 N A5]</a:t>
                </a:r>
              </a:p>
              <a:p>
                <a:pPr marL="346075" indent="-342900">
                  <a:buAutoNum type="alphaLcParenR"/>
                </a:pPr>
                <a:r>
                  <a:rPr lang="de-DE" sz="1600" dirty="0"/>
                  <a:t>Formel: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𝑊</m:t>
                        </m:r>
                      </m:num>
                      <m:den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𝐺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100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de-DE" sz="1600" dirty="0"/>
                  <a:t>%  </a:t>
                </a:r>
              </a:p>
              <a:p>
                <a:r>
                  <a:rPr lang="de-DE" sz="1600" dirty="0"/>
                  <a:t>Rechnung: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6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115</m:t>
                        </m:r>
                      </m:num>
                      <m:den>
                        <m:r>
                          <a:rPr lang="de-DE" sz="16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125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100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de-DE" sz="1600" dirty="0"/>
                  <a:t>% </a:t>
                </a:r>
                <a14:m>
                  <m:oMath xmlns:m="http://schemas.openxmlformats.org/officeDocument/2006/math"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  </m:t>
                    </m:r>
                  </m:oMath>
                </a14:m>
                <a:endParaRPr lang="de-DE" sz="1600" b="0" i="1" kern="1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92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de-DE" sz="1600" dirty="0"/>
                  <a:t>%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i="1" dirty="0" smtClean="0">
                          <a:latin typeface="Cambria Math" panose="02040503050406030204" pitchFamily="18" charset="0"/>
                        </a:rPr>
                        <m:t>100 % – 92 % = 8 %</m:t>
                      </m:r>
                    </m:oMath>
                  </m:oMathPara>
                </a14:m>
                <a:endParaRPr lang="de-DE" sz="1600" dirty="0"/>
              </a:p>
              <a:p>
                <a:endParaRPr lang="de-DE" sz="1600" dirty="0"/>
              </a:p>
              <a:p>
                <a:endParaRPr lang="de-DE" sz="1600" dirty="0"/>
              </a:p>
              <a:p>
                <a:r>
                  <a:rPr lang="de-DE" sz="1600" b="1" dirty="0"/>
                  <a:t>Aufgabe 2</a:t>
                </a:r>
                <a:r>
                  <a:rPr lang="de-DE" sz="1600" dirty="0"/>
                  <a:t> [MSA 2018 N A4]</a:t>
                </a:r>
              </a:p>
              <a:p>
                <a:r>
                  <a:rPr lang="de-DE" sz="1600" dirty="0"/>
                  <a:t>a) Gegeben: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 = 10,694</m:t>
                    </m:r>
                  </m:oMath>
                </a14:m>
                <a:r>
                  <a:rPr lang="de-DE" sz="1600" dirty="0"/>
                  <a:t>, p%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= 3</m:t>
                    </m:r>
                  </m:oMath>
                </a14:m>
                <a:r>
                  <a:rPr lang="de-DE" sz="1600" dirty="0"/>
                  <a:t>; gesucht: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de-DE" sz="1600" dirty="0"/>
              </a:p>
              <a:p>
                <a:pPr>
                  <a:spcBef>
                    <a:spcPts val="200"/>
                  </a:spcBef>
                </a:pPr>
                <a:r>
                  <a:rPr lang="de-DE" sz="1600" b="0" kern="1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Formel: </a:t>
                </a:r>
                <a14:m>
                  <m:oMath xmlns:m="http://schemas.openxmlformats.org/officeDocument/2006/math"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𝑊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sz="1600" i="1" kern="100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600" i="1" kern="100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𝐺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>
                          <a:rPr lang="de-DE" sz="1600" b="0" i="1" kern="100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de-DE" sz="1600" dirty="0"/>
                  <a:t>;  Rechnung: </a:t>
                </a:r>
                <a14:m>
                  <m:oMath xmlns:m="http://schemas.openxmlformats.org/officeDocument/2006/math"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𝑊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sz="1600" i="1" kern="100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600" b="0" i="1" kern="100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10,694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1600" b="0" i="1" kern="100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</m:t>
                        </m:r>
                      </m:den>
                    </m:f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=320820 </m:t>
                    </m:r>
                  </m:oMath>
                </a14:m>
                <a:r>
                  <a:rPr lang="de-DE" sz="1600" b="0" kern="100" dirty="0">
                    <a:effectLst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10,694+0,321=11,015</m:t>
                    </m:r>
                  </m:oMath>
                </a14:m>
                <a:r>
                  <a:rPr lang="de-DE" sz="1600" dirty="0"/>
                  <a:t> Mio.</a:t>
                </a:r>
              </a:p>
              <a:p>
                <a:pPr>
                  <a:spcBef>
                    <a:spcPts val="200"/>
                  </a:spcBef>
                </a:pPr>
                <a:r>
                  <a:rPr lang="de-DE" sz="1600" dirty="0"/>
                  <a:t>Oder: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10,694 </m:t>
                    </m:r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 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1,03 = 11,015</m:t>
                    </m:r>
                  </m:oMath>
                </a14:m>
                <a:r>
                  <a:rPr lang="de-DE" sz="1600" dirty="0"/>
                  <a:t> Mio.</a:t>
                </a:r>
              </a:p>
              <a:p>
                <a:pPr marL="0" marR="0" lvl="0" indent="0" algn="l" defTabSz="9578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600" dirty="0"/>
                  <a:t>b) Formel: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6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𝑊</m:t>
                        </m:r>
                      </m:num>
                      <m:den>
                        <m:r>
                          <a:rPr lang="de-DE" sz="16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𝐺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100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de-DE" sz="1600" dirty="0"/>
                  <a:t>%    Rechnung: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144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151</m:t>
                        </m:r>
                      </m:den>
                    </m:f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100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 </m:t>
                    </m:r>
                  </m:oMath>
                </a14:m>
                <a:r>
                  <a:rPr lang="de-DE" sz="1600" b="0" dirty="0">
                    <a:ea typeface="Cambria Math" panose="02040503050406030204" pitchFamily="18" charset="0"/>
                  </a:rPr>
                  <a:t> </a:t>
                </a:r>
                <a:endParaRPr lang="de-DE" sz="1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lvl="0" algn="ctr"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0,954</m:t>
                      </m:r>
                      <m:r>
                        <a:rPr lang="de-DE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de-DE" sz="1600" b="0" i="1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100</m:t>
                      </m:r>
                      <m:r>
                        <a:rPr lang="de-DE" sz="1600" b="0" i="0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de-DE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de-DE" sz="16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marR="0" lvl="0" indent="0" algn="ctr" defTabSz="95786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5,4         =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de-DE" sz="1600" b="0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200"/>
                  </a:spcBef>
                </a:pPr>
                <a:endParaRPr lang="de-DE" sz="1600" dirty="0"/>
              </a:p>
              <a:p>
                <a:endParaRPr lang="de-DE" sz="1600" dirty="0"/>
              </a:p>
              <a:p>
                <a:endParaRPr lang="de-DE" sz="1600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02F6EBB9-05DD-85B7-CD6C-B7EE993EA0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376" y="991026"/>
                <a:ext cx="9205200" cy="524628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>
            <a:extLst>
              <a:ext uri="{FF2B5EF4-FFF2-40B4-BE49-F238E27FC236}">
                <a16:creationId xmlns:a16="http://schemas.microsoft.com/office/drawing/2014/main" id="{33BFD6BE-B93E-828A-A0EB-279742BED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95515D5-E3D9-8923-0839-2655052458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 descr="Ein Bild, das Text, Quittung, Schrift, weiß enthält.&#10;&#10;Automatisch generierte Beschreibung">
            <a:extLst>
              <a:ext uri="{FF2B5EF4-FFF2-40B4-BE49-F238E27FC236}">
                <a16:creationId xmlns:a16="http://schemas.microsoft.com/office/drawing/2014/main" id="{68CB618F-55AA-5669-CFF8-F059B9AB1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36" y="1196752"/>
            <a:ext cx="4746050" cy="1905349"/>
          </a:xfrm>
          <a:prstGeom prst="rect">
            <a:avLst/>
          </a:prstGeom>
        </p:spPr>
      </p:pic>
      <p:sp>
        <p:nvSpPr>
          <p:cNvPr id="7" name="Titel 3">
            <a:extLst>
              <a:ext uri="{FF2B5EF4-FFF2-40B4-BE49-F238E27FC236}">
                <a16:creationId xmlns:a16="http://schemas.microsoft.com/office/drawing/2014/main" id="{5383F467-6127-E3EC-CD57-53FF70E2B5ED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93489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Grundniveau Karte 8</a:t>
            </a:r>
          </a:p>
        </p:txBody>
      </p:sp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2DE5C4F3-78C9-4FE7-E4BE-69CFD5C8A5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8578" y="5949280"/>
            <a:ext cx="2272805" cy="183746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</p:spTree>
    <p:extLst>
      <p:ext uri="{BB962C8B-B14F-4D97-AF65-F5344CB8AC3E}">
        <p14:creationId xmlns:p14="http://schemas.microsoft.com/office/powerpoint/2010/main" val="4001068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7014164-E92F-09F3-4BBE-7EDD074DE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Aufgabe 1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[MSA 2014 N Basisaufgaben]</a:t>
            </a:r>
          </a:p>
          <a:p>
            <a:r>
              <a:rPr lang="de-D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Herr Glückspilz gewinnt im Lotto. Er spendet davon 15 000 € an wohltätige Organisationen. </a:t>
            </a:r>
          </a:p>
          <a:p>
            <a:r>
              <a:rPr lang="de-D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Das sind 25 % seines Gewinnes. Geben Sie die Gewinnsumme an.</a:t>
            </a:r>
          </a:p>
          <a:p>
            <a:endParaRPr lang="de-DE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e-DE" sz="1600" b="1" dirty="0"/>
              <a:t>Aufgabe</a:t>
            </a:r>
            <a:r>
              <a:rPr lang="de-DE" sz="1600" dirty="0"/>
              <a:t> </a:t>
            </a:r>
            <a:r>
              <a:rPr lang="de-DE" sz="1600" b="1" dirty="0"/>
              <a:t>2</a:t>
            </a:r>
            <a:r>
              <a:rPr lang="de-DE" sz="1600" dirty="0"/>
              <a:t> [MSA 2011 Basisaufgaben]</a:t>
            </a:r>
          </a:p>
          <a:p>
            <a:r>
              <a:rPr lang="de-DE" sz="1600" dirty="0"/>
              <a:t>25 % entsprechen einem Wert von 55 €. Ermitteln Sie 100%.</a:t>
            </a:r>
          </a:p>
          <a:p>
            <a:endParaRPr lang="de-DE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59B4CE-45DB-24B2-BBE2-D736A663F8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B3E17FA-71E0-A53D-0646-E4C17159A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Grundwert berechnen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2C8DC34-AECD-BF3F-AC1B-8AE4C48683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35897C5E-13AC-3DBC-70D9-E3B88F838531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93489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Grundniveau Karte 9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798E71-4B26-68C3-4EF1-C962C8608B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8578" y="5949280"/>
            <a:ext cx="2272805" cy="183746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</p:spTree>
    <p:extLst>
      <p:ext uri="{BB962C8B-B14F-4D97-AF65-F5344CB8AC3E}">
        <p14:creationId xmlns:p14="http://schemas.microsoft.com/office/powerpoint/2010/main" val="3322711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EFFE7-8D0B-FC41-80E8-D19B9379F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3DD93428-10C9-FB0B-1014-16015841C6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Aufgabe 1</a:t>
                </a:r>
                <a:r>
                  <a:rPr lang="de-DE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[MSA 2014 N Basisaufgaben]</a:t>
                </a:r>
              </a:p>
              <a:p>
                <a:r>
                  <a:rPr lang="de-DE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Herr Glückspilz gewinnt im Lotto. Er spendet davon 15 000 € an wohltätige Organisationen. </a:t>
                </a:r>
              </a:p>
              <a:p>
                <a:r>
                  <a:rPr lang="de-DE" sz="16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Das sind 25 % seines Gewinnes. Geben Sie die Gewinnsumme an.</a:t>
                </a:r>
              </a:p>
              <a:p>
                <a:r>
                  <a:rPr lang="de-DE" sz="1600" dirty="0"/>
                  <a:t>Formel: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𝑊</m:t>
                        </m:r>
                      </m:num>
                      <m:den>
                        <m:r>
                          <a:rPr lang="de-DE" sz="16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𝑝</m:t>
                        </m:r>
                        <m:r>
                          <a:rPr lang="de-DE" sz="16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%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100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𝐺</m:t>
                    </m:r>
                  </m:oMath>
                </a14:m>
                <a:r>
                  <a:rPr lang="de-DE" sz="1600" dirty="0"/>
                  <a:t>      Rechnung: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15000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100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</m:t>
                    </m:r>
                    <m:r>
                      <m:rPr>
                        <m:sty m:val="p"/>
                      </m:rPr>
                      <a:rPr lang="de-DE" sz="1600" b="0" i="0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G</m:t>
                    </m:r>
                    <m:r>
                      <a:rPr lang="de-DE" sz="1600" b="0" i="0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=60000</m:t>
                    </m:r>
                  </m:oMath>
                </a14:m>
                <a:endParaRPr lang="de-DE" sz="1600" b="1" dirty="0"/>
              </a:p>
              <a:p>
                <a:endParaRPr lang="de-DE" sz="1600" b="1" dirty="0"/>
              </a:p>
              <a:p>
                <a:r>
                  <a:rPr lang="de-DE" sz="1600" b="1" dirty="0"/>
                  <a:t>Aufgabe</a:t>
                </a:r>
                <a:r>
                  <a:rPr lang="de-DE" sz="1600" dirty="0"/>
                  <a:t> </a:t>
                </a:r>
                <a:r>
                  <a:rPr lang="de-DE" sz="1600" b="1" dirty="0"/>
                  <a:t>2</a:t>
                </a:r>
                <a:r>
                  <a:rPr lang="de-DE" sz="1600" dirty="0"/>
                  <a:t> [MSA 2011 Basisaufgaben]</a:t>
                </a:r>
              </a:p>
              <a:p>
                <a:r>
                  <a:rPr lang="de-DE" sz="1600" dirty="0"/>
                  <a:t>25 % entsprechen einem Wert von 55 €. Ermitteln Sie 100%.</a:t>
                </a:r>
              </a:p>
              <a:p>
                <a:r>
                  <a:rPr lang="de-DE" sz="1600" dirty="0"/>
                  <a:t>Formel: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𝑊</m:t>
                        </m:r>
                      </m:num>
                      <m:den>
                        <m:r>
                          <a:rPr lang="de-DE" sz="16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𝑝</m:t>
                        </m:r>
                        <m:r>
                          <a:rPr lang="de-DE" sz="16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%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100</m:t>
                    </m:r>
                    <m:r>
                      <a:rPr lang="de-DE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𝐺</m:t>
                    </m:r>
                  </m:oMath>
                </a14:m>
                <a:r>
                  <a:rPr lang="de-DE" sz="1600" dirty="0"/>
                  <a:t>      Rechnung: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55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de-DE" sz="16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100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de-DE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=220</m:t>
                    </m:r>
                  </m:oMath>
                </a14:m>
                <a:endParaRPr lang="de-DE" sz="1600" b="1" dirty="0"/>
              </a:p>
              <a:p>
                <a:endParaRPr lang="de-DE" sz="1600" dirty="0"/>
              </a:p>
              <a:p>
                <a:endParaRPr lang="de-DE" sz="16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endParaRPr lang="de-DE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3DD93428-10C9-FB0B-1014-16015841C6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9FF814-F685-D7B0-EAD5-9EBD162386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BB958FD-2FDE-D3E1-AA7B-5DDE9B3FD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C024028-6CA3-F626-F6EE-99D8C55DC88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4112A1F5-B47B-F217-A7A6-6DE5EF89D053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93489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Grundniveau Karte 9</a:t>
            </a:r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7DEAA47B-E23C-A846-3841-009B0BC9E6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8578" y="5949280"/>
            <a:ext cx="2272805" cy="183746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</p:spTree>
    <p:extLst>
      <p:ext uri="{BB962C8B-B14F-4D97-AF65-F5344CB8AC3E}">
        <p14:creationId xmlns:p14="http://schemas.microsoft.com/office/powerpoint/2010/main" val="537880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E2A6D78-96D4-214D-8832-B2C198F17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8" y="1045049"/>
            <a:ext cx="9205200" cy="5192121"/>
          </a:xfrm>
        </p:spPr>
        <p:txBody>
          <a:bodyPr/>
          <a:lstStyle/>
          <a:p>
            <a:r>
              <a:rPr lang="de-DE" sz="1600" b="1" dirty="0"/>
              <a:t>Aufgabe</a:t>
            </a:r>
            <a:r>
              <a:rPr lang="de-DE" sz="1600" dirty="0"/>
              <a:t> </a:t>
            </a:r>
            <a:r>
              <a:rPr lang="de-DE" sz="1600" b="1" dirty="0"/>
              <a:t>1</a:t>
            </a:r>
            <a:r>
              <a:rPr lang="de-DE" sz="1600" dirty="0"/>
              <a:t> [MSA 2008 Basisaufgaben]</a:t>
            </a:r>
          </a:p>
          <a:p>
            <a:r>
              <a:rPr lang="de-D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*a) Wie viel sind 20 % von 30 % von 100 €? Notieren Sie Ihren Lösungsweg.</a:t>
            </a:r>
          </a:p>
          <a:p>
            <a:r>
              <a:rPr lang="de-D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de-DE" sz="16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de-DE" sz="1600" b="1" dirty="0"/>
          </a:p>
          <a:p>
            <a:r>
              <a:rPr lang="de-DE" sz="1600" b="1" dirty="0"/>
              <a:t>Aufgabe</a:t>
            </a:r>
            <a:r>
              <a:rPr lang="de-DE" sz="1600" dirty="0"/>
              <a:t> </a:t>
            </a:r>
            <a:r>
              <a:rPr lang="de-DE" sz="1600" b="1" dirty="0"/>
              <a:t>2</a:t>
            </a:r>
            <a:r>
              <a:rPr lang="de-DE" sz="1600" dirty="0"/>
              <a:t> [MSA 2018 N A4]</a:t>
            </a:r>
          </a:p>
          <a:p>
            <a:r>
              <a:rPr lang="de-DE" sz="1600" dirty="0"/>
              <a:t>Im Jahr 2015 sind die Menschen in Deutschland häufiger mit öffentlichen Verkehrsmitteln gefahren als im Jahr zuvor</a:t>
            </a:r>
          </a:p>
          <a:p>
            <a:r>
              <a:rPr lang="de-DE" sz="1600" dirty="0"/>
              <a:t>*a) Berechnen Sie, wie viele Personen 2014 mit Flugzeugen befördert wurden.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8672AA8-2948-CA02-E69D-D7B708E27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200" dirty="0"/>
              <a:t>Grundwert berechnen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CDFC250-E7D1-12B3-463F-F50878624B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D7894BBD-3228-6CB0-A14D-A1647FAB8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3" y="3573016"/>
            <a:ext cx="5744914" cy="1988940"/>
          </a:xfrm>
          <a:prstGeom prst="rect">
            <a:avLst/>
          </a:prstGeom>
        </p:spPr>
      </p:pic>
      <p:sp>
        <p:nvSpPr>
          <p:cNvPr id="13" name="Titel 3">
            <a:extLst>
              <a:ext uri="{FF2B5EF4-FFF2-40B4-BE49-F238E27FC236}">
                <a16:creationId xmlns:a16="http://schemas.microsoft.com/office/drawing/2014/main" id="{6E0CEC50-6DB2-DAB5-8290-C5A3765EBB45}"/>
              </a:ext>
            </a:extLst>
          </p:cNvPr>
          <p:cNvSpPr txBox="1">
            <a:spLocks/>
          </p:cNvSpPr>
          <p:nvPr/>
        </p:nvSpPr>
        <p:spPr>
          <a:xfrm>
            <a:off x="87739" y="48809"/>
            <a:ext cx="2344981" cy="850103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625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Erweiterungsniveau</a:t>
            </a:r>
          </a:p>
          <a:p>
            <a:r>
              <a:rPr lang="de-DE" dirty="0"/>
              <a:t>Karte 1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269C58-714C-A3DB-2438-6DECBAEB17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8578" y="5949280"/>
            <a:ext cx="2272805" cy="183746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</p:spTree>
    <p:extLst>
      <p:ext uri="{BB962C8B-B14F-4D97-AF65-F5344CB8AC3E}">
        <p14:creationId xmlns:p14="http://schemas.microsoft.com/office/powerpoint/2010/main" val="1782695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D6F85-369F-A74F-26CD-07FD244EF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70316194-6B2B-CE34-38CD-FB167D10B8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288" y="1045049"/>
                <a:ext cx="9205200" cy="5192121"/>
              </a:xfrm>
            </p:spPr>
            <p:txBody>
              <a:bodyPr/>
              <a:lstStyle/>
              <a:p>
                <a:r>
                  <a:rPr lang="de-DE" sz="1600" b="1" dirty="0"/>
                  <a:t>Aufgabe 1 </a:t>
                </a:r>
                <a:r>
                  <a:rPr lang="de-DE" sz="1600" dirty="0"/>
                  <a:t>[MSA 2008 Basisaufgaben]</a:t>
                </a:r>
              </a:p>
              <a:p>
                <a:r>
                  <a:rPr lang="de-DE" sz="1600" dirty="0"/>
                  <a:t>*a)</a:t>
                </a:r>
                <a:endParaRPr lang="de-DE" sz="1600" b="1" dirty="0"/>
              </a:p>
              <a:p>
                <a:endParaRPr lang="de-DE" sz="1600" b="1" dirty="0"/>
              </a:p>
              <a:p>
                <a:endParaRPr lang="de-DE" sz="1600" b="1" dirty="0"/>
              </a:p>
              <a:p>
                <a:endParaRPr lang="de-DE" sz="1600" b="1" dirty="0"/>
              </a:p>
              <a:p>
                <a:endParaRPr lang="de-DE" sz="1600" b="1" dirty="0"/>
              </a:p>
              <a:p>
                <a:endParaRPr lang="de-DE" sz="1600" b="1" dirty="0"/>
              </a:p>
              <a:p>
                <a:endParaRPr lang="de-DE" sz="1600" b="1" dirty="0"/>
              </a:p>
              <a:p>
                <a:endParaRPr lang="de-DE" sz="1600" b="1" dirty="0"/>
              </a:p>
              <a:p>
                <a:r>
                  <a:rPr lang="de-DE" sz="1600" b="1" dirty="0"/>
                  <a:t>Aufgabe 2</a:t>
                </a:r>
                <a:r>
                  <a:rPr lang="de-DE" sz="1600" dirty="0"/>
                  <a:t> [MSA 2018 N A4]</a:t>
                </a:r>
              </a:p>
              <a:p>
                <a:r>
                  <a:rPr lang="de-DE" sz="1600" dirty="0"/>
                  <a:t>*a) Zur Lösung suchen wir diejenige Zahl, die wir mit 1,04 multiplizieren müssen, um auf 194 Mio. zu kommen.</a:t>
                </a:r>
              </a:p>
              <a:p>
                <a:r>
                  <a:rPr lang="de-DE" sz="1600" dirty="0"/>
                  <a:t>x </a:t>
                </a:r>
                <a14:m>
                  <m:oMath xmlns:m="http://schemas.openxmlformats.org/officeDocument/2006/math"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 </m:t>
                    </m:r>
                  </m:oMath>
                </a14:m>
                <a:r>
                  <a:rPr lang="de-DE" sz="1600" dirty="0"/>
                  <a:t>1,04 = 194 |: 1,04</a:t>
                </a:r>
              </a:p>
              <a:p>
                <a:r>
                  <a:rPr lang="de-DE" sz="1600" dirty="0"/>
                  <a:t>x            = 186,5		2014 sind es 186,5 Mio. beförderte Personen gewesen.</a:t>
                </a:r>
              </a:p>
              <a:p>
                <a:endParaRPr lang="de-DE" sz="1600" dirty="0"/>
              </a:p>
              <a:p>
                <a:r>
                  <a:rPr lang="de-DE" sz="1600" dirty="0"/>
                  <a:t>oder: </a:t>
                </a:r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70316194-6B2B-CE34-38CD-FB167D10B8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88" y="1045049"/>
                <a:ext cx="9205200" cy="519212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>
            <a:extLst>
              <a:ext uri="{FF2B5EF4-FFF2-40B4-BE49-F238E27FC236}">
                <a16:creationId xmlns:a16="http://schemas.microsoft.com/office/drawing/2014/main" id="{CA7811A9-4FB8-4BBD-C85D-BFCAAA1D6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C264F4E-8F6E-6C0F-D3B3-655B9CA817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13DCD08-DE97-3D97-9C54-BD62872F2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96" y="3789039"/>
            <a:ext cx="217807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6" name="Grafik 1">
            <a:extLst>
              <a:ext uri="{FF2B5EF4-FFF2-40B4-BE49-F238E27FC236}">
                <a16:creationId xmlns:a16="http://schemas.microsoft.com/office/drawing/2014/main" id="{0A9F6385-466F-F807-59EB-6033249A3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" t="3165" r="26706" b="3796"/>
          <a:stretch>
            <a:fillRect/>
          </a:stretch>
        </p:blipFill>
        <p:spPr bwMode="auto">
          <a:xfrm>
            <a:off x="632520" y="1397609"/>
            <a:ext cx="5092254" cy="218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151BEA1D-11E9-8654-41C0-7A8226895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624" y="5013175"/>
            <a:ext cx="193607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C0CDA239-1C17-430F-84A6-20C64CB84F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944996"/>
              </p:ext>
            </p:extLst>
          </p:nvPr>
        </p:nvGraphicFramePr>
        <p:xfrm>
          <a:off x="853165" y="5104612"/>
          <a:ext cx="1157024" cy="708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5" imgW="850531" imgH="545863" progId="Equation.DSMT4">
                  <p:embed/>
                </p:oleObj>
              </mc:Choice>
              <mc:Fallback>
                <p:oleObj r:id="rId5" imgW="850531" imgH="545863" progId="Equation.DSMT4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C0CDA239-1C17-430F-84A6-20C64CB84F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165" y="5104612"/>
                        <a:ext cx="1157024" cy="7083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el 3">
            <a:extLst>
              <a:ext uri="{FF2B5EF4-FFF2-40B4-BE49-F238E27FC236}">
                <a16:creationId xmlns:a16="http://schemas.microsoft.com/office/drawing/2014/main" id="{5E06A2E7-87CE-0CE1-7D8F-A14E8DEB6309}"/>
              </a:ext>
            </a:extLst>
          </p:cNvPr>
          <p:cNvSpPr txBox="1">
            <a:spLocks/>
          </p:cNvSpPr>
          <p:nvPr/>
        </p:nvSpPr>
        <p:spPr>
          <a:xfrm>
            <a:off x="87739" y="48809"/>
            <a:ext cx="2344981" cy="850103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625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Erweiterungsniveau</a:t>
            </a:r>
          </a:p>
          <a:p>
            <a:r>
              <a:rPr lang="de-DE" dirty="0"/>
              <a:t>Karte 1</a:t>
            </a:r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A76A21C4-CF70-390B-4EAC-3D745826F5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8578" y="5949280"/>
            <a:ext cx="2272805" cy="183746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</p:spTree>
    <p:extLst>
      <p:ext uri="{BB962C8B-B14F-4D97-AF65-F5344CB8AC3E}">
        <p14:creationId xmlns:p14="http://schemas.microsoft.com/office/powerpoint/2010/main" val="3058137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9046A7F-84DA-DC82-4B33-5147AB78F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8" y="1045049"/>
            <a:ext cx="9205200" cy="5192121"/>
          </a:xfrm>
        </p:spPr>
        <p:txBody>
          <a:bodyPr/>
          <a:lstStyle/>
          <a:p>
            <a:r>
              <a:rPr lang="de-DE" sz="1600" b="1" dirty="0"/>
              <a:t>Aufgabe 1</a:t>
            </a:r>
            <a:r>
              <a:rPr lang="de-DE" sz="1600" dirty="0"/>
              <a:t> [vgl. MSA 2018 A3]</a:t>
            </a:r>
          </a:p>
          <a:p>
            <a:r>
              <a:rPr lang="de-DE" sz="1600" dirty="0"/>
              <a:t>Frauen wurden nach ihrem Essverhalten </a:t>
            </a:r>
          </a:p>
          <a:p>
            <a:r>
              <a:rPr lang="de-DE" sz="1600" dirty="0"/>
              <a:t>befragt. Die Ergebnisse sind in folgendem </a:t>
            </a:r>
          </a:p>
          <a:p>
            <a:r>
              <a:rPr lang="de-DE" sz="1600" dirty="0"/>
              <a:t>Diagramm dargestellt.</a:t>
            </a:r>
          </a:p>
          <a:p>
            <a:endParaRPr lang="de-DE" sz="2500" dirty="0"/>
          </a:p>
          <a:p>
            <a:r>
              <a:rPr lang="de-DE" sz="1600" dirty="0"/>
              <a:t>*a) Untersuchen Sie die beiden Aussagen. </a:t>
            </a:r>
          </a:p>
          <a:p>
            <a:r>
              <a:rPr lang="de-DE" sz="1600" dirty="0"/>
              <a:t>Kreuzen Sie an. Geben Sie jeweils eine Begründung an.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CA2E881-5784-4C1D-9755-F1B0D06D9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Anwendungsaufgabe mit Diagramm I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DEBEFC4-520C-5C95-C927-03DCAE4809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7" name="Diagramm 2">
            <a:extLst>
              <a:ext uri="{FF2B5EF4-FFF2-40B4-BE49-F238E27FC236}">
                <a16:creationId xmlns:a16="http://schemas.microsoft.com/office/drawing/2014/main" id="{CECC74A2-A7AA-579B-AD4D-68EEAB69E16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18" y="1124744"/>
            <a:ext cx="458482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9F35622F-3C44-C381-32E7-B3D3A1E96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108136"/>
              </p:ext>
            </p:extLst>
          </p:nvPr>
        </p:nvGraphicFramePr>
        <p:xfrm>
          <a:off x="189101" y="3373720"/>
          <a:ext cx="8320037" cy="257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2815">
                  <a:extLst>
                    <a:ext uri="{9D8B030D-6E8A-4147-A177-3AD203B41FA5}">
                      <a16:colId xmlns:a16="http://schemas.microsoft.com/office/drawing/2014/main" val="98743500"/>
                    </a:ext>
                  </a:extLst>
                </a:gridCol>
                <a:gridCol w="849394">
                  <a:extLst>
                    <a:ext uri="{9D8B030D-6E8A-4147-A177-3AD203B41FA5}">
                      <a16:colId xmlns:a16="http://schemas.microsoft.com/office/drawing/2014/main" val="3777023535"/>
                    </a:ext>
                  </a:extLst>
                </a:gridCol>
                <a:gridCol w="707828">
                  <a:extLst>
                    <a:ext uri="{9D8B030D-6E8A-4147-A177-3AD203B41FA5}">
                      <a16:colId xmlns:a16="http://schemas.microsoft.com/office/drawing/2014/main" val="3164213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Aussage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richtig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falsch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326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Weniger als die Hälfte der Frauen essen 4-mal bis 6-mal in der Woche Fleisch und Wurst.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280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Begründung:</a:t>
                      </a:r>
                    </a:p>
                    <a:p>
                      <a:endParaRPr lang="de-DE" sz="1400" dirty="0"/>
                    </a:p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621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Jede 15. Frau isst 1-mal bis 3-mal in der Woche Fleisch oder Wurst.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031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Begründung:</a:t>
                      </a:r>
                    </a:p>
                    <a:p>
                      <a:endParaRPr lang="de-DE" sz="1400" dirty="0"/>
                    </a:p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846502"/>
                  </a:ext>
                </a:extLst>
              </a:tr>
            </a:tbl>
          </a:graphicData>
        </a:graphic>
      </p:graphicFrame>
      <p:sp>
        <p:nvSpPr>
          <p:cNvPr id="10" name="Titel 3">
            <a:extLst>
              <a:ext uri="{FF2B5EF4-FFF2-40B4-BE49-F238E27FC236}">
                <a16:creationId xmlns:a16="http://schemas.microsoft.com/office/drawing/2014/main" id="{E834CA48-F18A-9974-7BA2-68DB71D9AFFC}"/>
              </a:ext>
            </a:extLst>
          </p:cNvPr>
          <p:cNvSpPr txBox="1">
            <a:spLocks/>
          </p:cNvSpPr>
          <p:nvPr/>
        </p:nvSpPr>
        <p:spPr>
          <a:xfrm>
            <a:off x="87739" y="48809"/>
            <a:ext cx="2344981" cy="850103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625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Erweiterungsniveau</a:t>
            </a:r>
          </a:p>
          <a:p>
            <a:r>
              <a:rPr lang="de-DE" dirty="0"/>
              <a:t>Karte 2</a:t>
            </a:r>
          </a:p>
        </p:txBody>
      </p:sp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5868F855-E60F-FA00-8EA2-D57209ECC5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8578" y="5949280"/>
            <a:ext cx="2272805" cy="183746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</p:spTree>
    <p:extLst>
      <p:ext uri="{BB962C8B-B14F-4D97-AF65-F5344CB8AC3E}">
        <p14:creationId xmlns:p14="http://schemas.microsoft.com/office/powerpoint/2010/main" val="2048921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73E74-918E-D470-3EB3-0FCB63642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DBADD82-EE9D-05AA-DC57-990D23D4A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" y="1052736"/>
            <a:ext cx="9205200" cy="5192121"/>
          </a:xfrm>
        </p:spPr>
        <p:txBody>
          <a:bodyPr/>
          <a:lstStyle/>
          <a:p>
            <a:r>
              <a:rPr lang="de-DE" sz="1600" b="1" dirty="0"/>
              <a:t>Aufgabe 1</a:t>
            </a:r>
            <a:r>
              <a:rPr lang="de-DE" sz="1600" dirty="0"/>
              <a:t> [vgl. MSA 2018 A3]</a:t>
            </a:r>
          </a:p>
          <a:p>
            <a:r>
              <a:rPr lang="de-DE" sz="1600" dirty="0"/>
              <a:t>Frauen wurden nach ihrem Essverhalten befragt. Die Ergebnisse sind in folgendem Diagramm dargestellt.</a:t>
            </a:r>
          </a:p>
          <a:p>
            <a:r>
              <a:rPr lang="de-DE" sz="1600" dirty="0"/>
              <a:t>*a) Untersuchen Sie die beiden Aussagen. </a:t>
            </a:r>
          </a:p>
          <a:p>
            <a:r>
              <a:rPr lang="de-DE" sz="1600" dirty="0"/>
              <a:t>Kreuzen Sie an. Geben Sie jeweils eine Begründung an.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808EFB3-BE99-9EE7-4FB9-59AE72352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4B205E1-A4B1-6A47-CBCD-979C0C1F07D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7" name="Diagramm 2">
            <a:extLst>
              <a:ext uri="{FF2B5EF4-FFF2-40B4-BE49-F238E27FC236}">
                <a16:creationId xmlns:a16="http://schemas.microsoft.com/office/drawing/2014/main" id="{65A11989-41AA-C5B8-AF30-1B97FDA1B18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625" y="2420888"/>
            <a:ext cx="458482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83677553-CBD2-E8D2-9B37-D64FE1E04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8" y="2420888"/>
            <a:ext cx="3601503" cy="3128872"/>
          </a:xfrm>
          <a:prstGeom prst="rect">
            <a:avLst/>
          </a:prstGeom>
        </p:spPr>
      </p:pic>
      <p:sp>
        <p:nvSpPr>
          <p:cNvPr id="8" name="Titel 3">
            <a:extLst>
              <a:ext uri="{FF2B5EF4-FFF2-40B4-BE49-F238E27FC236}">
                <a16:creationId xmlns:a16="http://schemas.microsoft.com/office/drawing/2014/main" id="{0CD5FEF7-59C3-73D9-9F7B-0398418B190F}"/>
              </a:ext>
            </a:extLst>
          </p:cNvPr>
          <p:cNvSpPr txBox="1">
            <a:spLocks/>
          </p:cNvSpPr>
          <p:nvPr/>
        </p:nvSpPr>
        <p:spPr>
          <a:xfrm>
            <a:off x="87739" y="48809"/>
            <a:ext cx="2344981" cy="850103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625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Erweiterungsniveau</a:t>
            </a:r>
          </a:p>
          <a:p>
            <a:r>
              <a:rPr lang="de-DE" dirty="0"/>
              <a:t>Karte 2</a:t>
            </a:r>
          </a:p>
        </p:txBody>
      </p:sp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70BB3BA2-106A-F815-48C4-FFD3ADEB51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8578" y="5949280"/>
            <a:ext cx="2272805" cy="183746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</p:spTree>
    <p:extLst>
      <p:ext uri="{BB962C8B-B14F-4D97-AF65-F5344CB8AC3E}">
        <p14:creationId xmlns:p14="http://schemas.microsoft.com/office/powerpoint/2010/main" val="2530269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976FE-B6CE-21BA-22F7-049EB6D37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FDFEB026-1DDE-88FA-441E-599BFA51AA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288" y="1065689"/>
                <a:ext cx="9205200" cy="5192120"/>
              </a:xfrm>
            </p:spPr>
            <p:txBody>
              <a:bodyPr/>
              <a:lstStyle/>
              <a:p>
                <a:r>
                  <a:rPr lang="de-DE" sz="1600" b="1" dirty="0"/>
                  <a:t>Aufgabe 1</a:t>
                </a:r>
              </a:p>
              <a:p>
                <a:r>
                  <a:rPr lang="de-DE" sz="1600" dirty="0"/>
                  <a:t>Gib den Anteil der dunkel gefärbten Felder als</a:t>
                </a:r>
              </a:p>
              <a:p>
                <a:r>
                  <a:rPr lang="de-DE" sz="1600" dirty="0"/>
                  <a:t>Bruch, als Dezimalzahl sowie in Prozent an.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=0,33=33 %</m:t>
                      </m:r>
                    </m:oMath>
                  </m:oMathPara>
                </a14:m>
                <a:endParaRPr lang="de-DE" sz="1600" dirty="0"/>
              </a:p>
              <a:p>
                <a:r>
                  <a:rPr lang="de-DE" sz="1600" b="1" dirty="0"/>
                  <a:t>Aufgabe 2</a:t>
                </a:r>
              </a:p>
              <a:p>
                <a:r>
                  <a:rPr lang="de-DE" sz="1600" dirty="0"/>
                  <a:t>Markiere 60 % der Felder.</a:t>
                </a:r>
              </a:p>
              <a:p>
                <a:endParaRPr lang="de-DE" sz="1600" dirty="0"/>
              </a:p>
              <a:p>
                <a:endParaRPr lang="de-DE" sz="1600" dirty="0"/>
              </a:p>
              <a:p>
                <a:r>
                  <a:rPr lang="de-DE" sz="1600" b="1" dirty="0"/>
                  <a:t>Aufgabe 3</a:t>
                </a:r>
              </a:p>
              <a:p>
                <a:r>
                  <a:rPr lang="de-DE" sz="1600" dirty="0"/>
                  <a:t>Markiere im Kreisdiagramm einen Winkel, der 25 % </a:t>
                </a:r>
              </a:p>
              <a:p>
                <a:r>
                  <a:rPr lang="de-DE" sz="1600" dirty="0"/>
                  <a:t>des Kreises füllt, und gib die Größe</a:t>
                </a:r>
              </a:p>
              <a:p>
                <a:r>
                  <a:rPr lang="de-DE" sz="1600" dirty="0"/>
                  <a:t>des markierten Winkels an.</a:t>
                </a:r>
              </a:p>
              <a:p>
                <a:r>
                  <a:rPr lang="de-DE" sz="1600" dirty="0"/>
                  <a:t>Der Winkel ist 90 Grad groß.</a:t>
                </a:r>
              </a:p>
              <a:p>
                <a:endParaRPr lang="de-DE" sz="1600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FDFEB026-1DDE-88FA-441E-599BFA51A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88" y="1065689"/>
                <a:ext cx="9205200" cy="519212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>
            <a:extLst>
              <a:ext uri="{FF2B5EF4-FFF2-40B4-BE49-F238E27FC236}">
                <a16:creationId xmlns:a16="http://schemas.microsoft.com/office/drawing/2014/main" id="{84203940-191F-7254-ED7B-581B87CBC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Lösung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AC788EF-554B-A2AC-E3ED-452F5C97C9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C0ACBD52-665C-42EE-2DA3-6EF3EFFEC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903389"/>
              </p:ext>
            </p:extLst>
          </p:nvPr>
        </p:nvGraphicFramePr>
        <p:xfrm>
          <a:off x="6465168" y="1137039"/>
          <a:ext cx="2592288" cy="1584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378784096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08462495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532502876"/>
                    </a:ext>
                  </a:extLst>
                </a:gridCol>
              </a:tblGrid>
              <a:tr h="528059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428875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55882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066788"/>
                  </a:ext>
                </a:extLst>
              </a:tr>
            </a:tbl>
          </a:graphicData>
        </a:graphic>
      </p:graphicFrame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5CF099BC-FE3B-C17E-0B0B-78F4C5563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012067"/>
              </p:ext>
            </p:extLst>
          </p:nvPr>
        </p:nvGraphicFramePr>
        <p:xfrm>
          <a:off x="6465168" y="2996952"/>
          <a:ext cx="2592290" cy="1358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8">
                  <a:extLst>
                    <a:ext uri="{9D8B030D-6E8A-4147-A177-3AD203B41FA5}">
                      <a16:colId xmlns:a16="http://schemas.microsoft.com/office/drawing/2014/main" val="718804283"/>
                    </a:ext>
                  </a:extLst>
                </a:gridCol>
                <a:gridCol w="518458">
                  <a:extLst>
                    <a:ext uri="{9D8B030D-6E8A-4147-A177-3AD203B41FA5}">
                      <a16:colId xmlns:a16="http://schemas.microsoft.com/office/drawing/2014/main" val="1107960077"/>
                    </a:ext>
                  </a:extLst>
                </a:gridCol>
                <a:gridCol w="518458">
                  <a:extLst>
                    <a:ext uri="{9D8B030D-6E8A-4147-A177-3AD203B41FA5}">
                      <a16:colId xmlns:a16="http://schemas.microsoft.com/office/drawing/2014/main" val="1017213566"/>
                    </a:ext>
                  </a:extLst>
                </a:gridCol>
                <a:gridCol w="518458">
                  <a:extLst>
                    <a:ext uri="{9D8B030D-6E8A-4147-A177-3AD203B41FA5}">
                      <a16:colId xmlns:a16="http://schemas.microsoft.com/office/drawing/2014/main" val="1578984291"/>
                    </a:ext>
                  </a:extLst>
                </a:gridCol>
                <a:gridCol w="518458">
                  <a:extLst>
                    <a:ext uri="{9D8B030D-6E8A-4147-A177-3AD203B41FA5}">
                      <a16:colId xmlns:a16="http://schemas.microsoft.com/office/drawing/2014/main" val="761578934"/>
                    </a:ext>
                  </a:extLst>
                </a:gridCol>
              </a:tblGrid>
              <a:tr h="45286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638791"/>
                  </a:ext>
                </a:extLst>
              </a:tr>
              <a:tr h="45286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040029"/>
                  </a:ext>
                </a:extLst>
              </a:tr>
              <a:tr h="45286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572504"/>
                  </a:ext>
                </a:extLst>
              </a:tr>
            </a:tbl>
          </a:graphicData>
        </a:graphic>
      </p:graphicFrame>
      <p:sp>
        <p:nvSpPr>
          <p:cNvPr id="9" name="Textplatzhalter 2">
            <a:extLst>
              <a:ext uri="{FF2B5EF4-FFF2-40B4-BE49-F238E27FC236}">
                <a16:creationId xmlns:a16="http://schemas.microsoft.com/office/drawing/2014/main" id="{152026D4-8832-5F7A-94BC-9AA89C8A9557}"/>
              </a:ext>
            </a:extLst>
          </p:cNvPr>
          <p:cNvSpPr txBox="1">
            <a:spLocks/>
          </p:cNvSpPr>
          <p:nvPr/>
        </p:nvSpPr>
        <p:spPr>
          <a:xfrm>
            <a:off x="128464" y="53678"/>
            <a:ext cx="2296423" cy="850103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>
            <a:lvl1pPr marL="3175" indent="0" algn="l" defTabSz="957861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de-DE" sz="32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  <a:lvl2pPr marL="114300" indent="0" algn="l" defTabSz="95786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de-DE" sz="18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1500" indent="0" algn="l" defTabSz="95786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de-DE" sz="18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85850" indent="0" algn="l" defTabSz="957861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0" algn="l" defTabSz="957861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de-DE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634118" indent="-239466" algn="l" defTabSz="9578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13049" indent="-239466" algn="l" defTabSz="9578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91978" indent="-239466" algn="l" defTabSz="9578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70909" indent="-239466" algn="l" defTabSz="9578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>
                <a:latin typeface="Calibri te"/>
              </a:rPr>
              <a:t>VORWISSEN KARTE </a:t>
            </a:r>
            <a:r>
              <a:rPr lang="de-DE" sz="2800" dirty="0">
                <a:latin typeface="Calibri te"/>
              </a:rPr>
              <a:t>1</a:t>
            </a:r>
          </a:p>
        </p:txBody>
      </p:sp>
      <p:pic>
        <p:nvPicPr>
          <p:cNvPr id="7" name="Grafik 6" descr="Ein Bild, das Kreis, Diagramm, Reihe, Design enthält.&#10;&#10;Automatisch generierte Beschreibung">
            <a:extLst>
              <a:ext uri="{FF2B5EF4-FFF2-40B4-BE49-F238E27FC236}">
                <a16:creationId xmlns:a16="http://schemas.microsoft.com/office/drawing/2014/main" id="{6EE157C8-2B44-FAF7-4E43-FD84741DA4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7"/>
          <a:stretch/>
        </p:blipFill>
        <p:spPr>
          <a:xfrm rot="21423435">
            <a:off x="5648965" y="4438064"/>
            <a:ext cx="1638698" cy="1686287"/>
          </a:xfrm>
          <a:prstGeom prst="rect">
            <a:avLst/>
          </a:prstGeom>
        </p:spPr>
      </p:pic>
      <p:sp>
        <p:nvSpPr>
          <p:cNvPr id="3" name="Titel 3">
            <a:extLst>
              <a:ext uri="{FF2B5EF4-FFF2-40B4-BE49-F238E27FC236}">
                <a16:creationId xmlns:a16="http://schemas.microsoft.com/office/drawing/2014/main" id="{7DD09CD3-2D31-44A8-5F9B-04ECEB10719A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Vorwissen</a:t>
            </a:r>
          </a:p>
          <a:p>
            <a:r>
              <a:rPr lang="de-DE" dirty="0"/>
              <a:t>Karte 1</a:t>
            </a:r>
          </a:p>
        </p:txBody>
      </p:sp>
      <p:sp>
        <p:nvSpPr>
          <p:cNvPr id="12" name="Fußzeilenplatzhalter 5">
            <a:extLst>
              <a:ext uri="{FF2B5EF4-FFF2-40B4-BE49-F238E27FC236}">
                <a16:creationId xmlns:a16="http://schemas.microsoft.com/office/drawing/2014/main" id="{AD03104E-069C-4B9B-F95A-E791ACD96A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8578" y="5949280"/>
            <a:ext cx="2272805" cy="183746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</p:spTree>
    <p:extLst>
      <p:ext uri="{BB962C8B-B14F-4D97-AF65-F5344CB8AC3E}">
        <p14:creationId xmlns:p14="http://schemas.microsoft.com/office/powerpoint/2010/main" val="2148743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796CCC3-F6D8-8104-73FF-3A6A1693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Anwendungsaufgabe mit Diagramm II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500676B-126B-E291-8C28-A636CEF1615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D81CA8DD-4B0A-DD94-7C13-0D9CE1DA87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81392" y="5981559"/>
            <a:ext cx="2272805" cy="183746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3F08265F-EC79-F031-E34B-2100DF543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54" y="1052736"/>
            <a:ext cx="9205200" cy="5205073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Aufgabe 1 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[MSA 2014 X A2]</a:t>
            </a:r>
          </a:p>
          <a:p>
            <a:pPr marL="0" algn="l">
              <a:spcBef>
                <a:spcPts val="0"/>
              </a:spcBef>
              <a:spcAft>
                <a:spcPts val="600"/>
              </a:spcAft>
            </a:pP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 Jahr 2010 gab es insgesamt 4,25 Millionen ADAC-Einsätze. In 84,5 % dieser Fälle konnten die Autofahrer nach der ADAC-Pannenhilfe weiterfahren. </a:t>
            </a:r>
            <a:r>
              <a:rPr lang="de-D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Die Anzahl der Einsätze im Jahr 2010 ist im Vergleich zum Jahr 2009 um 8,1 % gestiegen.</a:t>
            </a:r>
          </a:p>
          <a:p>
            <a:pPr marL="0">
              <a:spcBef>
                <a:spcPts val="0"/>
              </a:spcBef>
            </a:pPr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*a) </a:t>
            </a:r>
            <a:r>
              <a:rPr lang="de-DE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Ermitteln Sie, wie oft die ADAC-Pannenhelfer im Jahr 2009 insgesamt im Einsatz waren.</a:t>
            </a:r>
            <a:r>
              <a:rPr lang="de-DE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Aufgabe 2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[MSA 2008 A5]</a:t>
            </a:r>
          </a:p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*a) Berechnen Sie, um wie viele Einwohner sich die</a:t>
            </a:r>
          </a:p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Bevölkerungszahl Berlins im Jahr 2006 erhöht hat.</a:t>
            </a:r>
          </a:p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*b) Prüfen Sie durch eine Rechnung , ob die </a:t>
            </a:r>
          </a:p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folgende Aussage richtig ist: „2006 wurden in</a:t>
            </a:r>
          </a:p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Deutschlang fast ein Fünftel weniger Kinder geboren</a:t>
            </a:r>
          </a:p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Als 1991.“</a:t>
            </a:r>
          </a:p>
          <a:p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Grafik 18" descr="Ein Bild, das Text, Screenshot, parallel, Musik enthält.&#10;&#10;Automatisch generierte Beschreibung">
            <a:extLst>
              <a:ext uri="{FF2B5EF4-FFF2-40B4-BE49-F238E27FC236}">
                <a16:creationId xmlns:a16="http://schemas.microsoft.com/office/drawing/2014/main" id="{71349CD9-F6D7-3403-368F-51AA3B24E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968" y="2492896"/>
            <a:ext cx="4176463" cy="3518670"/>
          </a:xfrm>
          <a:prstGeom prst="rect">
            <a:avLst/>
          </a:prstGeom>
        </p:spPr>
      </p:pic>
      <p:sp>
        <p:nvSpPr>
          <p:cNvPr id="6" name="Titel 3">
            <a:extLst>
              <a:ext uri="{FF2B5EF4-FFF2-40B4-BE49-F238E27FC236}">
                <a16:creationId xmlns:a16="http://schemas.microsoft.com/office/drawing/2014/main" id="{3777FD7F-402F-787D-96C2-96FD54C15FAA}"/>
              </a:ext>
            </a:extLst>
          </p:cNvPr>
          <p:cNvSpPr txBox="1">
            <a:spLocks/>
          </p:cNvSpPr>
          <p:nvPr/>
        </p:nvSpPr>
        <p:spPr>
          <a:xfrm>
            <a:off x="87739" y="48809"/>
            <a:ext cx="2344981" cy="850103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625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Erweiterungsniveau</a:t>
            </a:r>
          </a:p>
          <a:p>
            <a:r>
              <a:rPr lang="de-DE" dirty="0"/>
              <a:t>Karte 3</a:t>
            </a:r>
          </a:p>
        </p:txBody>
      </p:sp>
      <p:sp>
        <p:nvSpPr>
          <p:cNvPr id="2" name="Fußzeilenplatzhalter 5">
            <a:extLst>
              <a:ext uri="{FF2B5EF4-FFF2-40B4-BE49-F238E27FC236}">
                <a16:creationId xmlns:a16="http://schemas.microsoft.com/office/drawing/2014/main" id="{126EDFF1-8BE8-BB5D-A8FF-02354DE20C39}"/>
              </a:ext>
            </a:extLst>
          </p:cNvPr>
          <p:cNvSpPr txBox="1">
            <a:spLocks/>
          </p:cNvSpPr>
          <p:nvPr/>
        </p:nvSpPr>
        <p:spPr>
          <a:xfrm>
            <a:off x="6848578" y="5949280"/>
            <a:ext cx="2272805" cy="18374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57861"/>
            <a:r>
              <a:rPr lang="de-DE">
                <a:solidFill>
                  <a:prstClr val="black">
                    <a:tint val="75000"/>
                  </a:prstClr>
                </a:solidFill>
              </a:rPr>
              <a:t>Prozentrechnung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270084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3"/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F41C5DA-C3A6-BCE5-4EA5-8348E9868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8" y="1037038"/>
            <a:ext cx="9205200" cy="5188422"/>
          </a:xfrm>
        </p:spPr>
        <p:txBody>
          <a:bodyPr/>
          <a:lstStyle/>
          <a:p>
            <a:r>
              <a:rPr lang="de-DE" sz="1600" b="1" dirty="0"/>
              <a:t>Aufgabe 1 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[MSA 2014 X A2]</a:t>
            </a:r>
          </a:p>
          <a:p>
            <a:r>
              <a:rPr lang="de-DE" sz="1600" dirty="0"/>
              <a:t>*a)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600" b="1" dirty="0"/>
          </a:p>
          <a:p>
            <a:r>
              <a:rPr lang="de-DE" altLang="de-DE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                         </a:t>
            </a:r>
            <a:r>
              <a:rPr lang="de-DE" altLang="de-DE" sz="1600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≈ </a:t>
            </a: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3,9 </a:t>
            </a:r>
            <a:r>
              <a:rPr lang="de-DE" altLang="de-DE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Mio</a:t>
            </a:r>
            <a:r>
              <a:rPr lang="de-DE" altLang="de-DE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altLang="de-DE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</a:p>
          <a:p>
            <a:r>
              <a:rPr lang="de-DE" altLang="de-DE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	</a:t>
            </a:r>
            <a:endParaRPr lang="de-DE" altLang="de-DE" sz="16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de-DE" sz="1600" b="1" dirty="0"/>
          </a:p>
          <a:p>
            <a:r>
              <a:rPr lang="de-DE" sz="1600" b="1" dirty="0"/>
              <a:t>Aufgabe 2</a:t>
            </a:r>
            <a:r>
              <a:rPr lang="de-DE" sz="1600" dirty="0"/>
              <a:t> [MSA 2008 A5]</a:t>
            </a:r>
          </a:p>
          <a:p>
            <a:r>
              <a:rPr lang="de-DE" sz="1600" dirty="0"/>
              <a:t>*a) 				          *b) </a:t>
            </a:r>
          </a:p>
          <a:p>
            <a:endParaRPr lang="de-DE" dirty="0"/>
          </a:p>
        </p:txBody>
      </p:sp>
      <p:pic>
        <p:nvPicPr>
          <p:cNvPr id="6" name="Grafik 5" descr="Ein Bild, das Text, Screenshot, Schrift, Quittung enthält.&#10;&#10;Automatisch generierte Beschreibung">
            <a:extLst>
              <a:ext uri="{FF2B5EF4-FFF2-40B4-BE49-F238E27FC236}">
                <a16:creationId xmlns:a16="http://schemas.microsoft.com/office/drawing/2014/main" id="{3BE86539-7CD7-E43F-B084-3A72150E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0" y="3571406"/>
            <a:ext cx="4787270" cy="2187866"/>
          </a:xfrm>
          <a:prstGeom prst="rect">
            <a:avLst/>
          </a:prstGeom>
        </p:spPr>
      </p:pic>
      <p:pic>
        <p:nvPicPr>
          <p:cNvPr id="10" name="Grafik 9" descr="Ein Bild, das Text, Schrift, Screenshot, Quittung enthält.&#10;&#10;Automatisch generierte Beschreibung">
            <a:extLst>
              <a:ext uri="{FF2B5EF4-FFF2-40B4-BE49-F238E27FC236}">
                <a16:creationId xmlns:a16="http://schemas.microsoft.com/office/drawing/2014/main" id="{A6885AC1-FFD1-F31B-A7D2-0B041B8F5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52" y="3571406"/>
            <a:ext cx="4680520" cy="1952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587D61-F1FD-EF21-A54E-50B3AA8D8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696" y="90788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674D5A0B-AA94-9686-FC0E-C55D3CE82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41" y="1844825"/>
            <a:ext cx="245869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3">
            <a:extLst>
              <a:ext uri="{FF2B5EF4-FFF2-40B4-BE49-F238E27FC236}">
                <a16:creationId xmlns:a16="http://schemas.microsoft.com/office/drawing/2014/main" id="{B558062A-A1F0-BEDF-E858-80D4AC7ED3EE}"/>
              </a:ext>
            </a:extLst>
          </p:cNvPr>
          <p:cNvSpPr txBox="1">
            <a:spLocks/>
          </p:cNvSpPr>
          <p:nvPr/>
        </p:nvSpPr>
        <p:spPr>
          <a:xfrm>
            <a:off x="87739" y="48809"/>
            <a:ext cx="2344981" cy="850103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625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Erweiterungsniveau</a:t>
            </a:r>
          </a:p>
          <a:p>
            <a:r>
              <a:rPr lang="de-DE" dirty="0"/>
              <a:t>Karte 3</a:t>
            </a:r>
          </a:p>
        </p:txBody>
      </p:sp>
      <p:sp>
        <p:nvSpPr>
          <p:cNvPr id="4" name="Fußzeilenplatzhalter 5">
            <a:extLst>
              <a:ext uri="{FF2B5EF4-FFF2-40B4-BE49-F238E27FC236}">
                <a16:creationId xmlns:a16="http://schemas.microsoft.com/office/drawing/2014/main" id="{357879E4-AD0C-0C03-4B91-FE2215512C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8578" y="5949280"/>
            <a:ext cx="2272805" cy="183746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</p:spTree>
    <p:extLst>
      <p:ext uri="{BB962C8B-B14F-4D97-AF65-F5344CB8AC3E}">
        <p14:creationId xmlns:p14="http://schemas.microsoft.com/office/powerpoint/2010/main" val="3245483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294FADE-D019-AC8C-2AB1-6F89D82C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8" y="1045050"/>
            <a:ext cx="9205200" cy="5191200"/>
          </a:xfrm>
        </p:spPr>
        <p:txBody>
          <a:bodyPr/>
          <a:lstStyle/>
          <a:p>
            <a:r>
              <a:rPr lang="de-DE" sz="1600" b="1" dirty="0"/>
              <a:t>Aufgabe</a:t>
            </a:r>
            <a:r>
              <a:rPr lang="de-DE" sz="1600" dirty="0"/>
              <a:t> [MSA 2013 A7]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Die Übersicht zeigt, dass in Berlin von 2005 bis 2009 24753 Straßenbäume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gefällt wurden. Davon wurden 62,8 % durch neue Bäume ersetzt.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a) Geben Sie einen Berliner Bezirk an, in dem mehr Straßenbäume 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gepflanzt als gefällt wurden.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b) Notieren Sie unter dem Diagramm die beiden dargestellten Berliner Bezirke.</a:t>
            </a:r>
          </a:p>
          <a:p>
            <a:pPr>
              <a:spcBef>
                <a:spcPts val="0"/>
              </a:spcBef>
            </a:pPr>
            <a:r>
              <a:rPr lang="de-DE" sz="1600" dirty="0"/>
              <a:t>Ergänzen Sie die Säule für Steglitz-Zehlendorf.</a:t>
            </a:r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pPr marL="4660900">
              <a:spcBef>
                <a:spcPts val="0"/>
              </a:spcBef>
            </a:pPr>
            <a:endParaRPr lang="de-DE" sz="1600" dirty="0"/>
          </a:p>
          <a:p>
            <a:pPr marL="4660900">
              <a:spcBef>
                <a:spcPts val="0"/>
              </a:spcBef>
            </a:pPr>
            <a:endParaRPr lang="de-DE" sz="500" dirty="0"/>
          </a:p>
          <a:p>
            <a:pPr marL="4660900">
              <a:spcBef>
                <a:spcPts val="600"/>
              </a:spcBef>
            </a:pPr>
            <a:r>
              <a:rPr lang="de-DE" sz="1600" dirty="0"/>
              <a:t>c) Saskia behauptet: „In Mitte wurden die meisten Bäume nachgepflanzt.“ Fabian sagt: „In Treptow-Köpenick sind aber mehr Bäume nachgepflanzt worden.“ - Weisen Sie durch Rechnung nach, dass Fabian Recht hat.</a:t>
            </a:r>
          </a:p>
          <a:p>
            <a:pPr marL="4660900">
              <a:spcBef>
                <a:spcPts val="600"/>
              </a:spcBef>
            </a:pPr>
            <a:r>
              <a:rPr lang="de-DE" sz="1600" dirty="0"/>
              <a:t>*d) Benennen Sie Saskias Denkfehler.</a:t>
            </a:r>
          </a:p>
          <a:p>
            <a:endParaRPr lang="de-DE" sz="16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20D06B-8432-CE5A-0CC4-79FC63C97D8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1" name="Grafik 1">
            <a:extLst>
              <a:ext uri="{FF2B5EF4-FFF2-40B4-BE49-F238E27FC236}">
                <a16:creationId xmlns:a16="http://schemas.microsoft.com/office/drawing/2014/main" id="{3337103E-F164-BC13-7861-1200126C3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0" y="1196752"/>
            <a:ext cx="2361546" cy="314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Ein Bild, das Text, Screenshot, Zahl, Reihe enthält.&#10;&#10;Automatisch generierte Beschreibung">
            <a:extLst>
              <a:ext uri="{FF2B5EF4-FFF2-40B4-BE49-F238E27FC236}">
                <a16:creationId xmlns:a16="http://schemas.microsoft.com/office/drawing/2014/main" id="{E2026809-1E1A-BB06-A915-1AEFA9CB4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3" y="2852936"/>
            <a:ext cx="4376487" cy="3312369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2EC4D9-483F-AA7B-478D-074FC740D5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8578" y="5949280"/>
            <a:ext cx="2272805" cy="183746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  <p:sp>
        <p:nvSpPr>
          <p:cNvPr id="12" name="Titel 3">
            <a:extLst>
              <a:ext uri="{FF2B5EF4-FFF2-40B4-BE49-F238E27FC236}">
                <a16:creationId xmlns:a16="http://schemas.microsoft.com/office/drawing/2014/main" id="{6EFF7AF3-18CC-981A-5676-1D35A4FC53E5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noFill/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Selbsttest</a:t>
            </a:r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B2BE8582-55FC-E607-9007-A87A9BD54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735" y="53679"/>
            <a:ext cx="5549507" cy="850103"/>
          </a:xfrm>
        </p:spPr>
        <p:txBody>
          <a:bodyPr/>
          <a:lstStyle/>
          <a:p>
            <a:r>
              <a:rPr lang="de-DE" dirty="0"/>
              <a:t>Prüfungsaufgabe</a:t>
            </a:r>
          </a:p>
        </p:txBody>
      </p:sp>
    </p:spTree>
    <p:extLst>
      <p:ext uri="{BB962C8B-B14F-4D97-AF65-F5344CB8AC3E}">
        <p14:creationId xmlns:p14="http://schemas.microsoft.com/office/powerpoint/2010/main" val="1522690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5E89FA4-9EF1-D7B6-3C66-4EBBA4EAC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6112"/>
            <a:ext cx="9205200" cy="5191200"/>
          </a:xfrm>
        </p:spPr>
        <p:txBody>
          <a:bodyPr/>
          <a:lstStyle/>
          <a:p>
            <a:r>
              <a:rPr lang="de-DE" sz="1600" b="1" dirty="0"/>
              <a:t>Aufgabe</a:t>
            </a:r>
            <a:r>
              <a:rPr lang="de-DE" sz="1600" dirty="0"/>
              <a:t> [MSA 2013 A7]</a:t>
            </a:r>
          </a:p>
          <a:p>
            <a:endParaRPr lang="de-DE" sz="1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21985C0-CDA5-6FCB-6A57-78E3048EA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21BB3D2-B108-3837-D10F-4661ED52BB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8" name="Grafik 17" descr="Ein Bild, das Text, Screenshot, Diagramm, Zahl enthält.&#10;&#10;Automatisch generierte Beschreibung">
            <a:extLst>
              <a:ext uri="{FF2B5EF4-FFF2-40B4-BE49-F238E27FC236}">
                <a16:creationId xmlns:a16="http://schemas.microsoft.com/office/drawing/2014/main" id="{FFC81B88-9121-4390-1B52-654E0188B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9"/>
          <a:stretch/>
        </p:blipFill>
        <p:spPr>
          <a:xfrm>
            <a:off x="200471" y="1413304"/>
            <a:ext cx="5646191" cy="4752000"/>
          </a:xfrm>
          <a:prstGeom prst="rect">
            <a:avLst/>
          </a:prstGeom>
        </p:spPr>
      </p:pic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92B18E56-560F-CA69-F144-2B59F411B6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8578" y="5949280"/>
            <a:ext cx="2272805" cy="183746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00E8F51C-9D03-70EF-C754-BCDF207D63CC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noFill/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Selbsttest</a:t>
            </a:r>
          </a:p>
        </p:txBody>
      </p:sp>
    </p:spTree>
    <p:extLst>
      <p:ext uri="{BB962C8B-B14F-4D97-AF65-F5344CB8AC3E}">
        <p14:creationId xmlns:p14="http://schemas.microsoft.com/office/powerpoint/2010/main" val="7297928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7DBC5489-057E-2DA4-9106-2669F22B46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288" y="1045050"/>
                <a:ext cx="9205200" cy="5188421"/>
              </a:xfrm>
            </p:spPr>
            <p:txBody>
              <a:bodyPr/>
              <a:lstStyle/>
              <a:p>
                <a:r>
                  <a:rPr lang="de-DE" b="1" dirty="0"/>
                  <a:t>Grundwert, Prozentwert und Prozentsatz erkennen</a:t>
                </a:r>
              </a:p>
              <a:p>
                <a:r>
                  <a:rPr lang="de-DE" sz="1600" dirty="0"/>
                  <a:t>In der Prozentrechnung gilt folgende Gleichung.</a:t>
                </a:r>
                <a14:m>
                  <m:oMath xmlns:m="http://schemas.openxmlformats.org/officeDocument/2006/math">
                    <m:r>
                      <a:rPr lang="de-DE" sz="1600" b="0" i="0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de-DE" sz="1600" b="1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600" b="1" i="1" kern="100">
                            <a:effectLst/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𝑾</m:t>
                        </m:r>
                      </m:num>
                      <m:den>
                        <m:r>
                          <a:rPr lang="de-DE" sz="1600" b="1" i="1" kern="100" smtClean="0">
                            <a:effectLst/>
                            <a:highlight>
                              <a:srgbClr val="FF00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𝒑</m:t>
                        </m:r>
                      </m:den>
                    </m:f>
                    <m:r>
                      <a:rPr lang="de-DE" sz="1600" b="1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600" b="1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600" b="1" i="1" kern="100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num>
                      <m:den>
                        <m:r>
                          <a:rPr lang="de-DE" sz="1600" b="1" i="1" kern="10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de-DE" sz="16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600" kern="100" dirty="0">
                    <a:highlight>
                      <a:srgbClr val="00FF00"/>
                    </a:highlight>
                    <a:latin typeface="Calibri" panose="020F0502020204030204" pitchFamily="34" charset="0"/>
                    <a:cs typeface="Times New Roman" panose="02020603050405020304" pitchFamily="18" charset="0"/>
                  </a:rPr>
                  <a:t>W</a:t>
                </a:r>
                <a:r>
                  <a:rPr lang="de-DE" sz="1600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steht dabei für den </a:t>
                </a:r>
                <a:r>
                  <a:rPr lang="de-DE" sz="1600" kern="100" dirty="0">
                    <a:highlight>
                      <a:srgbClr val="00FF00"/>
                    </a:highlight>
                    <a:latin typeface="Calibri" panose="020F0502020204030204" pitchFamily="34" charset="0"/>
                    <a:cs typeface="Times New Roman" panose="02020603050405020304" pitchFamily="18" charset="0"/>
                  </a:rPr>
                  <a:t>Prozentwert</a:t>
                </a:r>
                <a:r>
                  <a:rPr lang="de-DE" sz="1600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. Der </a:t>
                </a:r>
                <a:r>
                  <a:rPr lang="de-DE" sz="1600" kern="100" dirty="0">
                    <a:highlight>
                      <a:srgbClr val="00FF00"/>
                    </a:highlight>
                    <a:latin typeface="Calibri" panose="020F0502020204030204" pitchFamily="34" charset="0"/>
                    <a:cs typeface="Times New Roman" panose="02020603050405020304" pitchFamily="18" charset="0"/>
                  </a:rPr>
                  <a:t>Prozentwert</a:t>
                </a:r>
                <a:r>
                  <a:rPr lang="de-DE" sz="1600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ist ein </a:t>
                </a:r>
                <a:r>
                  <a:rPr lang="de-DE" sz="1600" u="sng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Anteil des Grundwertes G</a:t>
                </a:r>
                <a:r>
                  <a:rPr lang="de-DE" sz="1600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. Der </a:t>
                </a:r>
                <a:r>
                  <a:rPr lang="de-DE" sz="1600" kern="100" dirty="0">
                    <a:highlight>
                      <a:srgbClr val="FFFF00"/>
                    </a:highlight>
                    <a:latin typeface="Calibri" panose="020F0502020204030204" pitchFamily="34" charset="0"/>
                    <a:cs typeface="Times New Roman" panose="02020603050405020304" pitchFamily="18" charset="0"/>
                  </a:rPr>
                  <a:t>Grundwert G</a:t>
                </a:r>
                <a:r>
                  <a:rPr lang="de-DE" sz="1600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ist der ursprüngliche (meist größte) Wert, auf den sich eine Prozentangabe bezieht. Der </a:t>
                </a:r>
                <a:r>
                  <a:rPr lang="de-DE" sz="1600" kern="100" dirty="0">
                    <a:highlight>
                      <a:srgbClr val="FF0000"/>
                    </a:highlight>
                    <a:latin typeface="Calibri" panose="020F0502020204030204" pitchFamily="34" charset="0"/>
                    <a:cs typeface="Times New Roman" panose="02020603050405020304" pitchFamily="18" charset="0"/>
                  </a:rPr>
                  <a:t>Prozentsatz</a:t>
                </a:r>
                <a:r>
                  <a:rPr lang="de-DE" sz="1600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DE" sz="1600" kern="100" dirty="0">
                    <a:highlight>
                      <a:srgbClr val="FF0000"/>
                    </a:highlight>
                    <a:latin typeface="Calibri" panose="020F0502020204030204" pitchFamily="34" charset="0"/>
                    <a:cs typeface="Times New Roman" panose="02020603050405020304" pitchFamily="18" charset="0"/>
                  </a:rPr>
                  <a:t>p%</a:t>
                </a:r>
                <a:r>
                  <a:rPr lang="de-DE" sz="1600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ist das </a:t>
                </a:r>
                <a:r>
                  <a:rPr lang="de-DE" sz="1600" u="sng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Verhältnis zwischen dem Grundwert G und dem Prozentwert W</a:t>
                </a:r>
                <a:r>
                  <a:rPr lang="de-DE" sz="1600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. Der Prozentsatz wird als Prozentzahl, also mit einem % - Zeichen dargestellt.</a:t>
                </a:r>
              </a:p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de-DE" sz="1600" b="1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Beispiel 1</a:t>
                </a:r>
              </a:p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de-DE" sz="1600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3 von 20 Personen treiben regelmäßig Sport. Das sind 15 % der Menschen.</a:t>
                </a:r>
              </a:p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de-DE" sz="1600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Lösung: </a:t>
                </a:r>
                <a:r>
                  <a:rPr lang="de-DE" sz="1600" kern="100" dirty="0">
                    <a:highlight>
                      <a:srgbClr val="FF0000"/>
                    </a:highlight>
                    <a:latin typeface="Calibri" panose="020F0502020204030204" pitchFamily="34" charset="0"/>
                    <a:cs typeface="Times New Roman" panose="02020603050405020304" pitchFamily="18" charset="0"/>
                  </a:rPr>
                  <a:t>15 %</a:t>
                </a:r>
                <a:r>
                  <a:rPr lang="de-DE" sz="1600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ist der Prozentsatz p%. Die Zahl </a:t>
                </a:r>
                <a:r>
                  <a:rPr lang="de-DE" sz="1600" kern="100" dirty="0">
                    <a:highlight>
                      <a:srgbClr val="FFFF00"/>
                    </a:highlight>
                    <a:latin typeface="Calibri" panose="020F0502020204030204" pitchFamily="34" charset="0"/>
                    <a:cs typeface="Times New Roman" panose="02020603050405020304" pitchFamily="18" charset="0"/>
                  </a:rPr>
                  <a:t>20</a:t>
                </a:r>
                <a:r>
                  <a:rPr lang="de-DE" sz="1600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stellt den Grundwert G dar. </a:t>
                </a:r>
              </a:p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de-DE" sz="1600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Die Zahl </a:t>
                </a:r>
                <a:r>
                  <a:rPr lang="de-DE" sz="1600" kern="100" dirty="0">
                    <a:highlight>
                      <a:srgbClr val="00FF00"/>
                    </a:highlight>
                    <a:latin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de-DE" sz="1600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stellt den Prozentwert W dar.</a:t>
                </a:r>
              </a:p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de-DE" sz="1600" b="1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Beispiel 2 </a:t>
                </a:r>
              </a:p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de-DE" sz="16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Markiere im folgenden Satz den </a:t>
                </a:r>
                <a:r>
                  <a:rPr lang="de-DE" sz="1600" kern="100" dirty="0">
                    <a:effectLst/>
                    <a:highlight>
                      <a:srgbClr val="FF0000"/>
                    </a:highlight>
                    <a:ea typeface="Calibri" panose="020F0502020204030204" pitchFamily="34" charset="0"/>
                    <a:cs typeface="Times New Roman" panose="02020603050405020304" pitchFamily="18" charset="0"/>
                  </a:rPr>
                  <a:t>Prozentsatz</a:t>
                </a:r>
                <a:r>
                  <a:rPr lang="de-DE" sz="16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00" i="0" kern="100" smtClean="0">
                        <a:solidFill>
                          <a:schemeClr val="tx1"/>
                        </a:solidFill>
                        <a:effectLst/>
                        <a:highlight>
                          <a:srgbClr val="FF00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de-DE" sz="1600" i="0" kern="100" smtClean="0">
                        <a:solidFill>
                          <a:schemeClr val="tx1"/>
                        </a:solidFill>
                        <a:effectLst/>
                        <a:highlight>
                          <a:srgbClr val="FF00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de-DE" sz="1600" kern="1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de-DE" sz="1600" kern="100" dirty="0">
                    <a:solidFill>
                      <a:schemeClr val="tx1"/>
                    </a:solidFill>
                    <a:effectLst/>
                    <a:highlight>
                      <a:srgbClr val="00FF00"/>
                    </a:highlight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Prozentwert</a:t>
                </a:r>
                <a:r>
                  <a:rPr lang="de-DE" sz="1600" kern="1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b="1" i="0" kern="100">
                        <a:solidFill>
                          <a:schemeClr val="tx1"/>
                        </a:solidFill>
                        <a:effectLst/>
                        <a:highlight>
                          <a:srgbClr val="00FF00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𝐖</m:t>
                    </m:r>
                  </m:oMath>
                </a14:m>
                <a:r>
                  <a:rPr lang="de-DE" sz="1600" b="1" kern="1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1600" kern="1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und den </a:t>
                </a:r>
                <a:r>
                  <a:rPr lang="de-DE" sz="1600" kern="100" dirty="0"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Grundwert</a:t>
                </a:r>
                <a:r>
                  <a:rPr lang="de-DE" sz="1600" b="1" kern="100" dirty="0"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b="1" i="0" kern="10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𝐆</m:t>
                    </m:r>
                  </m:oMath>
                </a14:m>
                <a:r>
                  <a:rPr lang="de-DE" sz="1600" kern="1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de-DE" sz="1600" b="1" kern="100" dirty="0">
                    <a:solidFill>
                      <a:srgbClr val="92D05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 einer Klasse sind insgesamt 30 Kinder. 6 Kinder spielen gern Fußball. Das entspricht einen Anteil von 20 %.</a:t>
                </a:r>
              </a:p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de-DE" sz="1600" kern="1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Lösung: </a:t>
                </a:r>
                <a:r>
                  <a:rPr lang="de-DE" sz="1600" kern="100" dirty="0">
                    <a:highlight>
                      <a:srgbClr val="FFFF00"/>
                    </a:highlight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de-DE" sz="1600" kern="100" dirty="0">
                    <a:effectLst/>
                    <a:highlight>
                      <a:srgbClr val="FFFF00"/>
                    </a:highlight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Kinder</a:t>
                </a: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beschreibt den Grundwert. </a:t>
                </a:r>
                <a:r>
                  <a:rPr lang="de-DE" sz="1600" kern="100" dirty="0">
                    <a:effectLst/>
                    <a:highlight>
                      <a:srgbClr val="00FF00"/>
                    </a:highlight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 Kinder</a:t>
                </a: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beschreibt den Prozentwert und </a:t>
                </a:r>
                <a:r>
                  <a:rPr lang="de-DE" sz="1600" kern="100" dirty="0">
                    <a:effectLst/>
                    <a:highlight>
                      <a:srgbClr val="FF0000"/>
                    </a:highlight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20 %</a:t>
                </a:r>
                <a:r>
                  <a:rPr lang="de-DE" sz="1600" kern="1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den Prozentsatz.</a:t>
                </a:r>
                <a:endParaRPr lang="de-DE" sz="18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DE" sz="1600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7DBC5489-057E-2DA4-9106-2669F22B4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88" y="1045050"/>
                <a:ext cx="9205200" cy="518842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45654F-A12B-088B-1BF0-47F31F27DC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Hilfe 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1BBACBD-F3C6-B4E0-617D-BFC32F9BE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Grundwert, Prozentwert und Prozentsatz erkennen</a:t>
            </a:r>
          </a:p>
        </p:txBody>
      </p:sp>
      <p:pic>
        <p:nvPicPr>
          <p:cNvPr id="7" name="Grafik 6" descr="Ein Bild, das Quadrat, Rechteck, Reihe enthält.&#10;&#10;Automatisch generierte Beschreibung">
            <a:extLst>
              <a:ext uri="{FF2B5EF4-FFF2-40B4-BE49-F238E27FC236}">
                <a16:creationId xmlns:a16="http://schemas.microsoft.com/office/drawing/2014/main" id="{3C1E0166-E525-395A-673A-1F04488DF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48" y="2988312"/>
            <a:ext cx="1668055" cy="1301896"/>
          </a:xfrm>
          <a:prstGeom prst="rect">
            <a:avLst/>
          </a:prstGeom>
        </p:spPr>
      </p:pic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ED87035D-85D4-EA8C-11B4-1F4AFDB587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8578" y="5949280"/>
            <a:ext cx="2272805" cy="183746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</p:spTree>
    <p:extLst>
      <p:ext uri="{BB962C8B-B14F-4D97-AF65-F5344CB8AC3E}">
        <p14:creationId xmlns:p14="http://schemas.microsoft.com/office/powerpoint/2010/main" val="2264348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C4C2B4E-64B0-7B6A-E657-6016742D6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8891"/>
            <a:ext cx="9205200" cy="5188421"/>
          </a:xfrm>
        </p:spPr>
        <p:txBody>
          <a:bodyPr/>
          <a:lstStyle/>
          <a:p>
            <a:r>
              <a:rPr lang="de-DE" b="1" dirty="0"/>
              <a:t>Prozente, Brüche und Dezimalzahlen</a:t>
            </a:r>
          </a:p>
          <a:p>
            <a:r>
              <a:rPr lang="de-DE" sz="1600" dirty="0"/>
              <a:t>Einen Teil von einem Ganzen nennt man </a:t>
            </a:r>
            <a:r>
              <a:rPr lang="de-DE" sz="1600" b="1" dirty="0"/>
              <a:t>Anteil</a:t>
            </a:r>
            <a:r>
              <a:rPr lang="de-DE" sz="1600" dirty="0"/>
              <a:t>. Anteile lassen sich als </a:t>
            </a:r>
            <a:r>
              <a:rPr lang="de-DE" sz="1600" b="1" dirty="0"/>
              <a:t>Bruch</a:t>
            </a:r>
            <a:r>
              <a:rPr lang="de-DE" sz="1600" dirty="0"/>
              <a:t>, </a:t>
            </a:r>
            <a:r>
              <a:rPr lang="de-DE" sz="1600" b="1" dirty="0"/>
              <a:t>Dezimalzahl</a:t>
            </a:r>
            <a:r>
              <a:rPr lang="de-DE" sz="1600" dirty="0"/>
              <a:t> oder als </a:t>
            </a:r>
            <a:r>
              <a:rPr lang="de-DE" sz="1600" b="1" dirty="0"/>
              <a:t>Prozentzahl</a:t>
            </a:r>
            <a:r>
              <a:rPr lang="de-DE" sz="1600" dirty="0"/>
              <a:t> darstellen.</a:t>
            </a:r>
          </a:p>
          <a:p>
            <a:r>
              <a:rPr lang="de-DE" sz="1600" u="sng" dirty="0"/>
              <a:t>Beispiel:</a:t>
            </a:r>
            <a:r>
              <a:rPr lang="de-DE" sz="1600" dirty="0"/>
              <a:t> </a:t>
            </a:r>
          </a:p>
          <a:p>
            <a:r>
              <a:rPr lang="de-DE" sz="1600" dirty="0"/>
              <a:t>In der Grafik sind 3 von 4 Feldern gefärbt. </a:t>
            </a:r>
          </a:p>
          <a:p>
            <a:r>
              <a:rPr lang="de-DE" sz="1600" dirty="0"/>
              <a:t>Das </a:t>
            </a:r>
            <a:r>
              <a:rPr lang="de-DE" sz="1600" dirty="0">
                <a:highlight>
                  <a:srgbClr val="FFFF00"/>
                </a:highlight>
              </a:rPr>
              <a:t>Ganze</a:t>
            </a:r>
            <a:r>
              <a:rPr lang="de-DE" sz="1600" dirty="0"/>
              <a:t> sind also 4 Felder, der </a:t>
            </a:r>
            <a:r>
              <a:rPr lang="de-DE" sz="1600" dirty="0">
                <a:highlight>
                  <a:srgbClr val="00FF00"/>
                </a:highlight>
              </a:rPr>
              <a:t>Teil</a:t>
            </a:r>
            <a:r>
              <a:rPr lang="de-DE" sz="1600" dirty="0"/>
              <a:t> entspricht 3 Feldern. </a:t>
            </a:r>
          </a:p>
          <a:p>
            <a:r>
              <a:rPr lang="de-DE" sz="1600" dirty="0"/>
              <a:t>Der </a:t>
            </a:r>
            <a:r>
              <a:rPr lang="de-DE" sz="1600" b="1" dirty="0"/>
              <a:t>Anteil</a:t>
            </a:r>
            <a:r>
              <a:rPr lang="de-DE" sz="1600" dirty="0"/>
              <a:t> ist 3 von 4 Feldern. Dieser Anteil lässt sich darstellen als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36FA69-34AF-71AF-9276-7FC3426960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Hilfe 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B96940E-B2E8-144D-A661-2CC0114E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Prozente, Brüche und Dezimalzahlen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2CFC50-A94D-E0DB-0360-2F167F736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394" y="1992474"/>
            <a:ext cx="1169163" cy="10840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elle 10">
                <a:extLst>
                  <a:ext uri="{FF2B5EF4-FFF2-40B4-BE49-F238E27FC236}">
                    <a16:creationId xmlns:a16="http://schemas.microsoft.com/office/drawing/2014/main" id="{BEA0D02A-F63A-2819-8720-E570986398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8236329"/>
                  </p:ext>
                </p:extLst>
              </p:nvPr>
            </p:nvGraphicFramePr>
            <p:xfrm>
              <a:off x="200473" y="3140968"/>
              <a:ext cx="8928993" cy="9188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76331">
                      <a:extLst>
                        <a:ext uri="{9D8B030D-6E8A-4147-A177-3AD203B41FA5}">
                          <a16:colId xmlns:a16="http://schemas.microsoft.com/office/drawing/2014/main" val="3329122295"/>
                        </a:ext>
                      </a:extLst>
                    </a:gridCol>
                    <a:gridCol w="2976331">
                      <a:extLst>
                        <a:ext uri="{9D8B030D-6E8A-4147-A177-3AD203B41FA5}">
                          <a16:colId xmlns:a16="http://schemas.microsoft.com/office/drawing/2014/main" val="191665164"/>
                        </a:ext>
                      </a:extLst>
                    </a:gridCol>
                    <a:gridCol w="2976331">
                      <a:extLst>
                        <a:ext uri="{9D8B030D-6E8A-4147-A177-3AD203B41FA5}">
                          <a16:colId xmlns:a16="http://schemas.microsoft.com/office/drawing/2014/main" val="298211557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Bruch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Dezimalzahl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Prozentzahl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1593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i="1" smtClean="0">
                                        <a:highlight>
                                          <a:srgbClr val="00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de-DE" sz="1600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0,75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75 %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09501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elle 10">
                <a:extLst>
                  <a:ext uri="{FF2B5EF4-FFF2-40B4-BE49-F238E27FC236}">
                    <a16:creationId xmlns:a16="http://schemas.microsoft.com/office/drawing/2014/main" id="{BEA0D02A-F63A-2819-8720-E570986398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8236329"/>
                  </p:ext>
                </p:extLst>
              </p:nvPr>
            </p:nvGraphicFramePr>
            <p:xfrm>
              <a:off x="200473" y="3140968"/>
              <a:ext cx="8928993" cy="9188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76331">
                      <a:extLst>
                        <a:ext uri="{9D8B030D-6E8A-4147-A177-3AD203B41FA5}">
                          <a16:colId xmlns:a16="http://schemas.microsoft.com/office/drawing/2014/main" val="3329122295"/>
                        </a:ext>
                      </a:extLst>
                    </a:gridCol>
                    <a:gridCol w="2976331">
                      <a:extLst>
                        <a:ext uri="{9D8B030D-6E8A-4147-A177-3AD203B41FA5}">
                          <a16:colId xmlns:a16="http://schemas.microsoft.com/office/drawing/2014/main" val="191665164"/>
                        </a:ext>
                      </a:extLst>
                    </a:gridCol>
                    <a:gridCol w="2976331">
                      <a:extLst>
                        <a:ext uri="{9D8B030D-6E8A-4147-A177-3AD203B41FA5}">
                          <a16:colId xmlns:a16="http://schemas.microsoft.com/office/drawing/2014/main" val="298211557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Bruch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Dezimalzahl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Prozentzahl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1593439"/>
                      </a:ext>
                    </a:extLst>
                  </a:tr>
                  <a:tr h="548005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426" t="-70455" r="-200426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0,75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75 %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09501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feld 11">
            <a:extLst>
              <a:ext uri="{FF2B5EF4-FFF2-40B4-BE49-F238E27FC236}">
                <a16:creationId xmlns:a16="http://schemas.microsoft.com/office/drawing/2014/main" id="{55F4CDB0-0B97-5803-5363-BD4E44E0311E}"/>
              </a:ext>
            </a:extLst>
          </p:cNvPr>
          <p:cNvSpPr txBox="1"/>
          <p:nvPr/>
        </p:nvSpPr>
        <p:spPr>
          <a:xfrm>
            <a:off x="2208873" y="3995859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Teile 3 durch 4.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663DEDC-7968-09EB-7793-45B3CDD4E544}"/>
              </a:ext>
            </a:extLst>
          </p:cNvPr>
          <p:cNvSpPr txBox="1"/>
          <p:nvPr/>
        </p:nvSpPr>
        <p:spPr>
          <a:xfrm>
            <a:off x="5305207" y="3995859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Multipliziere mit 100.</a:t>
            </a:r>
          </a:p>
        </p:txBody>
      </p:sp>
      <p:sp>
        <p:nvSpPr>
          <p:cNvPr id="15" name="Pfeil: nach oben gekrümmt 14">
            <a:extLst>
              <a:ext uri="{FF2B5EF4-FFF2-40B4-BE49-F238E27FC236}">
                <a16:creationId xmlns:a16="http://schemas.microsoft.com/office/drawing/2014/main" id="{41A23F2E-7BD0-4027-25C2-C88458788F1D}"/>
              </a:ext>
            </a:extLst>
          </p:cNvPr>
          <p:cNvSpPr/>
          <p:nvPr/>
        </p:nvSpPr>
        <p:spPr>
          <a:xfrm>
            <a:off x="1712640" y="4077572"/>
            <a:ext cx="2952328" cy="288032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Pfeil: nach oben gekrümmt 15">
            <a:extLst>
              <a:ext uri="{FF2B5EF4-FFF2-40B4-BE49-F238E27FC236}">
                <a16:creationId xmlns:a16="http://schemas.microsoft.com/office/drawing/2014/main" id="{135EE2DB-5D7F-5B4B-0B81-812AF7140744}"/>
              </a:ext>
            </a:extLst>
          </p:cNvPr>
          <p:cNvSpPr/>
          <p:nvPr/>
        </p:nvSpPr>
        <p:spPr>
          <a:xfrm>
            <a:off x="4880992" y="4087384"/>
            <a:ext cx="2952328" cy="288032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elle 17">
                <a:extLst>
                  <a:ext uri="{FF2B5EF4-FFF2-40B4-BE49-F238E27FC236}">
                    <a16:creationId xmlns:a16="http://schemas.microsoft.com/office/drawing/2014/main" id="{DBF2FD8C-C34C-94A1-9FAD-D5E5504959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3952654"/>
                  </p:ext>
                </p:extLst>
              </p:nvPr>
            </p:nvGraphicFramePr>
            <p:xfrm>
              <a:off x="200473" y="4451694"/>
              <a:ext cx="8928993" cy="16416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76331">
                      <a:extLst>
                        <a:ext uri="{9D8B030D-6E8A-4147-A177-3AD203B41FA5}">
                          <a16:colId xmlns:a16="http://schemas.microsoft.com/office/drawing/2014/main" val="1602242733"/>
                        </a:ext>
                      </a:extLst>
                    </a:gridCol>
                    <a:gridCol w="2976331">
                      <a:extLst>
                        <a:ext uri="{9D8B030D-6E8A-4147-A177-3AD203B41FA5}">
                          <a16:colId xmlns:a16="http://schemas.microsoft.com/office/drawing/2014/main" val="3083767974"/>
                        </a:ext>
                      </a:extLst>
                    </a:gridCol>
                    <a:gridCol w="2976331">
                      <a:extLst>
                        <a:ext uri="{9D8B030D-6E8A-4147-A177-3AD203B41FA5}">
                          <a16:colId xmlns:a16="http://schemas.microsoft.com/office/drawing/2014/main" val="33629113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/>
                            <a:t>Dezimalzahl </a:t>
                          </a:r>
                          <a:r>
                            <a:rPr lang="de-DE" sz="1600" dirty="0">
                              <a:sym typeface="Wingdings" panose="05000000000000000000" pitchFamily="2" charset="2"/>
                            </a:rPr>
                            <a:t> Prozentzahl</a:t>
                          </a:r>
                          <a:endParaRPr lang="de-D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/>
                            <a:t>Bruch </a:t>
                          </a:r>
                          <a:r>
                            <a:rPr lang="de-DE" sz="1600" dirty="0">
                              <a:sym typeface="Wingdings" panose="05000000000000000000" pitchFamily="2" charset="2"/>
                            </a:rPr>
                            <a:t> Prozentzahl</a:t>
                          </a:r>
                          <a:endParaRPr lang="de-D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/>
                            <a:t>Prozentzahl </a:t>
                          </a:r>
                          <a:r>
                            <a:rPr lang="de-DE" sz="1600" dirty="0">
                              <a:sym typeface="Wingdings" panose="05000000000000000000" pitchFamily="2" charset="2"/>
                            </a:rPr>
                            <a:t> Bruch</a:t>
                          </a:r>
                          <a:endParaRPr lang="de-DE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46182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/>
                            <a:t>Gib als Prozentzahl an.</a:t>
                          </a:r>
                        </a:p>
                        <a:p>
                          <a:r>
                            <a:rPr lang="de-DE" sz="1600" dirty="0"/>
                            <a:t>0,35 </a:t>
                          </a:r>
                          <a:r>
                            <a:rPr lang="de-DE" sz="1600" dirty="0">
                              <a:sym typeface="Wingdings" panose="05000000000000000000" pitchFamily="2" charset="2"/>
                            </a:rPr>
                            <a:t>= 35 %</a:t>
                          </a:r>
                          <a:endParaRPr lang="de-DE" sz="1600" dirty="0"/>
                        </a:p>
                        <a:p>
                          <a:r>
                            <a:rPr lang="de-DE" sz="1600" dirty="0"/>
                            <a:t>0,91 </a:t>
                          </a:r>
                          <a:r>
                            <a:rPr lang="de-DE" sz="1600" dirty="0">
                              <a:sym typeface="Wingdings" panose="05000000000000000000" pitchFamily="2" charset="2"/>
                            </a:rPr>
                            <a:t>= 91 %</a:t>
                          </a:r>
                          <a:endParaRPr lang="de-D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/>
                            <a:t>Gib als Prozentzahl an.</a:t>
                          </a:r>
                        </a:p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de-DE" sz="1600" dirty="0"/>
                            <a:t> </a:t>
                          </a:r>
                          <a:r>
                            <a:rPr lang="de-DE" sz="1600" dirty="0">
                              <a:sym typeface="Wingdings" panose="05000000000000000000" pitchFamily="2" charset="2"/>
                            </a:rPr>
                            <a:t>= 0,8 = 80 %</a:t>
                          </a:r>
                        </a:p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r>
                            <a:rPr lang="de-DE" sz="1600" dirty="0">
                              <a:sym typeface="Wingdings" panose="05000000000000000000" pitchFamily="2" charset="2"/>
                            </a:rPr>
                            <a:t> = 0,55 = 55 %</a:t>
                          </a:r>
                          <a:r>
                            <a:rPr lang="de-DE" sz="1600" dirty="0"/>
                            <a:t> </a:t>
                          </a:r>
                        </a:p>
                        <a:p>
                          <a:endParaRPr lang="de-D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/>
                            <a:t>Gib als Bruch an. Kürze, wenn möglich.</a:t>
                          </a:r>
                        </a:p>
                        <a:p>
                          <a:r>
                            <a:rPr lang="de-DE" sz="1600" dirty="0"/>
                            <a:t>70 % </a:t>
                          </a:r>
                          <a:r>
                            <a:rPr lang="de-DE" sz="1600" dirty="0">
                              <a:sym typeface="Wingdings" panose="05000000000000000000" pitchFamily="2" charset="2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1600" i="1" dirty="0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dirty="0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70</m:t>
                                  </m:r>
                                </m:num>
                                <m:den>
                                  <m:r>
                                    <a:rPr lang="de-DE" sz="1600" b="0" i="1" dirty="0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de-DE" sz="1600" dirty="0">
                              <a:sym typeface="Wingdings" panose="05000000000000000000" pitchFamily="2" charset="2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de-DE" sz="1600" dirty="0"/>
                        </a:p>
                        <a:p>
                          <a:r>
                            <a:rPr lang="de-DE" sz="1600" dirty="0"/>
                            <a:t>47 % </a:t>
                          </a:r>
                          <a:r>
                            <a:rPr lang="de-DE" sz="1600" dirty="0">
                              <a:sym typeface="Wingdings" panose="05000000000000000000" pitchFamily="2" charset="2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47</m:t>
                                  </m:r>
                                </m:num>
                                <m:den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de-DE" sz="1600" dirty="0"/>
                            <a:t>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10748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elle 17">
                <a:extLst>
                  <a:ext uri="{FF2B5EF4-FFF2-40B4-BE49-F238E27FC236}">
                    <a16:creationId xmlns:a16="http://schemas.microsoft.com/office/drawing/2014/main" id="{DBF2FD8C-C34C-94A1-9FAD-D5E5504959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3952654"/>
                  </p:ext>
                </p:extLst>
              </p:nvPr>
            </p:nvGraphicFramePr>
            <p:xfrm>
              <a:off x="200473" y="4451694"/>
              <a:ext cx="8928993" cy="16416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76331">
                      <a:extLst>
                        <a:ext uri="{9D8B030D-6E8A-4147-A177-3AD203B41FA5}">
                          <a16:colId xmlns:a16="http://schemas.microsoft.com/office/drawing/2014/main" val="1602242733"/>
                        </a:ext>
                      </a:extLst>
                    </a:gridCol>
                    <a:gridCol w="2976331">
                      <a:extLst>
                        <a:ext uri="{9D8B030D-6E8A-4147-A177-3AD203B41FA5}">
                          <a16:colId xmlns:a16="http://schemas.microsoft.com/office/drawing/2014/main" val="3083767974"/>
                        </a:ext>
                      </a:extLst>
                    </a:gridCol>
                    <a:gridCol w="2976331">
                      <a:extLst>
                        <a:ext uri="{9D8B030D-6E8A-4147-A177-3AD203B41FA5}">
                          <a16:colId xmlns:a16="http://schemas.microsoft.com/office/drawing/2014/main" val="33629113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/>
                            <a:t>Dezimalzahl </a:t>
                          </a:r>
                          <a:r>
                            <a:rPr lang="de-DE" sz="1600" dirty="0">
                              <a:sym typeface="Wingdings" panose="05000000000000000000" pitchFamily="2" charset="2"/>
                            </a:rPr>
                            <a:t> Prozentzahl</a:t>
                          </a:r>
                          <a:endParaRPr lang="de-D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/>
                            <a:t>Bruch </a:t>
                          </a:r>
                          <a:r>
                            <a:rPr lang="de-DE" sz="1600" dirty="0">
                              <a:sym typeface="Wingdings" panose="05000000000000000000" pitchFamily="2" charset="2"/>
                            </a:rPr>
                            <a:t> Prozentzahl</a:t>
                          </a:r>
                          <a:endParaRPr lang="de-D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/>
                            <a:t>Prozentzahl </a:t>
                          </a:r>
                          <a:r>
                            <a:rPr lang="de-DE" sz="1600" dirty="0">
                              <a:sym typeface="Wingdings" panose="05000000000000000000" pitchFamily="2" charset="2"/>
                            </a:rPr>
                            <a:t> Bruch</a:t>
                          </a:r>
                          <a:endParaRPr lang="de-DE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4618231"/>
                      </a:ext>
                    </a:extLst>
                  </a:tr>
                  <a:tr h="1270762">
                    <a:tc>
                      <a:txBody>
                        <a:bodyPr/>
                        <a:lstStyle/>
                        <a:p>
                          <a:r>
                            <a:rPr lang="de-DE" sz="1600" dirty="0"/>
                            <a:t>Gib als Prozentzahl an.</a:t>
                          </a:r>
                        </a:p>
                        <a:p>
                          <a:r>
                            <a:rPr lang="de-DE" sz="1600" dirty="0"/>
                            <a:t>0,35 </a:t>
                          </a:r>
                          <a:r>
                            <a:rPr lang="de-DE" sz="1600" dirty="0">
                              <a:sym typeface="Wingdings" panose="05000000000000000000" pitchFamily="2" charset="2"/>
                            </a:rPr>
                            <a:t>= 35 %</a:t>
                          </a:r>
                          <a:endParaRPr lang="de-DE" sz="1600" dirty="0"/>
                        </a:p>
                        <a:p>
                          <a:r>
                            <a:rPr lang="de-DE" sz="1600" dirty="0"/>
                            <a:t>0,91 </a:t>
                          </a:r>
                          <a:r>
                            <a:rPr lang="de-DE" sz="1600" dirty="0">
                              <a:sym typeface="Wingdings" panose="05000000000000000000" pitchFamily="2" charset="2"/>
                            </a:rPr>
                            <a:t>= 91 %</a:t>
                          </a:r>
                          <a:endParaRPr lang="de-D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100855" t="-30693" r="-101282" b="-1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30693" r="-851" b="-19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10748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04A8BD3D-F27E-6123-9A8E-44DE47487D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8578" y="5949280"/>
            <a:ext cx="2272805" cy="183746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</p:spTree>
    <p:extLst>
      <p:ext uri="{BB962C8B-B14F-4D97-AF65-F5344CB8AC3E}">
        <p14:creationId xmlns:p14="http://schemas.microsoft.com/office/powerpoint/2010/main" val="28745057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C4C2B4E-64B0-7B6A-E657-6016742D6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8" y="1045050"/>
            <a:ext cx="9205200" cy="5188421"/>
          </a:xfrm>
        </p:spPr>
        <p:txBody>
          <a:bodyPr/>
          <a:lstStyle/>
          <a:p>
            <a:r>
              <a:rPr lang="de-DE" b="1" dirty="0"/>
              <a:t>Prozente ablesen und darstellen</a:t>
            </a:r>
          </a:p>
          <a:p>
            <a:r>
              <a:rPr lang="de-DE" sz="1600" dirty="0"/>
              <a:t>Einen Teil von einem Ganzen nennt man Anteil. Anteile lassen sich als Bruch, Dezimalzahl oder als Prozentzahl darstellen.</a:t>
            </a:r>
          </a:p>
          <a:p>
            <a:r>
              <a:rPr lang="de-DE" sz="1600" dirty="0"/>
              <a:t>Ein Beispiel: In der Grafik sind 3 von 9 Feldern gefärbt. </a:t>
            </a:r>
          </a:p>
          <a:p>
            <a:r>
              <a:rPr lang="de-DE" sz="1600" dirty="0"/>
              <a:t>Das </a:t>
            </a:r>
            <a:r>
              <a:rPr lang="de-DE" sz="1600" dirty="0">
                <a:highlight>
                  <a:srgbClr val="FFFF00"/>
                </a:highlight>
              </a:rPr>
              <a:t>Ganze</a:t>
            </a:r>
            <a:r>
              <a:rPr lang="de-DE" sz="1600" dirty="0"/>
              <a:t> sind also 9 Felder, der </a:t>
            </a:r>
            <a:r>
              <a:rPr lang="de-DE" sz="1600" dirty="0">
                <a:highlight>
                  <a:srgbClr val="00FF00"/>
                </a:highlight>
              </a:rPr>
              <a:t>Teil</a:t>
            </a:r>
            <a:r>
              <a:rPr lang="de-DE" sz="1600" dirty="0"/>
              <a:t> entspricht 3 Feldern. </a:t>
            </a:r>
          </a:p>
          <a:p>
            <a:r>
              <a:rPr lang="de-DE" sz="1600" dirty="0"/>
              <a:t>Der </a:t>
            </a:r>
            <a:r>
              <a:rPr lang="de-DE" sz="1600" b="1" dirty="0"/>
              <a:t>Anteil</a:t>
            </a:r>
            <a:r>
              <a:rPr lang="de-DE" sz="1600" dirty="0"/>
              <a:t> ist 3 von 4 Feldern.</a:t>
            </a:r>
          </a:p>
          <a:p>
            <a:r>
              <a:rPr lang="de-DE" sz="1600" dirty="0"/>
              <a:t>Dieser </a:t>
            </a:r>
            <a:r>
              <a:rPr lang="de-DE" sz="1600" b="1" dirty="0"/>
              <a:t>Anteil</a:t>
            </a:r>
            <a:r>
              <a:rPr lang="de-DE" sz="1600" dirty="0"/>
              <a:t> lässt sich darstellen als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36FA69-34AF-71AF-9276-7FC3426960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Hilfe 3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B96940E-B2E8-144D-A661-2CC0114E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Prozente </a:t>
            </a:r>
            <a:br>
              <a:rPr lang="de-DE" dirty="0"/>
            </a:br>
            <a:r>
              <a:rPr lang="de-DE" dirty="0"/>
              <a:t>ablesen und darstellen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elle 10">
                <a:extLst>
                  <a:ext uri="{FF2B5EF4-FFF2-40B4-BE49-F238E27FC236}">
                    <a16:creationId xmlns:a16="http://schemas.microsoft.com/office/drawing/2014/main" id="{BEA0D02A-F63A-2819-8720-E570986398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1933094"/>
                  </p:ext>
                </p:extLst>
              </p:nvPr>
            </p:nvGraphicFramePr>
            <p:xfrm>
              <a:off x="200472" y="3195717"/>
              <a:ext cx="8712969" cy="9204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4323">
                      <a:extLst>
                        <a:ext uri="{9D8B030D-6E8A-4147-A177-3AD203B41FA5}">
                          <a16:colId xmlns:a16="http://schemas.microsoft.com/office/drawing/2014/main" val="3329122295"/>
                        </a:ext>
                      </a:extLst>
                    </a:gridCol>
                    <a:gridCol w="2904323">
                      <a:extLst>
                        <a:ext uri="{9D8B030D-6E8A-4147-A177-3AD203B41FA5}">
                          <a16:colId xmlns:a16="http://schemas.microsoft.com/office/drawing/2014/main" val="191665164"/>
                        </a:ext>
                      </a:extLst>
                    </a:gridCol>
                    <a:gridCol w="2904323">
                      <a:extLst>
                        <a:ext uri="{9D8B030D-6E8A-4147-A177-3AD203B41FA5}">
                          <a16:colId xmlns:a16="http://schemas.microsoft.com/office/drawing/2014/main" val="298211557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Bruch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Dezimalzahl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Prozentzahl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1593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600" b="0" i="1" smtClean="0">
                                        <a:highlight>
                                          <a:srgbClr val="00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de-DE" sz="1600" b="0" i="1" smtClean="0">
                                        <a:highlight>
                                          <a:srgbClr val="FFFF00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0,33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33 %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09501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elle 10">
                <a:extLst>
                  <a:ext uri="{FF2B5EF4-FFF2-40B4-BE49-F238E27FC236}">
                    <a16:creationId xmlns:a16="http://schemas.microsoft.com/office/drawing/2014/main" id="{BEA0D02A-F63A-2819-8720-E570986398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1933094"/>
                  </p:ext>
                </p:extLst>
              </p:nvPr>
            </p:nvGraphicFramePr>
            <p:xfrm>
              <a:off x="200472" y="3195717"/>
              <a:ext cx="8712969" cy="9204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4323">
                      <a:extLst>
                        <a:ext uri="{9D8B030D-6E8A-4147-A177-3AD203B41FA5}">
                          <a16:colId xmlns:a16="http://schemas.microsoft.com/office/drawing/2014/main" val="3329122295"/>
                        </a:ext>
                      </a:extLst>
                    </a:gridCol>
                    <a:gridCol w="2904323">
                      <a:extLst>
                        <a:ext uri="{9D8B030D-6E8A-4147-A177-3AD203B41FA5}">
                          <a16:colId xmlns:a16="http://schemas.microsoft.com/office/drawing/2014/main" val="191665164"/>
                        </a:ext>
                      </a:extLst>
                    </a:gridCol>
                    <a:gridCol w="2904323">
                      <a:extLst>
                        <a:ext uri="{9D8B030D-6E8A-4147-A177-3AD203B41FA5}">
                          <a16:colId xmlns:a16="http://schemas.microsoft.com/office/drawing/2014/main" val="298211557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Bruch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Dezimalzahl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Prozentzahl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1593439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37" t="-70455" r="-201310" b="-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0,33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33 %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09501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Pfeil: nach oben gekrümmt 5">
            <a:extLst>
              <a:ext uri="{FF2B5EF4-FFF2-40B4-BE49-F238E27FC236}">
                <a16:creationId xmlns:a16="http://schemas.microsoft.com/office/drawing/2014/main" id="{3C3D77E0-1B48-3403-CF59-3DC7682791F0}"/>
              </a:ext>
            </a:extLst>
          </p:cNvPr>
          <p:cNvSpPr/>
          <p:nvPr/>
        </p:nvSpPr>
        <p:spPr>
          <a:xfrm>
            <a:off x="1640632" y="4131821"/>
            <a:ext cx="2952328" cy="288032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Pfeil: nach oben gekrümmt 6">
            <a:extLst>
              <a:ext uri="{FF2B5EF4-FFF2-40B4-BE49-F238E27FC236}">
                <a16:creationId xmlns:a16="http://schemas.microsoft.com/office/drawing/2014/main" id="{4D3D4341-1800-9CC6-5989-896C2C8C8C79}"/>
              </a:ext>
            </a:extLst>
          </p:cNvPr>
          <p:cNvSpPr/>
          <p:nvPr/>
        </p:nvSpPr>
        <p:spPr>
          <a:xfrm>
            <a:off x="4592960" y="4149080"/>
            <a:ext cx="2952328" cy="288032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84E307B-A655-7FA9-1AC4-19CD90649A07}"/>
              </a:ext>
            </a:extLst>
          </p:cNvPr>
          <p:cNvSpPr txBox="1"/>
          <p:nvPr/>
        </p:nvSpPr>
        <p:spPr>
          <a:xfrm>
            <a:off x="2214482" y="4081299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Teile 3 durch 9.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95605FF-2867-403B-B0EB-804AAB3F6431}"/>
              </a:ext>
            </a:extLst>
          </p:cNvPr>
          <p:cNvSpPr txBox="1"/>
          <p:nvPr/>
        </p:nvSpPr>
        <p:spPr>
          <a:xfrm>
            <a:off x="5161191" y="4081299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Multipliziere mit 100.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elle 11">
                <a:extLst>
                  <a:ext uri="{FF2B5EF4-FFF2-40B4-BE49-F238E27FC236}">
                    <a16:creationId xmlns:a16="http://schemas.microsoft.com/office/drawing/2014/main" id="{34789DFE-7633-AE3C-D8B2-9253EC1200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393923"/>
                  </p:ext>
                </p:extLst>
              </p:nvPr>
            </p:nvGraphicFramePr>
            <p:xfrm>
              <a:off x="200472" y="4535370"/>
              <a:ext cx="8845822" cy="15401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22911">
                      <a:extLst>
                        <a:ext uri="{9D8B030D-6E8A-4147-A177-3AD203B41FA5}">
                          <a16:colId xmlns:a16="http://schemas.microsoft.com/office/drawing/2014/main" val="3451685238"/>
                        </a:ext>
                      </a:extLst>
                    </a:gridCol>
                    <a:gridCol w="4422911">
                      <a:extLst>
                        <a:ext uri="{9D8B030D-6E8A-4147-A177-3AD203B41FA5}">
                          <a16:colId xmlns:a16="http://schemas.microsoft.com/office/drawing/2014/main" val="25857286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/>
                            <a:t>Beispiel 1 (Anteile ablesen)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/>
                            <a:t>Beispiel 2 (Anteile darstellen)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59255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/>
                            <a:t>Gib an, welcher Anteil gefärbt ist.</a:t>
                          </a:r>
                        </a:p>
                        <a:p>
                          <a:r>
                            <a:rPr lang="de-DE" sz="1600" dirty="0"/>
                            <a:t>Bruch: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r>
                            <a:rPr lang="de-DE" sz="1600" dirty="0"/>
                            <a:t> „Drei von Zwölf“</a:t>
                          </a:r>
                        </a:p>
                        <a:p>
                          <a:r>
                            <a:rPr lang="de-DE" sz="1600" dirty="0"/>
                            <a:t>Dezimalzahl: 0,25</a:t>
                          </a:r>
                        </a:p>
                        <a:p>
                          <a:r>
                            <a:rPr lang="de-DE" sz="1600" dirty="0"/>
                            <a:t>Prozentzahl: 25 %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/>
                            <a:t>Markiere 30 % der Felder farbig.</a:t>
                          </a:r>
                        </a:p>
                        <a:p>
                          <a:r>
                            <a:rPr lang="de-DE" sz="1600" dirty="0"/>
                            <a:t>„Drei von Zehn“: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de-DE" sz="1600" dirty="0"/>
                        </a:p>
                        <a:p>
                          <a:r>
                            <a:rPr lang="de-DE" sz="1600" dirty="0"/>
                            <a:t>Dezimalzahl: 0,3</a:t>
                          </a:r>
                        </a:p>
                        <a:p>
                          <a:r>
                            <a:rPr lang="de-DE" sz="1600" dirty="0"/>
                            <a:t>Prozentzahl: 30 % 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56342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elle 11">
                <a:extLst>
                  <a:ext uri="{FF2B5EF4-FFF2-40B4-BE49-F238E27FC236}">
                    <a16:creationId xmlns:a16="http://schemas.microsoft.com/office/drawing/2014/main" id="{34789DFE-7633-AE3C-D8B2-9253EC1200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393923"/>
                  </p:ext>
                </p:extLst>
              </p:nvPr>
            </p:nvGraphicFramePr>
            <p:xfrm>
              <a:off x="200472" y="4535370"/>
              <a:ext cx="8845822" cy="15401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22911">
                      <a:extLst>
                        <a:ext uri="{9D8B030D-6E8A-4147-A177-3AD203B41FA5}">
                          <a16:colId xmlns:a16="http://schemas.microsoft.com/office/drawing/2014/main" val="3451685238"/>
                        </a:ext>
                      </a:extLst>
                    </a:gridCol>
                    <a:gridCol w="4422911">
                      <a:extLst>
                        <a:ext uri="{9D8B030D-6E8A-4147-A177-3AD203B41FA5}">
                          <a16:colId xmlns:a16="http://schemas.microsoft.com/office/drawing/2014/main" val="25857286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/>
                            <a:t>Beispiel 1 (Anteile ablesen)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/>
                            <a:t>Beispiel 2 (Anteile darstellen)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5925581"/>
                      </a:ext>
                    </a:extLst>
                  </a:tr>
                  <a:tr h="1169289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287" t="-33333" r="-100573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00287" t="-33333" r="-573" b="-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563427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Grafik 13" descr="Ein Bild, das Rechteck, Quadrat, Reihe, parallel enthält.&#10;&#10;Automatisch generierte Beschreibung">
            <a:extLst>
              <a:ext uri="{FF2B5EF4-FFF2-40B4-BE49-F238E27FC236}">
                <a16:creationId xmlns:a16="http://schemas.microsoft.com/office/drawing/2014/main" id="{1B0FB650-8093-DAE6-28A0-E0E86927D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09" y="5276111"/>
            <a:ext cx="1522684" cy="637272"/>
          </a:xfrm>
          <a:prstGeom prst="rect">
            <a:avLst/>
          </a:prstGeom>
        </p:spPr>
      </p:pic>
      <p:pic>
        <p:nvPicPr>
          <p:cNvPr id="20" name="Grafik 19" descr="Ein Bild, das Rechteck, Quadrat, Reihe enthält.&#10;&#10;Automatisch generierte Beschreibung">
            <a:extLst>
              <a:ext uri="{FF2B5EF4-FFF2-40B4-BE49-F238E27FC236}">
                <a16:creationId xmlns:a16="http://schemas.microsoft.com/office/drawing/2014/main" id="{B6E4C37A-8662-5D20-4A94-3093ADF0A3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414" y="5192660"/>
            <a:ext cx="1630821" cy="792549"/>
          </a:xfrm>
          <a:prstGeom prst="rect">
            <a:avLst/>
          </a:prstGeom>
        </p:spPr>
      </p:pic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6ED20B93-2BB5-675D-31AD-F78AF8233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318550"/>
              </p:ext>
            </p:extLst>
          </p:nvPr>
        </p:nvGraphicFramePr>
        <p:xfrm>
          <a:off x="6169303" y="1811967"/>
          <a:ext cx="1440159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53">
                  <a:extLst>
                    <a:ext uri="{9D8B030D-6E8A-4147-A177-3AD203B41FA5}">
                      <a16:colId xmlns:a16="http://schemas.microsoft.com/office/drawing/2014/main" val="2951735860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1933423246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1795893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FF5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FF5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FF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037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393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375053"/>
                  </a:ext>
                </a:extLst>
              </a:tr>
            </a:tbl>
          </a:graphicData>
        </a:graphic>
      </p:graphicFrame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571DA251-C536-BF37-3108-1F86FBBF43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8578" y="5949280"/>
            <a:ext cx="2272805" cy="183746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</p:spTree>
    <p:extLst>
      <p:ext uri="{BB962C8B-B14F-4D97-AF65-F5344CB8AC3E}">
        <p14:creationId xmlns:p14="http://schemas.microsoft.com/office/powerpoint/2010/main" val="26130932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45A60EE4-9B58-590A-A783-038847E0AE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280" y="1063640"/>
                <a:ext cx="9205200" cy="5188421"/>
              </a:xfrm>
            </p:spPr>
            <p:txBody>
              <a:bodyPr/>
              <a:lstStyle/>
              <a:p>
                <a:pPr marL="0" algn="just">
                  <a:spcBef>
                    <a:spcPts val="0"/>
                  </a:spcBef>
                </a:pPr>
                <a:r>
                  <a:rPr lang="de-DE" b="1" dirty="0"/>
                  <a:t>Die richtige Formel finden</a:t>
                </a:r>
              </a:p>
              <a:p>
                <a:pPr marL="0" algn="just">
                  <a:spcBef>
                    <a:spcPts val="0"/>
                  </a:spcBef>
                </a:pPr>
                <a:r>
                  <a:rPr lang="de-DE" sz="1600" dirty="0"/>
                  <a:t>In der Prozentrechnung gilt folgende Gleichung.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b="1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600" b="1" i="1" kern="100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𝑾</m:t>
                        </m:r>
                      </m:num>
                      <m:den>
                        <m:r>
                          <a:rPr lang="de-DE" sz="1600" b="1" i="1" kern="100">
                            <a:highlight>
                              <a:srgbClr val="FF00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𝒑</m:t>
                        </m:r>
                      </m:den>
                    </m:f>
                    <m:r>
                      <a:rPr lang="de-DE" sz="1600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6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600" b="1" i="1" kern="1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num>
                      <m:den>
                        <m:r>
                          <a:rPr lang="de-DE" sz="16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de-DE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de-DE" sz="1600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Die Formel kannst du dir in folgendem Dreieck </a:t>
                </a:r>
              </a:p>
              <a:p>
                <a:pPr marL="0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de-DE" sz="1600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als Bruch vorstellen. W steht im Zähler und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de-DE" sz="1600" dirty="0"/>
              </a:p>
              <a:p>
                <a:pPr marL="0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de-DE" sz="1600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im Nenner. </a:t>
                </a:r>
                <a:r>
                  <a:rPr lang="de-DE" sz="1600" b="1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Verdeckst</a:t>
                </a:r>
                <a:r>
                  <a:rPr lang="de-DE" sz="1600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du mit dem Finger den Teil, der </a:t>
                </a:r>
              </a:p>
              <a:p>
                <a:pPr marL="0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de-DE" sz="1600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berechnet werden soll, kannst du sofort die passende Formel ablesen!</a:t>
                </a:r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45A60EE4-9B58-590A-A783-038847E0AE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280" y="1063640"/>
                <a:ext cx="9205200" cy="518842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697D2D-9A0C-B2A2-6744-F6AADEF167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Hilfe 4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A8400CC-FDB0-4B57-71B0-B29DCF178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richtige Formel finden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9453C734-7A93-6135-5888-74583A29F339}"/>
              </a:ext>
            </a:extLst>
          </p:cNvPr>
          <p:cNvGrpSpPr/>
          <p:nvPr/>
        </p:nvGrpSpPr>
        <p:grpSpPr>
          <a:xfrm>
            <a:off x="5027230" y="1330305"/>
            <a:ext cx="2016223" cy="1224136"/>
            <a:chOff x="5241032" y="1340768"/>
            <a:chExt cx="2016223" cy="1224136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8B85BC99-4E77-E738-3D0C-4F8B52016FDB}"/>
                </a:ext>
              </a:extLst>
            </p:cNvPr>
            <p:cNvGrpSpPr/>
            <p:nvPr/>
          </p:nvGrpSpPr>
          <p:grpSpPr>
            <a:xfrm>
              <a:off x="5241032" y="1340768"/>
              <a:ext cx="2016223" cy="1224136"/>
              <a:chOff x="437801" y="1484784"/>
              <a:chExt cx="2016223" cy="1224136"/>
            </a:xfrm>
          </p:grpSpPr>
          <p:sp>
            <p:nvSpPr>
              <p:cNvPr id="6" name="Gleichschenkliges Dreieck 5">
                <a:extLst>
                  <a:ext uri="{FF2B5EF4-FFF2-40B4-BE49-F238E27FC236}">
                    <a16:creationId xmlns:a16="http://schemas.microsoft.com/office/drawing/2014/main" id="{E7AFE24C-BA85-BE2C-D750-D994BBF0C888}"/>
                  </a:ext>
                </a:extLst>
              </p:cNvPr>
              <p:cNvSpPr/>
              <p:nvPr/>
            </p:nvSpPr>
            <p:spPr>
              <a:xfrm>
                <a:off x="437801" y="1484784"/>
                <a:ext cx="2016223" cy="1224136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cxnSp>
            <p:nvCxnSpPr>
              <p:cNvPr id="8" name="Gerader Verbinder 7">
                <a:extLst>
                  <a:ext uri="{FF2B5EF4-FFF2-40B4-BE49-F238E27FC236}">
                    <a16:creationId xmlns:a16="http://schemas.microsoft.com/office/drawing/2014/main" id="{2286A9FA-6E8C-5677-848E-498C1D6192F9}"/>
                  </a:ext>
                </a:extLst>
              </p:cNvPr>
              <p:cNvCxnSpPr>
                <a:stCxn id="6" idx="1"/>
                <a:endCxn id="6" idx="5"/>
              </p:cNvCxnSpPr>
              <p:nvPr/>
            </p:nvCxnSpPr>
            <p:spPr>
              <a:xfrm>
                <a:off x="941857" y="2096852"/>
                <a:ext cx="100811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feld 10">
                  <a:extLst>
                    <a:ext uri="{FF2B5EF4-FFF2-40B4-BE49-F238E27FC236}">
                      <a16:creationId xmlns:a16="http://schemas.microsoft.com/office/drawing/2014/main" id="{FB591162-B3DD-5B48-2DB6-09FE913C677B}"/>
                    </a:ext>
                  </a:extLst>
                </p:cNvPr>
                <p:cNvSpPr txBox="1"/>
                <p:nvPr/>
              </p:nvSpPr>
              <p:spPr>
                <a:xfrm>
                  <a:off x="5993104" y="1524331"/>
                  <a:ext cx="49603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000" b="0" i="1" smtClean="0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de-DE" sz="2000" dirty="0">
                    <a:highlight>
                      <a:srgbClr val="00FF00"/>
                    </a:highlight>
                  </a:endParaRPr>
                </a:p>
              </p:txBody>
            </p:sp>
          </mc:Choice>
          <mc:Fallback xmlns="">
            <p:sp>
              <p:nvSpPr>
                <p:cNvPr id="11" name="Textfeld 10">
                  <a:extLst>
                    <a:ext uri="{FF2B5EF4-FFF2-40B4-BE49-F238E27FC236}">
                      <a16:creationId xmlns:a16="http://schemas.microsoft.com/office/drawing/2014/main" id="{FB591162-B3DD-5B48-2DB6-09FE913C67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3104" y="1524331"/>
                  <a:ext cx="496033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6AA6B271-3F4D-192A-523B-5D4E73D22C6B}"/>
                  </a:ext>
                </a:extLst>
              </p:cNvPr>
              <p:cNvSpPr txBox="1"/>
              <p:nvPr/>
            </p:nvSpPr>
            <p:spPr>
              <a:xfrm>
                <a:off x="5228569" y="2066863"/>
                <a:ext cx="15290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de-DE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de-DE" sz="2000" b="0" i="1" smtClean="0">
                          <a:highlight>
                            <a:srgbClr val="FF00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de-DE" sz="2000" dirty="0">
                  <a:highlight>
                    <a:srgbClr val="FF0000"/>
                  </a:highlight>
                </a:endParaRP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6AA6B271-3F4D-192A-523B-5D4E73D22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569" y="2066863"/>
                <a:ext cx="1529069" cy="400110"/>
              </a:xfrm>
              <a:prstGeom prst="rect">
                <a:avLst/>
              </a:prstGeom>
              <a:blipFill>
                <a:blip r:embed="rId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1C487A70-1E69-7D46-1A3C-88071A707533}"/>
              </a:ext>
            </a:extLst>
          </p:cNvPr>
          <p:cNvCxnSpPr>
            <a:cxnSpLocks/>
          </p:cNvCxnSpPr>
          <p:nvPr/>
        </p:nvCxnSpPr>
        <p:spPr>
          <a:xfrm flipH="1">
            <a:off x="6638573" y="1397809"/>
            <a:ext cx="758086" cy="524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5A03DBB1-0719-12BA-D878-CB5851237981}"/>
              </a:ext>
            </a:extLst>
          </p:cNvPr>
          <p:cNvSpPr txBox="1"/>
          <p:nvPr/>
        </p:nvSpPr>
        <p:spPr>
          <a:xfrm>
            <a:off x="7439929" y="1145639"/>
            <a:ext cx="126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Bruchstrich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34F504FA-9EE1-6891-C089-9C6833BFDBAA}"/>
                  </a:ext>
                </a:extLst>
              </p:cNvPr>
              <p:cNvSpPr txBox="1"/>
              <p:nvPr/>
            </p:nvSpPr>
            <p:spPr>
              <a:xfrm>
                <a:off x="5497071" y="3323997"/>
                <a:ext cx="4960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highlight>
                            <a:srgbClr val="00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de-DE" sz="2000" dirty="0">
                  <a:highlight>
                    <a:srgbClr val="00FF00"/>
                  </a:highlight>
                </a:endParaRPr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34F504FA-9EE1-6891-C089-9C6833BFD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071" y="3323997"/>
                <a:ext cx="496033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E4265F61-EF2F-FFEF-5908-CF6FD0BCEB53}"/>
                  </a:ext>
                </a:extLst>
              </p:cNvPr>
              <p:cNvSpPr txBox="1"/>
              <p:nvPr/>
            </p:nvSpPr>
            <p:spPr>
              <a:xfrm>
                <a:off x="4968021" y="3657851"/>
                <a:ext cx="15290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de-DE" sz="2800" dirty="0">
                  <a:highlight>
                    <a:srgbClr val="FF0000"/>
                  </a:highlight>
                </a:endParaRPr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E4265F61-EF2F-FFEF-5908-CF6FD0BCE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021" y="3657851"/>
                <a:ext cx="152906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elle 23">
                <a:extLst>
                  <a:ext uri="{FF2B5EF4-FFF2-40B4-BE49-F238E27FC236}">
                    <a16:creationId xmlns:a16="http://schemas.microsoft.com/office/drawing/2014/main" id="{B3DDA5E5-2C53-F084-ED41-2365AF5005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595027"/>
                  </p:ext>
                </p:extLst>
              </p:nvPr>
            </p:nvGraphicFramePr>
            <p:xfrm>
              <a:off x="282784" y="3223495"/>
              <a:ext cx="8918688" cy="28264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59344">
                      <a:extLst>
                        <a:ext uri="{9D8B030D-6E8A-4147-A177-3AD203B41FA5}">
                          <a16:colId xmlns:a16="http://schemas.microsoft.com/office/drawing/2014/main" val="3927748088"/>
                        </a:ext>
                      </a:extLst>
                    </a:gridCol>
                    <a:gridCol w="4459344">
                      <a:extLst>
                        <a:ext uri="{9D8B030D-6E8A-4147-A177-3AD203B41FA5}">
                          <a16:colId xmlns:a16="http://schemas.microsoft.com/office/drawing/2014/main" val="39593449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u="sng" kern="100" dirty="0"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Beispiel 1:</a:t>
                          </a:r>
                          <a:r>
                            <a:rPr lang="de-DE" sz="1600" kern="100" dirty="0"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Wie viel sind 20% von 75 Euro?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u="sng" dirty="0"/>
                            <a:t>Beispiel 2:</a:t>
                          </a:r>
                          <a:r>
                            <a:rPr lang="de-DE" sz="1600" dirty="0"/>
                            <a:t> Wie viel Prozent sind 10 von 20 Schüler?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84401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/>
                            <a:t>Gegeben: </a:t>
                          </a:r>
                          <a14:m>
                            <m:oMath xmlns:m="http://schemas.openxmlformats.org/officeDocument/2006/math">
                              <m:r>
                                <a:rPr lang="de-DE" sz="160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de-DE" sz="1600" i="1" dirty="0" smtClean="0">
                                  <a:latin typeface="Cambria Math" panose="02040503050406030204" pitchFamily="18" charset="0"/>
                                </a:rPr>
                                <m:t>=75</m:t>
                              </m:r>
                            </m:oMath>
                          </a14:m>
                          <a:r>
                            <a:rPr lang="de-DE" sz="16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de-DE" sz="160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600" i="1" dirty="0" smtClean="0">
                                  <a:latin typeface="Cambria Math" panose="02040503050406030204" pitchFamily="18" charset="0"/>
                                </a:rPr>
                                <m:t>%=20%</m:t>
                              </m:r>
                            </m:oMath>
                          </a14:m>
                          <a:r>
                            <a:rPr lang="de-DE" sz="1600" dirty="0"/>
                            <a:t> </a:t>
                          </a:r>
                        </a:p>
                        <a:p>
                          <a:r>
                            <a:rPr lang="de-DE" sz="1600" dirty="0"/>
                            <a:t>Gesucht: W</a:t>
                          </a:r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/>
                            <a:t>Formel: 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de-DE" sz="1600" b="0" i="0" smtClean="0">
                                  <a:highlight>
                                    <a:srgbClr val="00FF00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de-DE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de-DE" sz="1600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de-DE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de-DE" sz="1600" b="0" i="1" smtClean="0">
                                  <a:highlight>
                                    <a:srgbClr val="FF0000"/>
                                  </a:highligh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de-DE" sz="1600" dirty="0"/>
                            <a:t> </a:t>
                          </a:r>
                          <a:endParaRPr lang="de-DE" sz="1600" dirty="0">
                            <a:highlight>
                              <a:srgbClr val="00FF00"/>
                            </a:highlight>
                          </a:endParaRPr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600" dirty="0">
                            <a:highlight>
                              <a:srgbClr val="00FF00"/>
                            </a:highlight>
                          </a:endParaRPr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/>
                            <a:t>Rechnung: </a:t>
                          </a:r>
                          <a14:m>
                            <m:oMath xmlns:m="http://schemas.openxmlformats.org/officeDocument/2006/math"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de-DE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75</m:t>
                              </m:r>
                              <m:r>
                                <a:rPr lang="de-DE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de-DE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num>
                                <m:den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endParaRPr lang="de-DE" sz="16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b="0" dirty="0">
                              <a:ea typeface="Cambria Math" panose="02040503050406030204" pitchFamily="18" charset="0"/>
                            </a:rPr>
                            <a:t>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de-DE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=15</m:t>
                              </m:r>
                            </m:oMath>
                          </a14:m>
                          <a:endParaRPr lang="de-DE" sz="16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endParaRPr lang="de-DE" sz="16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/>
                            <a:t>Gegeben: </a:t>
                          </a:r>
                          <a14:m>
                            <m:oMath xmlns:m="http://schemas.openxmlformats.org/officeDocument/2006/math">
                              <m:r>
                                <a:rPr lang="de-DE" sz="1600" i="1" dirty="0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de-DE" sz="1600" i="1" dirty="0" smtClean="0">
                                  <a:latin typeface="Cambria Math" panose="02040503050406030204" pitchFamily="18" charset="0"/>
                                </a:rPr>
                                <m:t>=10</m:t>
                              </m:r>
                            </m:oMath>
                          </a14:m>
                          <a:r>
                            <a:rPr lang="de-DE" sz="16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de-DE" sz="160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de-DE" sz="1600" i="1" dirty="0" smtClean="0">
                                  <a:latin typeface="Cambria Math" panose="02040503050406030204" pitchFamily="18" charset="0"/>
                                </a:rPr>
                                <m:t>=20</m:t>
                              </m:r>
                            </m:oMath>
                          </a14:m>
                          <a:endParaRPr lang="de-DE" sz="1600" dirty="0"/>
                        </a:p>
                        <a:p>
                          <a:r>
                            <a:rPr lang="de-DE" sz="1600" dirty="0"/>
                            <a:t>Gesucht: </a:t>
                          </a:r>
                          <a14:m>
                            <m:oMath xmlns:m="http://schemas.openxmlformats.org/officeDocument/2006/math">
                              <m:r>
                                <a:rPr lang="de-DE" sz="160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600" i="1" dirty="0" smtClean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oMath>
                          </a14:m>
                          <a:endParaRPr lang="de-DE" sz="1600" dirty="0"/>
                        </a:p>
                        <a:p>
                          <a:r>
                            <a:rPr lang="de-DE" sz="1600" dirty="0"/>
                            <a:t>Formel: </a:t>
                          </a:r>
                          <a14:m>
                            <m:oMath xmlns:m="http://schemas.openxmlformats.org/officeDocument/2006/math"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de-DE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den>
                              </m:f>
                            </m:oMath>
                          </a14:m>
                          <a:endParaRPr lang="de-DE" sz="1600" dirty="0"/>
                        </a:p>
                        <a:p>
                          <a:r>
                            <a:rPr lang="de-DE" sz="1600" dirty="0"/>
                            <a:t>Rechnung: </a:t>
                          </a:r>
                          <a14:m>
                            <m:oMath xmlns:m="http://schemas.openxmlformats.org/officeDocument/2006/math"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de-DE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de-DE" sz="1600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endParaRPr lang="de-DE" sz="1600" dirty="0"/>
                        </a:p>
                        <a:p>
                          <a:r>
                            <a:rPr lang="de-DE" sz="1600" dirty="0"/>
                            <a:t>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=0,5</m:t>
                              </m:r>
                            </m:oMath>
                          </a14:m>
                          <a:endParaRPr lang="de-DE" sz="1600" b="0" dirty="0"/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/>
                            <a:t>Es ergibt sich eine Dezimalzahl. Achte darauf, für den Prozentsatz noch mit 100 zu multiplizieren.               </a:t>
                          </a:r>
                        </a:p>
                        <a:p>
                          <a:pPr marL="0" marR="0" lvl="0" indent="0" algn="just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%=50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48729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elle 23">
                <a:extLst>
                  <a:ext uri="{FF2B5EF4-FFF2-40B4-BE49-F238E27FC236}">
                    <a16:creationId xmlns:a16="http://schemas.microsoft.com/office/drawing/2014/main" id="{B3DDA5E5-2C53-F084-ED41-2365AF5005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595027"/>
                  </p:ext>
                </p:extLst>
              </p:nvPr>
            </p:nvGraphicFramePr>
            <p:xfrm>
              <a:off x="282784" y="3223495"/>
              <a:ext cx="8918688" cy="28264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59344">
                      <a:extLst>
                        <a:ext uri="{9D8B030D-6E8A-4147-A177-3AD203B41FA5}">
                          <a16:colId xmlns:a16="http://schemas.microsoft.com/office/drawing/2014/main" val="3927748088"/>
                        </a:ext>
                      </a:extLst>
                    </a:gridCol>
                    <a:gridCol w="4459344">
                      <a:extLst>
                        <a:ext uri="{9D8B030D-6E8A-4147-A177-3AD203B41FA5}">
                          <a16:colId xmlns:a16="http://schemas.microsoft.com/office/drawing/2014/main" val="3959344974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u="sng" kern="100" dirty="0"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Beispiel 1:</a:t>
                          </a:r>
                          <a:r>
                            <a:rPr lang="de-DE" sz="1600" kern="100" dirty="0"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Wie viel sind 20% von 75 Euro?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u="sng" dirty="0"/>
                            <a:t>Beispiel 2:</a:t>
                          </a:r>
                          <a:r>
                            <a:rPr lang="de-DE" sz="1600" dirty="0"/>
                            <a:t> Wie viel Prozent sind 10 von 20 Schüler?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8440101"/>
                      </a:ext>
                    </a:extLst>
                  </a:tr>
                  <a:tr h="2247329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8"/>
                          <a:stretch>
                            <a:fillRect l="-284" t="-26404" r="-100284" b="-5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8"/>
                          <a:stretch>
                            <a:fillRect l="-100570" t="-26404" r="-570" b="-5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487295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DEF07D9-DC12-4FDE-D091-4C0573FF754E}"/>
              </a:ext>
            </a:extLst>
          </p:cNvPr>
          <p:cNvGrpSpPr/>
          <p:nvPr/>
        </p:nvGrpSpPr>
        <p:grpSpPr>
          <a:xfrm>
            <a:off x="2938441" y="4181071"/>
            <a:ext cx="1635389" cy="982457"/>
            <a:chOff x="-5130804" y="4291702"/>
            <a:chExt cx="2016223" cy="1224136"/>
          </a:xfrm>
        </p:grpSpPr>
        <p:sp>
          <p:nvSpPr>
            <p:cNvPr id="19" name="Gleichschenkliges Dreieck 18">
              <a:extLst>
                <a:ext uri="{FF2B5EF4-FFF2-40B4-BE49-F238E27FC236}">
                  <a16:creationId xmlns:a16="http://schemas.microsoft.com/office/drawing/2014/main" id="{FC9CCE84-2352-6258-AC15-4D811C1D31FC}"/>
                </a:ext>
              </a:extLst>
            </p:cNvPr>
            <p:cNvSpPr/>
            <p:nvPr/>
          </p:nvSpPr>
          <p:spPr>
            <a:xfrm>
              <a:off x="-5130804" y="4291702"/>
              <a:ext cx="2016223" cy="122413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3F894488-950F-7FD4-78D7-F39795EE52E1}"/>
                </a:ext>
              </a:extLst>
            </p:cNvPr>
            <p:cNvCxnSpPr>
              <a:stCxn id="19" idx="1"/>
              <a:endCxn id="19" idx="5"/>
            </p:cNvCxnSpPr>
            <p:nvPr/>
          </p:nvCxnSpPr>
          <p:spPr>
            <a:xfrm>
              <a:off x="-4626749" y="4903771"/>
              <a:ext cx="100811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FB7EC4BD-7F47-501C-EE42-1C64721D848F}"/>
                  </a:ext>
                </a:extLst>
              </p:cNvPr>
              <p:cNvSpPr txBox="1"/>
              <p:nvPr/>
            </p:nvSpPr>
            <p:spPr>
              <a:xfrm>
                <a:off x="3329318" y="4689007"/>
                <a:ext cx="7314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000" b="0" i="0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de-D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de-DE" sz="2000" i="1">
                          <a:highlight>
                            <a:srgbClr val="FF00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de-DE" sz="2000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FB7EC4BD-7F47-501C-EE42-1C64721D8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318" y="4689007"/>
                <a:ext cx="731419" cy="400110"/>
              </a:xfrm>
              <a:prstGeom prst="rect">
                <a:avLst/>
              </a:prstGeom>
              <a:blipFill>
                <a:blip r:embed="rId9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feld 31">
            <a:extLst>
              <a:ext uri="{FF2B5EF4-FFF2-40B4-BE49-F238E27FC236}">
                <a16:creationId xmlns:a16="http://schemas.microsoft.com/office/drawing/2014/main" id="{7F625846-D8AA-7785-AC54-251AE44C3E42}"/>
              </a:ext>
            </a:extLst>
          </p:cNvPr>
          <p:cNvSpPr txBox="1"/>
          <p:nvPr/>
        </p:nvSpPr>
        <p:spPr>
          <a:xfrm>
            <a:off x="7017616" y="1456364"/>
            <a:ext cx="21970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u="sng" dirty="0"/>
              <a:t>Beachte:</a:t>
            </a:r>
            <a:r>
              <a:rPr lang="de-DE" sz="1400" dirty="0"/>
              <a:t> </a:t>
            </a:r>
          </a:p>
          <a:p>
            <a:pPr algn="ctr"/>
            <a:r>
              <a:rPr lang="de-DE" sz="1400" dirty="0"/>
              <a:t>p steht für einen Bruch oder eine Dezimalzahl</a:t>
            </a:r>
          </a:p>
          <a:p>
            <a:pPr algn="ctr"/>
            <a:r>
              <a:rPr lang="de-DE" sz="1400" dirty="0"/>
              <a:t>p% beschreibt den mit 100 multiplizierten Prozentsatz.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11A6210-965D-09E3-A42E-5395D5746F45}"/>
              </a:ext>
            </a:extLst>
          </p:cNvPr>
          <p:cNvGrpSpPr/>
          <p:nvPr/>
        </p:nvGrpSpPr>
        <p:grpSpPr>
          <a:xfrm>
            <a:off x="7396960" y="3928548"/>
            <a:ext cx="1635389" cy="982457"/>
            <a:chOff x="7439517" y="3929390"/>
            <a:chExt cx="1635389" cy="982457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5964310F-21AC-C290-FB42-92CB30F5201D}"/>
                </a:ext>
              </a:extLst>
            </p:cNvPr>
            <p:cNvGrpSpPr/>
            <p:nvPr/>
          </p:nvGrpSpPr>
          <p:grpSpPr>
            <a:xfrm>
              <a:off x="7439517" y="3929390"/>
              <a:ext cx="1635389" cy="982457"/>
              <a:chOff x="-5130804" y="4291702"/>
              <a:chExt cx="2016223" cy="1224136"/>
            </a:xfrm>
          </p:grpSpPr>
          <p:sp>
            <p:nvSpPr>
              <p:cNvPr id="29" name="Gleichschenkliges Dreieck 28">
                <a:extLst>
                  <a:ext uri="{FF2B5EF4-FFF2-40B4-BE49-F238E27FC236}">
                    <a16:creationId xmlns:a16="http://schemas.microsoft.com/office/drawing/2014/main" id="{E21FE3D2-E2F2-76E1-7868-C527790622EA}"/>
                  </a:ext>
                </a:extLst>
              </p:cNvPr>
              <p:cNvSpPr/>
              <p:nvPr/>
            </p:nvSpPr>
            <p:spPr>
              <a:xfrm>
                <a:off x="-5130804" y="4291702"/>
                <a:ext cx="2016223" cy="1224136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cxnSp>
            <p:nvCxnSpPr>
              <p:cNvPr id="30" name="Gerader Verbinder 29">
                <a:extLst>
                  <a:ext uri="{FF2B5EF4-FFF2-40B4-BE49-F238E27FC236}">
                    <a16:creationId xmlns:a16="http://schemas.microsoft.com/office/drawing/2014/main" id="{A43CA77A-C290-C6FE-5195-31C1C0BAD825}"/>
                  </a:ext>
                </a:extLst>
              </p:cNvPr>
              <p:cNvCxnSpPr>
                <a:stCxn id="29" idx="1"/>
                <a:endCxn id="29" idx="5"/>
              </p:cNvCxnSpPr>
              <p:nvPr/>
            </p:nvCxnSpPr>
            <p:spPr>
              <a:xfrm>
                <a:off x="-4626749" y="4903771"/>
                <a:ext cx="100811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feld 30">
                  <a:extLst>
                    <a:ext uri="{FF2B5EF4-FFF2-40B4-BE49-F238E27FC236}">
                      <a16:creationId xmlns:a16="http://schemas.microsoft.com/office/drawing/2014/main" id="{A4272AEB-547F-8754-2F89-207C268C09A5}"/>
                    </a:ext>
                  </a:extLst>
                </p:cNvPr>
                <p:cNvSpPr txBox="1"/>
                <p:nvPr/>
              </p:nvSpPr>
              <p:spPr>
                <a:xfrm>
                  <a:off x="7512141" y="4480005"/>
                  <a:ext cx="152906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0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de-DE" sz="2000" dirty="0">
                    <a:highlight>
                      <a:srgbClr val="FF0000"/>
                    </a:highlight>
                  </a:endParaRPr>
                </a:p>
              </p:txBody>
            </p:sp>
          </mc:Choice>
          <mc:Fallback xmlns="">
            <p:sp>
              <p:nvSpPr>
                <p:cNvPr id="31" name="Textfeld 30">
                  <a:extLst>
                    <a:ext uri="{FF2B5EF4-FFF2-40B4-BE49-F238E27FC236}">
                      <a16:creationId xmlns:a16="http://schemas.microsoft.com/office/drawing/2014/main" id="{A4272AEB-547F-8754-2F89-207C268C09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2141" y="4480005"/>
                  <a:ext cx="1529069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feld 25">
                  <a:extLst>
                    <a:ext uri="{FF2B5EF4-FFF2-40B4-BE49-F238E27FC236}">
                      <a16:creationId xmlns:a16="http://schemas.microsoft.com/office/drawing/2014/main" id="{0E6D6936-7AA1-920D-EBEE-C43AE93CFBD5}"/>
                    </a:ext>
                  </a:extLst>
                </p:cNvPr>
                <p:cNvSpPr txBox="1"/>
                <p:nvPr/>
              </p:nvSpPr>
              <p:spPr>
                <a:xfrm>
                  <a:off x="8028660" y="4048164"/>
                  <a:ext cx="49603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000" b="0" i="1" smtClean="0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de-DE" sz="2000" dirty="0">
                    <a:highlight>
                      <a:srgbClr val="00FF00"/>
                    </a:highlight>
                  </a:endParaRPr>
                </a:p>
              </p:txBody>
            </p:sp>
          </mc:Choice>
          <mc:Fallback xmlns="">
            <p:sp>
              <p:nvSpPr>
                <p:cNvPr id="26" name="Textfeld 25">
                  <a:extLst>
                    <a:ext uri="{FF2B5EF4-FFF2-40B4-BE49-F238E27FC236}">
                      <a16:creationId xmlns:a16="http://schemas.microsoft.com/office/drawing/2014/main" id="{0E6D6936-7AA1-920D-EBEE-C43AE93CFB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8660" y="4048164"/>
                  <a:ext cx="496033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2478870C-C413-0531-44D6-2B5D6426D0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8578" y="5949280"/>
            <a:ext cx="2272805" cy="183746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</p:spTree>
    <p:extLst>
      <p:ext uri="{BB962C8B-B14F-4D97-AF65-F5344CB8AC3E}">
        <p14:creationId xmlns:p14="http://schemas.microsoft.com/office/powerpoint/2010/main" val="6196992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3B886-0BDD-77A2-5FC9-A8F81F7DD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CD2498D1-6A46-5A22-E434-2ABA818D21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288" y="1071015"/>
                <a:ext cx="9205200" cy="5173671"/>
              </a:xfrm>
            </p:spPr>
            <p:txBody>
              <a:bodyPr/>
              <a:lstStyle/>
              <a:p>
                <a:r>
                  <a:rPr lang="de-DE" b="1" dirty="0"/>
                  <a:t>Prozentwert berechnen</a:t>
                </a:r>
              </a:p>
              <a:p>
                <a:r>
                  <a:rPr lang="de-DE" sz="1600" dirty="0"/>
                  <a:t>In der Prozentrechnung gilt folgende Gleichung.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b="1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600" b="1" i="1" kern="100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𝑾</m:t>
                        </m:r>
                      </m:num>
                      <m:den>
                        <m:r>
                          <a:rPr lang="de-DE" sz="1600" b="1" i="1" kern="100">
                            <a:highlight>
                              <a:srgbClr val="FF00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𝒑</m:t>
                        </m:r>
                      </m:den>
                    </m:f>
                    <m:r>
                      <a:rPr lang="de-DE" sz="1600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6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600" b="1" i="1" kern="1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num>
                      <m:den>
                        <m:r>
                          <a:rPr lang="de-DE" sz="16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de-DE" sz="1600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de-DE" sz="1600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Um </a:t>
                </a:r>
                <a:r>
                  <a:rPr lang="de-DE" sz="1600" kern="100" dirty="0">
                    <a:highlight>
                      <a:srgbClr val="00FF00"/>
                    </a:highlight>
                    <a:latin typeface="Calibri" panose="020F0502020204030204" pitchFamily="34" charset="0"/>
                    <a:cs typeface="Times New Roman" panose="02020603050405020304" pitchFamily="18" charset="0"/>
                  </a:rPr>
                  <a:t>Prozentwerte</a:t>
                </a:r>
                <a:r>
                  <a:rPr lang="de-DE" sz="1600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zu berechnen, verwendest du folgende Formel  </a:t>
                </a:r>
                <a14:m>
                  <m:oMath xmlns:m="http://schemas.openxmlformats.org/officeDocument/2006/math">
                    <m:r>
                      <a:rPr lang="de-DE" sz="1800" b="0" i="1" kern="100" smtClean="0">
                        <a:effectLst/>
                        <a:highlight>
                          <a:srgbClr val="00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𝑊</m:t>
                    </m:r>
                    <m:r>
                      <a:rPr lang="de-DE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sz="1800" i="1" kern="100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i="1" kern="100" dirty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𝐺</m:t>
                        </m:r>
                        <m:r>
                          <a:rPr lang="de-DE" b="0" i="1" kern="100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highlight>
                              <a:srgbClr val="FF00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de-DE" i="1">
                            <a:highlight>
                              <a:srgbClr val="FF00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>
                          <a:rPr lang="de-DE" sz="1800" b="0" i="1" kern="100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endParaRPr lang="de-DE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800"/>
                  </a:spcAft>
                </a:pPr>
                <a:endParaRPr lang="de-DE" sz="1600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CD2498D1-6A46-5A22-E434-2ABA818D21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88" y="1071015"/>
                <a:ext cx="9205200" cy="517367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4BE0D4-C110-0278-A034-29B5E993B0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Hilfe 5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2782893-5096-57CF-7C89-13BA60E1D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Prozentwert berechnen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8EDDE8C4-81B3-E482-5257-7BD836AEDDC8}"/>
                  </a:ext>
                </a:extLst>
              </p:cNvPr>
              <p:cNvSpPr txBox="1"/>
              <p:nvPr/>
            </p:nvSpPr>
            <p:spPr>
              <a:xfrm>
                <a:off x="5497071" y="3323997"/>
                <a:ext cx="4960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highlight>
                            <a:srgbClr val="00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de-DE" sz="2000" dirty="0">
                  <a:highlight>
                    <a:srgbClr val="00FF00"/>
                  </a:highlight>
                </a:endParaRPr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8EDDE8C4-81B3-E482-5257-7BD836AED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071" y="3323997"/>
                <a:ext cx="49603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EAB18066-DD58-B327-7630-BC2C07797860}"/>
                  </a:ext>
                </a:extLst>
              </p:cNvPr>
              <p:cNvSpPr txBox="1"/>
              <p:nvPr/>
            </p:nvSpPr>
            <p:spPr>
              <a:xfrm>
                <a:off x="4968021" y="3657851"/>
                <a:ext cx="15290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de-DE" sz="2800" dirty="0">
                  <a:highlight>
                    <a:srgbClr val="FF0000"/>
                  </a:highlight>
                </a:endParaRPr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EAB18066-DD58-B327-7630-BC2C07797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021" y="3657851"/>
                <a:ext cx="152906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elle 23">
                <a:extLst>
                  <a:ext uri="{FF2B5EF4-FFF2-40B4-BE49-F238E27FC236}">
                    <a16:creationId xmlns:a16="http://schemas.microsoft.com/office/drawing/2014/main" id="{F7E39A8D-E435-48C8-2CF0-03DCA74A66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354644"/>
                  </p:ext>
                </p:extLst>
              </p:nvPr>
            </p:nvGraphicFramePr>
            <p:xfrm>
              <a:off x="183320" y="2422692"/>
              <a:ext cx="8961081" cy="35521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62053">
                      <a:extLst>
                        <a:ext uri="{9D8B030D-6E8A-4147-A177-3AD203B41FA5}">
                          <a16:colId xmlns:a16="http://schemas.microsoft.com/office/drawing/2014/main" val="3927748088"/>
                        </a:ext>
                      </a:extLst>
                    </a:gridCol>
                    <a:gridCol w="4499028">
                      <a:extLst>
                        <a:ext uri="{9D8B030D-6E8A-4147-A177-3AD203B41FA5}">
                          <a16:colId xmlns:a16="http://schemas.microsoft.com/office/drawing/2014/main" val="3959344974"/>
                        </a:ext>
                      </a:extLst>
                    </a:gridCol>
                  </a:tblGrid>
                  <a:tr h="281603">
                    <a:tc>
                      <a:txBody>
                        <a:bodyPr/>
                        <a:lstStyle/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kern="100" dirty="0"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Beispiel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/>
                            <a:t>Beispiel 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8440101"/>
                      </a:ext>
                    </a:extLst>
                  </a:tr>
                  <a:tr h="1828306">
                    <a:tc>
                      <a:txBody>
                        <a:bodyPr/>
                        <a:lstStyle/>
                        <a:p>
                          <a:r>
                            <a:rPr lang="de-DE" sz="1500" dirty="0"/>
                            <a:t>Muriel erbt 50 Euro. Darauf muss sie 30% Steuern bezahlen. Gib an wie viel Euro das sind.</a:t>
                          </a:r>
                        </a:p>
                        <a:p>
                          <a:endParaRPr lang="de-DE" sz="300" dirty="0"/>
                        </a:p>
                        <a:p>
                          <a:r>
                            <a:rPr lang="de-DE" sz="1500" dirty="0"/>
                            <a:t>Gegeben: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de-DE" sz="1500" i="1" dirty="0" smtClean="0">
                                  <a:latin typeface="Cambria Math" panose="02040503050406030204" pitchFamily="18" charset="0"/>
                                </a:rPr>
                                <m:t> = 50</m:t>
                              </m:r>
                            </m:oMath>
                          </a14:m>
                          <a:r>
                            <a:rPr lang="de-DE" sz="15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500" i="1" dirty="0" smtClean="0">
                                  <a:latin typeface="Cambria Math" panose="02040503050406030204" pitchFamily="18" charset="0"/>
                                </a:rPr>
                                <m:t>%=30%</m:t>
                              </m:r>
                            </m:oMath>
                          </a14:m>
                          <a:endParaRPr lang="de-DE" sz="1500" dirty="0"/>
                        </a:p>
                        <a:p>
                          <a:r>
                            <a:rPr lang="de-DE" sz="1500" dirty="0"/>
                            <a:t>Gesucht: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i="1" dirty="0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oMath>
                          </a14:m>
                          <a:endParaRPr lang="de-DE" sz="1500" dirty="0"/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500" dirty="0"/>
                            <a:t>Formel:           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  <m:r>
                                <a:rPr lang="de-DE" sz="15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de-DE" sz="1500" i="1" kern="100" smtClean="0">
                                      <a:effectLst/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500" i="1" kern="100" dirty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𝐺</m:t>
                                  </m:r>
                                  <m:r>
                                    <a:rPr lang="de-DE" sz="1500" b="0" i="1" kern="100" dirty="0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 </m:t>
                                  </m:r>
                                  <m:r>
                                    <a:rPr lang="de-DE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de-DE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de-DE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de-DE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%</m:t>
                                  </m:r>
                                </m:num>
                                <m:den>
                                  <m:r>
                                    <a:rPr lang="de-DE" sz="1500" b="0" i="1" kern="100" smtClean="0">
                                      <a:effectLst/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endParaRPr lang="de-DE" sz="1500" dirty="0"/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500" dirty="0"/>
                            <a:t>Rechnung:      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  <m:r>
                                <a:rPr lang="de-DE" sz="15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de-DE" sz="1500" i="1" kern="100" smtClean="0">
                                      <a:effectLst/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500" b="0" i="1" kern="100" dirty="0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50</m:t>
                                  </m:r>
                                  <m:r>
                                    <a:rPr lang="de-DE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de-DE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30</m:t>
                                  </m:r>
                                </m:num>
                                <m:den>
                                  <m:r>
                                    <a:rPr lang="de-DE" sz="1500" b="0" i="1" kern="100" smtClean="0">
                                      <a:effectLst/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endParaRPr lang="de-DE" sz="1500" b="0" dirty="0"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500" b="0" dirty="0">
                              <a:ea typeface="Cambria Math" panose="02040503050406030204" pitchFamily="18" charset="0"/>
                            </a:rPr>
                            <a:t>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b="0" i="0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     </m:t>
                              </m:r>
                              <m:r>
                                <a:rPr lang="de-DE" sz="15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  <m:r>
                                <a:rPr lang="de-DE" sz="15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de-DE" sz="1500" i="1" kern="100" smtClean="0">
                                      <a:effectLst/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500" b="0" i="1" kern="100" dirty="0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1500</m:t>
                                  </m:r>
                                </m:num>
                                <m:den>
                                  <m:r>
                                    <a:rPr lang="de-DE" sz="1500" b="0" i="1" kern="100" smtClean="0">
                                      <a:effectLst/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endParaRPr lang="de-DE" sz="1500" b="0" i="1" kern="100" dirty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500" b="0" kern="100" dirty="0">
                              <a:effectLst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  <m:r>
                                <a:rPr lang="de-DE" sz="15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de-DE" sz="1500" i="1" kern="100" smtClean="0"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  <m:r>
                                <a:rPr lang="de-DE" sz="1500" b="0" i="1" kern="100" smtClean="0"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5</m:t>
                              </m:r>
                            </m:oMath>
                          </a14:m>
                          <a:endParaRPr lang="de-DE" sz="1500" b="0" dirty="0"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500" b="0" dirty="0">
                              <a:ea typeface="Cambria Math" panose="02040503050406030204" pitchFamily="18" charset="0"/>
                            </a:rPr>
                            <a:t>Muriel muss 15 Euro Steuern bezahlen. 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500" dirty="0"/>
                            <a:t>Nur 4% aller Schüler und Schülerinnen an einer Schule mit 1200 Schulkindern haben kein Smartphone.</a:t>
                          </a:r>
                        </a:p>
                        <a:p>
                          <a:endParaRPr lang="de-DE" sz="300" dirty="0"/>
                        </a:p>
                        <a:p>
                          <a:r>
                            <a:rPr lang="de-DE" sz="1500" dirty="0"/>
                            <a:t>Gegeben: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de-DE" sz="1500" i="1" dirty="0" smtClean="0">
                                  <a:latin typeface="Cambria Math" panose="02040503050406030204" pitchFamily="18" charset="0"/>
                                </a:rPr>
                                <m:t> =1200</m:t>
                              </m:r>
                            </m:oMath>
                          </a14:m>
                          <a:r>
                            <a:rPr lang="de-DE" sz="15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500" i="1" dirty="0" smtClean="0">
                                  <a:latin typeface="Cambria Math" panose="02040503050406030204" pitchFamily="18" charset="0"/>
                                </a:rPr>
                                <m:t>% =4% </m:t>
                              </m:r>
                            </m:oMath>
                          </a14:m>
                          <a:endParaRPr lang="de-DE" sz="1500" dirty="0"/>
                        </a:p>
                        <a:p>
                          <a:r>
                            <a:rPr lang="de-DE" sz="1500" dirty="0"/>
                            <a:t>Gesucht: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i="1" dirty="0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oMath>
                          </a14:m>
                          <a:endParaRPr lang="de-DE" sz="1500" dirty="0"/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500" dirty="0"/>
                            <a:t>Formel:           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  <m:r>
                                <a:rPr lang="de-DE" sz="15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de-DE" sz="1500" i="1" kern="100" smtClean="0">
                                      <a:effectLst/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500" i="1" kern="100" dirty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𝐺</m:t>
                                  </m:r>
                                  <m:r>
                                    <a:rPr lang="de-DE" sz="1500" b="0" i="1" kern="100" dirty="0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 </m:t>
                                  </m:r>
                                  <m:r>
                                    <a:rPr lang="de-DE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de-DE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de-DE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de-DE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%</m:t>
                                  </m:r>
                                </m:num>
                                <m:den>
                                  <m:r>
                                    <a:rPr lang="de-DE" sz="1500" b="0" i="1" kern="100" smtClean="0">
                                      <a:effectLst/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endParaRPr lang="de-DE" sz="1500" dirty="0"/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500" dirty="0"/>
                            <a:t>Rechnung:      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  <m:r>
                                <a:rPr lang="de-DE" sz="15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de-DE" sz="1500" i="1" kern="100" smtClean="0">
                                      <a:effectLst/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500" b="0" i="1" kern="100" smtClean="0">
                                      <a:effectLst/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1200</m:t>
                                  </m:r>
                                  <m:r>
                                    <a:rPr lang="de-DE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de-DE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de-DE" sz="1500" b="0" i="1" kern="100" smtClean="0">
                                      <a:effectLst/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endParaRPr lang="de-DE" sz="1500" b="0" dirty="0"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500" b="0" dirty="0">
                              <a:ea typeface="Cambria Math" panose="02040503050406030204" pitchFamily="18" charset="0"/>
                            </a:rPr>
                            <a:t>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b="0" i="0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     </m:t>
                              </m:r>
                              <m:r>
                                <a:rPr lang="de-DE" sz="15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  <m:r>
                                <a:rPr lang="de-DE" sz="15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de-DE" sz="1500" i="1" kern="100" smtClean="0">
                                      <a:effectLst/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500" b="0" i="1" kern="100" dirty="0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4800</m:t>
                                  </m:r>
                                </m:num>
                                <m:den>
                                  <m:r>
                                    <a:rPr lang="de-DE" sz="1500" b="0" i="1" kern="100" smtClean="0">
                                      <a:effectLst/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endParaRPr lang="de-DE" sz="1500" b="0" i="1" kern="100" dirty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500" b="0" kern="100" dirty="0">
                              <a:effectLst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  <m:r>
                                <a:rPr lang="de-DE" sz="15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de-DE" sz="1500" i="1" kern="100" smtClean="0"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4</m:t>
                              </m:r>
                              <m:r>
                                <a:rPr lang="de-DE" sz="1500" b="0" i="1" kern="100" smtClean="0"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8</m:t>
                              </m:r>
                            </m:oMath>
                          </a14:m>
                          <a:endParaRPr lang="de-DE" sz="1500" b="0" kern="100" dirty="0">
                            <a:effectLst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500" b="0" dirty="0">
                              <a:ea typeface="Cambria Math" panose="02040503050406030204" pitchFamily="18" charset="0"/>
                            </a:rPr>
                            <a:t>Nur 48 Schulkindern haben kein Smartphone.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48729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elle 23">
                <a:extLst>
                  <a:ext uri="{FF2B5EF4-FFF2-40B4-BE49-F238E27FC236}">
                    <a16:creationId xmlns:a16="http://schemas.microsoft.com/office/drawing/2014/main" id="{F7E39A8D-E435-48C8-2CF0-03DCA74A66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354644"/>
                  </p:ext>
                </p:extLst>
              </p:nvPr>
            </p:nvGraphicFramePr>
            <p:xfrm>
              <a:off x="183320" y="2422692"/>
              <a:ext cx="8961081" cy="35167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62053">
                      <a:extLst>
                        <a:ext uri="{9D8B030D-6E8A-4147-A177-3AD203B41FA5}">
                          <a16:colId xmlns:a16="http://schemas.microsoft.com/office/drawing/2014/main" val="3927748088"/>
                        </a:ext>
                      </a:extLst>
                    </a:gridCol>
                    <a:gridCol w="4499028">
                      <a:extLst>
                        <a:ext uri="{9D8B030D-6E8A-4147-A177-3AD203B41FA5}">
                          <a16:colId xmlns:a16="http://schemas.microsoft.com/office/drawing/2014/main" val="395934497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kern="100" dirty="0"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Beispiel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/>
                            <a:t>Beispiel 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8440101"/>
                      </a:ext>
                    </a:extLst>
                  </a:tr>
                  <a:tr h="3181477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6"/>
                          <a:stretch>
                            <a:fillRect l="-284" t="-11155" r="-101420" b="-19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6"/>
                          <a:stretch>
                            <a:fillRect l="-99437" t="-11155" r="-563" b="-19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48729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1A4710-815E-3A7C-CBD4-4BD34613D3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8578" y="5949280"/>
            <a:ext cx="2272805" cy="183746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</p:spTree>
    <p:extLst>
      <p:ext uri="{BB962C8B-B14F-4D97-AF65-F5344CB8AC3E}">
        <p14:creationId xmlns:p14="http://schemas.microsoft.com/office/powerpoint/2010/main" val="762251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6F284-B243-C8CF-CFEA-899480C13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75727C80-D995-CDB3-96F8-784E6B7FEF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289" y="1071015"/>
                <a:ext cx="9205200" cy="5173671"/>
              </a:xfrm>
            </p:spPr>
            <p:txBody>
              <a:bodyPr/>
              <a:lstStyle/>
              <a:p>
                <a:pPr algn="just"/>
                <a:r>
                  <a:rPr lang="de-DE" b="1" dirty="0"/>
                  <a:t>Prozentsatz berechnen</a:t>
                </a:r>
              </a:p>
              <a:p>
                <a:pPr algn="just"/>
                <a:r>
                  <a:rPr lang="de-DE" sz="1600" dirty="0"/>
                  <a:t>In der Prozentrechnung gilt folgende Gleichung.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b="1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600" b="1" i="1" kern="100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𝑾</m:t>
                        </m:r>
                      </m:num>
                      <m:den>
                        <m:r>
                          <a:rPr lang="de-DE" sz="1600" b="1" i="1" kern="100">
                            <a:highlight>
                              <a:srgbClr val="FF00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𝒑</m:t>
                        </m:r>
                      </m:den>
                    </m:f>
                    <m:r>
                      <a:rPr lang="de-DE" sz="1600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6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600" b="1" i="1" kern="1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num>
                      <m:den>
                        <m:r>
                          <a:rPr lang="de-DE" sz="16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de-DE" sz="1600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/>
                <a:r>
                  <a:rPr lang="de-DE" sz="1600" u="sng" dirty="0"/>
                  <a:t>Beachte:</a:t>
                </a:r>
                <a:r>
                  <a:rPr lang="de-DE" sz="1600" dirty="0"/>
                  <a:t>  p steht für einen Bruch oder eine Dezimalzahl. p% beschreibt den mit 100 multiplizierten Prozentsatz.</a:t>
                </a:r>
              </a:p>
              <a:p>
                <a:pPr algn="just"/>
                <a:r>
                  <a:rPr lang="de-DE" sz="1600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Um den </a:t>
                </a:r>
                <a:r>
                  <a:rPr lang="de-DE" sz="1600" kern="100" dirty="0">
                    <a:highlight>
                      <a:srgbClr val="FF0000"/>
                    </a:highlight>
                    <a:latin typeface="Calibri" panose="020F0502020204030204" pitchFamily="34" charset="0"/>
                    <a:cs typeface="Times New Roman" panose="02020603050405020304" pitchFamily="18" charset="0"/>
                  </a:rPr>
                  <a:t>Prozentsatz</a:t>
                </a:r>
                <a:r>
                  <a:rPr lang="de-DE" sz="1600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zu berechnen, verwendest du folgende Formel  </a:t>
                </a:r>
                <a14:m>
                  <m:oMath xmlns:m="http://schemas.openxmlformats.org/officeDocument/2006/math">
                    <m:r>
                      <a:rPr lang="de-DE" i="1" kern="100">
                        <a:highlight>
                          <a:srgbClr val="FF00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𝑝</m:t>
                    </m:r>
                    <m:r>
                      <m:rPr>
                        <m:nor/>
                      </m:rPr>
                      <a:rPr lang="de-DE" dirty="0">
                        <a:highlight>
                          <a:srgbClr val="FF0000"/>
                        </a:highlight>
                      </a:rPr>
                      <m:t>%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800" i="1" kern="100">
                            <a:effectLst/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𝑊</m:t>
                        </m:r>
                      </m:num>
                      <m:den>
                        <m:r>
                          <a:rPr lang="de-DE" sz="1800" i="1" kern="1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𝐺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de-DE" sz="18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100</m:t>
                    </m:r>
                  </m:oMath>
                </a14:m>
                <a:r>
                  <a:rPr lang="de-DE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spcBef>
                    <a:spcPts val="0"/>
                  </a:spcBef>
                  <a:spcAft>
                    <a:spcPts val="800"/>
                  </a:spcAft>
                </a:pPr>
                <a:endParaRPr lang="de-DE" sz="1600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75727C80-D995-CDB3-96F8-784E6B7FEF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89" y="1071015"/>
                <a:ext cx="9205200" cy="517367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3F3F708-2323-4872-4FC5-5D29A3DCD4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Hilfe 6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2AFA909-5575-3E44-8DE7-89AF98CDC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Prozentsatz berechnen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2F0259D8-8913-32D7-2670-7197ED59C093}"/>
                  </a:ext>
                </a:extLst>
              </p:cNvPr>
              <p:cNvSpPr txBox="1"/>
              <p:nvPr/>
            </p:nvSpPr>
            <p:spPr>
              <a:xfrm>
                <a:off x="5497071" y="3323997"/>
                <a:ext cx="4960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highlight>
                            <a:srgbClr val="00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de-DE" sz="2000" dirty="0">
                  <a:highlight>
                    <a:srgbClr val="00FF00"/>
                  </a:highlight>
                </a:endParaRPr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2F0259D8-8913-32D7-2670-7197ED59C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071" y="3323997"/>
                <a:ext cx="496033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62BC35B6-6736-D0EF-E1F8-407FA82CA5C6}"/>
                  </a:ext>
                </a:extLst>
              </p:cNvPr>
              <p:cNvSpPr txBox="1"/>
              <p:nvPr/>
            </p:nvSpPr>
            <p:spPr>
              <a:xfrm>
                <a:off x="4968021" y="3657851"/>
                <a:ext cx="15290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de-DE" sz="2800" dirty="0">
                  <a:highlight>
                    <a:srgbClr val="FF0000"/>
                  </a:highlight>
                </a:endParaRPr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62BC35B6-6736-D0EF-E1F8-407FA82CA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021" y="3657851"/>
                <a:ext cx="152906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elle 23">
                <a:extLst>
                  <a:ext uri="{FF2B5EF4-FFF2-40B4-BE49-F238E27FC236}">
                    <a16:creationId xmlns:a16="http://schemas.microsoft.com/office/drawing/2014/main" id="{19B2C206-E1D3-294A-8E78-3D995B9A40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337866"/>
                  </p:ext>
                </p:extLst>
              </p:nvPr>
            </p:nvGraphicFramePr>
            <p:xfrm>
              <a:off x="247834" y="2992479"/>
              <a:ext cx="8838110" cy="29843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90048">
                      <a:extLst>
                        <a:ext uri="{9D8B030D-6E8A-4147-A177-3AD203B41FA5}">
                          <a16:colId xmlns:a16="http://schemas.microsoft.com/office/drawing/2014/main" val="3927748088"/>
                        </a:ext>
                      </a:extLst>
                    </a:gridCol>
                    <a:gridCol w="4648062">
                      <a:extLst>
                        <a:ext uri="{9D8B030D-6E8A-4147-A177-3AD203B41FA5}">
                          <a16:colId xmlns:a16="http://schemas.microsoft.com/office/drawing/2014/main" val="3959344974"/>
                        </a:ext>
                      </a:extLst>
                    </a:gridCol>
                  </a:tblGrid>
                  <a:tr h="281603">
                    <a:tc>
                      <a:txBody>
                        <a:bodyPr/>
                        <a:lstStyle/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500" kern="100" dirty="0"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Beispiel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500" dirty="0"/>
                            <a:t>Beispiel 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8440101"/>
                      </a:ext>
                    </a:extLst>
                  </a:tr>
                  <a:tr h="1828306">
                    <a:tc>
                      <a:txBody>
                        <a:bodyPr/>
                        <a:lstStyle/>
                        <a:p>
                          <a:r>
                            <a:rPr lang="de-DE" sz="1500" dirty="0"/>
                            <a:t>20 von 80 Schülern in den 8. Klassen essen vegetarisch. Gib in Prozent an.</a:t>
                          </a:r>
                        </a:p>
                        <a:p>
                          <a:endParaRPr lang="de-DE" sz="300" dirty="0"/>
                        </a:p>
                        <a:p>
                          <a:r>
                            <a:rPr lang="de-DE" sz="1500" dirty="0"/>
                            <a:t>Gegeben: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de-DE" sz="1500" i="1" dirty="0" smtClean="0">
                                  <a:latin typeface="Cambria Math" panose="02040503050406030204" pitchFamily="18" charset="0"/>
                                </a:rPr>
                                <m:t> = 80</m:t>
                              </m:r>
                            </m:oMath>
                          </a14:m>
                          <a:r>
                            <a:rPr lang="de-DE" sz="15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i="1" dirty="0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de-DE" sz="1500" i="1" dirty="0" smtClean="0">
                                  <a:latin typeface="Cambria Math" panose="02040503050406030204" pitchFamily="18" charset="0"/>
                                </a:rPr>
                                <m:t> = 20</m:t>
                              </m:r>
                            </m:oMath>
                          </a14:m>
                          <a:endParaRPr lang="de-DE" sz="1500" dirty="0"/>
                        </a:p>
                        <a:p>
                          <a:r>
                            <a:rPr lang="de-DE" sz="1500" dirty="0"/>
                            <a:t>Gesucht: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  <m:r>
                                <a:rPr lang="de-DE" sz="15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%</m:t>
                              </m:r>
                            </m:oMath>
                          </a14:m>
                          <a:endParaRPr lang="de-DE" sz="1500" dirty="0"/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500" dirty="0"/>
                            <a:t>Formel:             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  <m:r>
                                <a:rPr lang="de-DE" sz="15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%</m:t>
                              </m:r>
                              <m:r>
                                <a:rPr lang="de-DE" sz="1500" b="0" i="0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de-DE" sz="150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5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𝑊</m:t>
                                  </m:r>
                                </m:num>
                                <m:den>
                                  <m:r>
                                    <a:rPr lang="de-DE" sz="15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𝐺</m:t>
                                  </m:r>
                                </m:den>
                              </m:f>
                              <m:r>
                                <a:rPr lang="de-DE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de-DE" sz="15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100</m:t>
                              </m:r>
                            </m:oMath>
                          </a14:m>
                          <a:endParaRPr lang="de-DE" sz="1500" dirty="0"/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500" dirty="0"/>
                            <a:t>Rechnung:      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%=</m:t>
                              </m:r>
                              <m:f>
                                <m:fPr>
                                  <m:ctrlPr>
                                    <a:rPr lang="de-DE" sz="1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500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num>
                                <m:den>
                                  <m:r>
                                    <a:rPr lang="de-DE" sz="1500" b="0" i="1" smtClean="0">
                                      <a:latin typeface="Cambria Math" panose="02040503050406030204" pitchFamily="18" charset="0"/>
                                    </a:rPr>
                                    <m:t>80</m:t>
                                  </m:r>
                                </m:den>
                              </m:f>
                              <m:r>
                                <a:rPr lang="de-DE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de-DE" sz="15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100</m:t>
                              </m:r>
                            </m:oMath>
                          </a14:m>
                          <a:r>
                            <a:rPr lang="de-DE" sz="1500" b="0" dirty="0"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de-DE" sz="1500" b="0" i="0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p</m:t>
                                </m:r>
                                <m:r>
                                  <a:rPr lang="de-DE" sz="1500" b="0" i="0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%=0,25</m:t>
                                </m:r>
                                <m:r>
                                  <a:rPr lang="de-DE" sz="15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de-DE" sz="15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de-DE" sz="1500" b="0" kern="100" dirty="0">
                            <a:effectLst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sz="1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%=25%</m:t>
                                </m:r>
                              </m:oMath>
                            </m:oMathPara>
                          </a14:m>
                          <a:endParaRPr lang="de-DE" sz="1500" b="0" dirty="0"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300" b="0" dirty="0"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500" b="0" dirty="0">
                              <a:ea typeface="Cambria Math" panose="02040503050406030204" pitchFamily="18" charset="0"/>
                            </a:rPr>
                            <a:t>25% der Schüler essen vegetarisch.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500" dirty="0"/>
                            <a:t>Lionell Messi hat in 32 Spielen 45 Tore erzielt. Gib seine Trefferquote in Prozent an.</a:t>
                          </a:r>
                        </a:p>
                        <a:p>
                          <a:endParaRPr lang="de-DE" sz="300" dirty="0"/>
                        </a:p>
                        <a:p>
                          <a:r>
                            <a:rPr lang="de-DE" sz="1500" dirty="0"/>
                            <a:t>Gegeben: W = 45, G = 32; </a:t>
                          </a:r>
                        </a:p>
                        <a:p>
                          <a:r>
                            <a:rPr lang="de-DE" sz="1500" dirty="0"/>
                            <a:t>gesucht: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  <m:r>
                                <a:rPr lang="de-DE" sz="15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%</m:t>
                              </m:r>
                            </m:oMath>
                          </a14:m>
                          <a:endParaRPr lang="de-DE" sz="1500" dirty="0"/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500" dirty="0"/>
                            <a:t>Formel:          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  <m:r>
                                <a:rPr lang="de-DE" sz="15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%=</m:t>
                              </m:r>
                              <m:f>
                                <m:fPr>
                                  <m:ctrlPr>
                                    <a:rPr lang="de-DE" sz="150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5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𝑊</m:t>
                                  </m:r>
                                </m:num>
                                <m:den>
                                  <m:r>
                                    <a:rPr lang="de-DE" sz="15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𝐺</m:t>
                                  </m:r>
                                </m:den>
                              </m:f>
                              <m:r>
                                <a:rPr lang="de-DE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de-DE" sz="15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100</m:t>
                              </m:r>
                            </m:oMath>
                          </a14:m>
                          <a:endParaRPr lang="de-DE" sz="1500" dirty="0"/>
                        </a:p>
                        <a:p>
                          <a:r>
                            <a:rPr lang="de-DE" sz="1500" dirty="0"/>
                            <a:t>Rechnung:  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500" b="0" i="1" smtClean="0">
                                  <a:latin typeface="Cambria Math" panose="02040503050406030204" pitchFamily="18" charset="0"/>
                                </a:rPr>
                                <m:t>%=</m:t>
                              </m:r>
                              <m:f>
                                <m:fPr>
                                  <m:ctrlPr>
                                    <a:rPr lang="de-DE" sz="1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500" b="0" i="1" smtClean="0"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num>
                                <m:den>
                                  <m:r>
                                    <a:rPr lang="de-DE" sz="15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den>
                              </m:f>
                              <m:r>
                                <a:rPr lang="de-DE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de-DE" sz="15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100</m:t>
                              </m:r>
                            </m:oMath>
                          </a14:m>
                          <a:endParaRPr lang="de-DE" sz="15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5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sz="1500" b="0" i="1" smtClean="0">
                                    <a:latin typeface="Cambria Math" panose="02040503050406030204" pitchFamily="18" charset="0"/>
                                  </a:rPr>
                                  <m:t>%≈1,40⋅100</m:t>
                                </m:r>
                              </m:oMath>
                            </m:oMathPara>
                          </a14:m>
                          <a:endParaRPr lang="de-DE" sz="1500" b="0" dirty="0"/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5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sz="1500" b="0" i="1" smtClean="0">
                                    <a:latin typeface="Cambria Math" panose="02040503050406030204" pitchFamily="18" charset="0"/>
                                  </a:rPr>
                                  <m:t>%≈140%</m:t>
                                </m:r>
                              </m:oMath>
                            </m:oMathPara>
                          </a14:m>
                          <a:endParaRPr lang="de-DE" sz="1500" dirty="0"/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300" dirty="0"/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500" dirty="0"/>
                            <a:t>Messi trifft pro Spiel mit einer Wahrscheinlichkeit von 140%. Er trifft also im Durchschnitt 1,4-mal pro Spiel.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48729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elle 23">
                <a:extLst>
                  <a:ext uri="{FF2B5EF4-FFF2-40B4-BE49-F238E27FC236}">
                    <a16:creationId xmlns:a16="http://schemas.microsoft.com/office/drawing/2014/main" id="{19B2C206-E1D3-294A-8E78-3D995B9A40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337866"/>
                  </p:ext>
                </p:extLst>
              </p:nvPr>
            </p:nvGraphicFramePr>
            <p:xfrm>
              <a:off x="247834" y="2992479"/>
              <a:ext cx="8838110" cy="29843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90048">
                      <a:extLst>
                        <a:ext uri="{9D8B030D-6E8A-4147-A177-3AD203B41FA5}">
                          <a16:colId xmlns:a16="http://schemas.microsoft.com/office/drawing/2014/main" val="3927748088"/>
                        </a:ext>
                      </a:extLst>
                    </a:gridCol>
                    <a:gridCol w="4648062">
                      <a:extLst>
                        <a:ext uri="{9D8B030D-6E8A-4147-A177-3AD203B41FA5}">
                          <a16:colId xmlns:a16="http://schemas.microsoft.com/office/drawing/2014/main" val="3959344974"/>
                        </a:ext>
                      </a:extLst>
                    </a:gridCol>
                  </a:tblGrid>
                  <a:tr h="320040">
                    <a:tc>
                      <a:txBody>
                        <a:bodyPr/>
                        <a:lstStyle/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500" kern="100" dirty="0"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Beispiel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500" dirty="0"/>
                            <a:t>Beispiel 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8440101"/>
                      </a:ext>
                    </a:extLst>
                  </a:tr>
                  <a:tr h="266427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5"/>
                          <a:stretch>
                            <a:fillRect l="-303" t="-12322" r="-111818" b="-28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5"/>
                          <a:stretch>
                            <a:fillRect l="-90191" t="-12322" r="-545" b="-28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48729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73C1A3DF-E715-25BA-80CE-98BE8049DE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8578" y="5949280"/>
            <a:ext cx="2272805" cy="183746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</p:spTree>
    <p:extLst>
      <p:ext uri="{BB962C8B-B14F-4D97-AF65-F5344CB8AC3E}">
        <p14:creationId xmlns:p14="http://schemas.microsoft.com/office/powerpoint/2010/main" val="1209087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A92668D6-166A-390C-443A-1345602E3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289" y="1065688"/>
                <a:ext cx="9205200" cy="5192120"/>
              </a:xfrm>
            </p:spPr>
            <p:txBody>
              <a:bodyPr/>
              <a:lstStyle/>
              <a:p>
                <a:r>
                  <a:rPr lang="de-DE" sz="1600" b="1" dirty="0"/>
                  <a:t>Aufgabe 1</a:t>
                </a:r>
              </a:p>
              <a:p>
                <a:r>
                  <a:rPr lang="de-DE" sz="1600" dirty="0"/>
                  <a:t>Gib die folgenden Brüche als Dezimalzahlen an und runde auf zwei Nachkommastellen.</a:t>
                </a:r>
              </a:p>
              <a:p>
                <a:pPr algn="ctr"/>
                <a:r>
                  <a:rPr lang="de-DE" sz="1600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de-DE" sz="1600" dirty="0"/>
                  <a:t>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</m:oMath>
                </a14:m>
                <a:r>
                  <a:rPr lang="de-DE" sz="1600" dirty="0"/>
                  <a:t>	c)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210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1050</m:t>
                        </m:r>
                      </m:den>
                    </m:f>
                  </m:oMath>
                </a14:m>
                <a:r>
                  <a:rPr lang="de-DE" sz="1600" dirty="0"/>
                  <a:t> </a:t>
                </a:r>
              </a:p>
              <a:p>
                <a:endParaRPr lang="de-DE" sz="1600" dirty="0"/>
              </a:p>
              <a:p>
                <a:r>
                  <a:rPr lang="de-DE" sz="1600" b="1" dirty="0"/>
                  <a:t>Aufgabe 2</a:t>
                </a:r>
              </a:p>
              <a:p>
                <a:r>
                  <a:rPr lang="de-DE" sz="1600" dirty="0"/>
                  <a:t>Rechne die folgenden Dezimalzahlen in Prozente um.</a:t>
                </a:r>
              </a:p>
              <a:p>
                <a:endParaRPr lang="de-DE" sz="1600" dirty="0"/>
              </a:p>
              <a:p>
                <a:pPr marL="346075" indent="-342900" algn="ctr">
                  <a:buAutoNum type="alphaLcParenR"/>
                </a:pPr>
                <a:r>
                  <a:rPr lang="de-DE" sz="1600" dirty="0"/>
                  <a:t>0,4	b) 0,25	c) 0,99</a:t>
                </a:r>
              </a:p>
              <a:p>
                <a:pPr marL="346075" indent="-342900" algn="ctr">
                  <a:buAutoNum type="alphaLcParenR"/>
                </a:pPr>
                <a:endParaRPr lang="de-DE" sz="1600" dirty="0"/>
              </a:p>
              <a:p>
                <a:r>
                  <a:rPr lang="de-DE" sz="1600" b="1" dirty="0"/>
                  <a:t>Aufgabe 3</a:t>
                </a:r>
              </a:p>
              <a:p>
                <a:r>
                  <a:rPr lang="de-DE" sz="1600" dirty="0"/>
                  <a:t>Rechne die folgenden Brüche in Prozente um.</a:t>
                </a:r>
              </a:p>
              <a:p>
                <a:endParaRPr lang="de-DE" sz="1600" dirty="0"/>
              </a:p>
              <a:p>
                <a:pPr algn="ctr"/>
                <a:r>
                  <a:rPr lang="de-DE" sz="1600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de-DE" sz="1600" dirty="0"/>
                  <a:t>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de-DE" sz="1600" dirty="0"/>
                  <a:t>	c)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210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1050</m:t>
                        </m:r>
                      </m:den>
                    </m:f>
                  </m:oMath>
                </a14:m>
                <a:endParaRPr lang="de-DE" sz="1600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A92668D6-166A-390C-443A-1345602E3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89" y="1065688"/>
                <a:ext cx="9205200" cy="519212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>
            <a:extLst>
              <a:ext uri="{FF2B5EF4-FFF2-40B4-BE49-F238E27FC236}">
                <a16:creationId xmlns:a16="http://schemas.microsoft.com/office/drawing/2014/main" id="{D0E5CAE8-1B4A-5B53-53B2-872AE46B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Prozente umrechnen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686DC55-438C-2F1D-BD5A-5C37BB077E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C6C5370-5733-A510-3A9E-96497AC125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464" y="53678"/>
            <a:ext cx="2296423" cy="85010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de-DE" sz="2400" dirty="0">
                <a:latin typeface="Calibri te"/>
              </a:rPr>
              <a:t>VORWISSEN KARTE </a:t>
            </a:r>
            <a:r>
              <a:rPr lang="de-DE" sz="2800" dirty="0">
                <a:latin typeface="Calibri te"/>
              </a:rPr>
              <a:t>3</a:t>
            </a: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83604407-039D-AD8B-E95B-133917DBAE8B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Vorwissen</a:t>
            </a:r>
          </a:p>
          <a:p>
            <a:r>
              <a:rPr lang="de-DE" dirty="0"/>
              <a:t>Karte 2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E3CE65-0C55-32ED-757D-24673A8D7C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8578" y="5949280"/>
            <a:ext cx="2272805" cy="183746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</p:spTree>
    <p:extLst>
      <p:ext uri="{BB962C8B-B14F-4D97-AF65-F5344CB8AC3E}">
        <p14:creationId xmlns:p14="http://schemas.microsoft.com/office/powerpoint/2010/main" val="36829777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8E5C1-70E5-C23E-D4A2-903B5053D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F88464BC-89A9-4CD9-73B9-4A6871E4EB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281" y="1071015"/>
                <a:ext cx="9205200" cy="5173200"/>
              </a:xfrm>
            </p:spPr>
            <p:txBody>
              <a:bodyPr/>
              <a:lstStyle/>
              <a:p>
                <a:pPr algn="just"/>
                <a:r>
                  <a:rPr lang="de-DE" b="1" dirty="0"/>
                  <a:t>Grundwert berechnen</a:t>
                </a:r>
              </a:p>
              <a:p>
                <a:pPr algn="just"/>
                <a:r>
                  <a:rPr lang="de-DE" sz="1600" dirty="0"/>
                  <a:t>In der Prozentrechnung gilt folgende Gleichung.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b="1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600" b="1" i="1" kern="100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𝑾</m:t>
                        </m:r>
                      </m:num>
                      <m:den>
                        <m:r>
                          <a:rPr lang="de-DE" sz="1600" b="1" i="1" kern="100">
                            <a:highlight>
                              <a:srgbClr val="FF00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𝒑</m:t>
                        </m:r>
                      </m:den>
                    </m:f>
                    <m:r>
                      <a:rPr lang="de-DE" sz="1600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6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600" b="1" i="1" kern="1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num>
                      <m:den>
                        <m:r>
                          <a:rPr lang="de-DE" sz="16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de-DE" sz="1600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. Da der Prozentwert einen Anteil des Grundwertes darstellt, sind Grundwerte im Vergleich zu Prozentwerten meist die größeren Zahlen.</a:t>
                </a:r>
                <a:endParaRPr lang="de-DE" sz="1600" u="sng" dirty="0"/>
              </a:p>
              <a:p>
                <a:pPr algn="just"/>
                <a:r>
                  <a:rPr lang="de-DE" sz="1600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Um den </a:t>
                </a:r>
                <a:r>
                  <a:rPr lang="de-DE" sz="1600" kern="100" dirty="0">
                    <a:highlight>
                      <a:srgbClr val="FFFF00"/>
                    </a:highlight>
                    <a:latin typeface="Calibri" panose="020F0502020204030204" pitchFamily="34" charset="0"/>
                    <a:cs typeface="Times New Roman" panose="02020603050405020304" pitchFamily="18" charset="0"/>
                  </a:rPr>
                  <a:t>Grundwert</a:t>
                </a:r>
                <a:r>
                  <a:rPr lang="de-DE" sz="1600" kern="1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zu berechnen, verwendest du folgende Formel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800" b="0" i="0" kern="100" smtClean="0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G</m:t>
                    </m:r>
                    <m:r>
                      <a:rPr lang="de-DE" sz="1800" b="0" i="0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sz="18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sz="1800" i="1" kern="100">
                            <a:effectLst/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𝑊</m:t>
                        </m:r>
                      </m:num>
                      <m:den>
                        <m:r>
                          <a:rPr lang="de-DE" sz="1800" b="0" i="1" kern="100" smtClean="0">
                            <a:effectLst/>
                            <a:highlight>
                              <a:srgbClr val="FF00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𝑝</m:t>
                        </m:r>
                        <m:r>
                          <a:rPr lang="de-DE" sz="1800" b="0" i="1" kern="100" smtClean="0">
                            <a:effectLst/>
                            <a:highlight>
                              <a:srgbClr val="FF00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%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de-DE" sz="18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100</m:t>
                    </m:r>
                  </m:oMath>
                </a14:m>
                <a:endParaRPr lang="de-DE" sz="1600" kern="1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</a:pPr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F88464BC-89A9-4CD9-73B9-4A6871E4EB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281" y="1071015"/>
                <a:ext cx="9205200" cy="51732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26BF72-B86B-4307-C5B3-532DAC7589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Hilfe 7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1ED79F6-77BF-EA53-DFFE-8EEE4D75D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Grundwert berechnen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A94635FE-F302-8159-E589-FD2FF4EB5554}"/>
                  </a:ext>
                </a:extLst>
              </p:cNvPr>
              <p:cNvSpPr txBox="1"/>
              <p:nvPr/>
            </p:nvSpPr>
            <p:spPr>
              <a:xfrm>
                <a:off x="5497071" y="3323997"/>
                <a:ext cx="4960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highlight>
                            <a:srgbClr val="00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de-DE" sz="2000" dirty="0">
                  <a:highlight>
                    <a:srgbClr val="00FF00"/>
                  </a:highlight>
                </a:endParaRPr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A94635FE-F302-8159-E589-FD2FF4EB5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071" y="3323997"/>
                <a:ext cx="49603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AB0D0B76-2436-AF78-E6B5-CCC3FD9F1EBF}"/>
                  </a:ext>
                </a:extLst>
              </p:cNvPr>
              <p:cNvSpPr txBox="1"/>
              <p:nvPr/>
            </p:nvSpPr>
            <p:spPr>
              <a:xfrm>
                <a:off x="4968021" y="3657851"/>
                <a:ext cx="15290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de-DE" sz="2800" dirty="0">
                  <a:highlight>
                    <a:srgbClr val="FF0000"/>
                  </a:highlight>
                </a:endParaRPr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AB0D0B76-2436-AF78-E6B5-CCC3FD9F1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021" y="3657851"/>
                <a:ext cx="152906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elle 23">
                <a:extLst>
                  <a:ext uri="{FF2B5EF4-FFF2-40B4-BE49-F238E27FC236}">
                    <a16:creationId xmlns:a16="http://schemas.microsoft.com/office/drawing/2014/main" id="{EBC87008-DCC1-7069-D80E-799329FA70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7199666"/>
                  </p:ext>
                </p:extLst>
              </p:nvPr>
            </p:nvGraphicFramePr>
            <p:xfrm>
              <a:off x="153015" y="2770745"/>
              <a:ext cx="9035732" cy="32644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7866">
                      <a:extLst>
                        <a:ext uri="{9D8B030D-6E8A-4147-A177-3AD203B41FA5}">
                          <a16:colId xmlns:a16="http://schemas.microsoft.com/office/drawing/2014/main" val="3927748088"/>
                        </a:ext>
                      </a:extLst>
                    </a:gridCol>
                    <a:gridCol w="4517866">
                      <a:extLst>
                        <a:ext uri="{9D8B030D-6E8A-4147-A177-3AD203B41FA5}">
                          <a16:colId xmlns:a16="http://schemas.microsoft.com/office/drawing/2014/main" val="3959344974"/>
                        </a:ext>
                      </a:extLst>
                    </a:gridCol>
                  </a:tblGrid>
                  <a:tr h="281603">
                    <a:tc>
                      <a:txBody>
                        <a:bodyPr/>
                        <a:lstStyle/>
                        <a:p>
                          <a:pPr marL="0" marR="0" lvl="0" indent="0" algn="ctr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kern="100" dirty="0"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Beispiel 1</a:t>
                          </a:r>
                          <a:endParaRPr lang="de-DE" sz="1800" kern="100" dirty="0"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Beispiel 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8440101"/>
                      </a:ext>
                    </a:extLst>
                  </a:tr>
                  <a:tr h="1828306">
                    <a:tc>
                      <a:txBody>
                        <a:bodyPr/>
                        <a:lstStyle/>
                        <a:p>
                          <a:r>
                            <a:rPr lang="de-DE" sz="1600" dirty="0"/>
                            <a:t>20 Schüler haben Tania zur Klassensprecherin gewählt. Das waren 40% der Klasse.</a:t>
                          </a:r>
                        </a:p>
                        <a:p>
                          <a:endParaRPr lang="de-DE" sz="300" dirty="0"/>
                        </a:p>
                        <a:p>
                          <a:r>
                            <a:rPr lang="de-DE" sz="1600" dirty="0"/>
                            <a:t>Gegeben: </a:t>
                          </a:r>
                          <a14:m>
                            <m:oMath xmlns:m="http://schemas.openxmlformats.org/officeDocument/2006/math">
                              <m:r>
                                <a:rPr lang="de-DE" sz="160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600" i="1" dirty="0" smtClean="0">
                                  <a:latin typeface="Cambria Math" panose="02040503050406030204" pitchFamily="18" charset="0"/>
                                </a:rPr>
                                <m:t>%=40%</m:t>
                              </m:r>
                            </m:oMath>
                          </a14:m>
                          <a:r>
                            <a:rPr lang="de-DE" sz="16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de-DE" sz="1600" i="1" dirty="0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de-DE" sz="1600" i="1" dirty="0" smtClean="0">
                                  <a:latin typeface="Cambria Math" panose="02040503050406030204" pitchFamily="18" charset="0"/>
                                </a:rPr>
                                <m:t> = 20</m:t>
                              </m:r>
                            </m:oMath>
                          </a14:m>
                          <a:endParaRPr lang="de-DE" sz="1600" dirty="0"/>
                        </a:p>
                        <a:p>
                          <a:r>
                            <a:rPr lang="de-DE" sz="1600" dirty="0"/>
                            <a:t>Gesucht: </a:t>
                          </a:r>
                          <a14:m>
                            <m:oMath xmlns:m="http://schemas.openxmlformats.org/officeDocument/2006/math">
                              <m:r>
                                <a:rPr lang="de-DE" sz="160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oMath>
                          </a14:m>
                          <a:endParaRPr lang="de-DE" sz="1600" dirty="0"/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/>
                            <a:t>Formel:            </a:t>
                          </a:r>
                          <a14:m>
                            <m:oMath xmlns:m="http://schemas.openxmlformats.org/officeDocument/2006/math">
                              <m:r>
                                <a:rPr lang="de-DE" sz="160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𝐺</m:t>
                              </m:r>
                              <m:r>
                                <a:rPr lang="de-DE" sz="16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de-DE" sz="160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𝑊</m:t>
                                  </m:r>
                                </m:num>
                                <m:den>
                                  <m:r>
                                    <a:rPr lang="de-DE" sz="16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sz="16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%</m:t>
                                  </m:r>
                                </m:den>
                              </m:f>
                              <m: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de-DE" sz="16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100</m:t>
                              </m:r>
                            </m:oMath>
                          </a14:m>
                          <a:endParaRPr lang="de-DE" sz="1600" dirty="0"/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/>
                            <a:t>Rechnung:       </a:t>
                          </a:r>
                          <a14:m>
                            <m:oMath xmlns:m="http://schemas.openxmlformats.org/officeDocument/2006/math">
                              <m:r>
                                <a:rPr lang="de-DE" sz="160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𝐺</m:t>
                              </m:r>
                              <m:r>
                                <a:rPr lang="de-DE" sz="16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de-DE" sz="160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20</m:t>
                                  </m:r>
                                </m:num>
                                <m:den>
                                  <m:r>
                                    <a:rPr lang="de-DE" sz="16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40</m:t>
                                  </m:r>
                                </m:den>
                              </m:f>
                              <m: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de-DE" sz="16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100</m:t>
                              </m:r>
                            </m:oMath>
                          </a14:m>
                          <a:endParaRPr lang="de-DE" sz="1600" b="0" i="1" kern="100" dirty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kern="100" dirty="0">
                              <a:effectLst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de-DE" sz="160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𝐺</m:t>
                              </m:r>
                              <m:r>
                                <a:rPr lang="de-DE" sz="16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de-DE" sz="160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  <m:r>
                                <a:rPr lang="de-DE" sz="16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,5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de-DE" sz="16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100</m:t>
                              </m:r>
                            </m:oMath>
                          </a14:m>
                          <a:endParaRPr lang="de-DE" sz="1600" dirty="0"/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kern="100" dirty="0">
                              <a:effectLst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de-DE" sz="160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𝐺</m:t>
                              </m:r>
                              <m:r>
                                <a:rPr lang="de-DE" sz="16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de-DE" sz="160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5</m:t>
                              </m:r>
                              <m:r>
                                <a:rPr lang="de-DE" sz="16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oMath>
                          </a14:m>
                          <a:endParaRPr lang="de-DE" sz="1600" dirty="0"/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500" dirty="0"/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/>
                            <a:t>Die Klasse hat 50 Schüler.</a:t>
                          </a:r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600" b="0" dirty="0"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/>
                            <a:t>Es wurden schon 84 MB einer App gedownloadet. Der Downloadbalken sagt zu 16% abgeschlossen.</a:t>
                          </a:r>
                        </a:p>
                        <a:p>
                          <a:endParaRPr lang="de-DE" sz="300" dirty="0"/>
                        </a:p>
                        <a:p>
                          <a:r>
                            <a:rPr lang="de-DE" sz="1600" dirty="0"/>
                            <a:t>Gegeben: </a:t>
                          </a:r>
                          <a14:m>
                            <m:oMath xmlns:m="http://schemas.openxmlformats.org/officeDocument/2006/math">
                              <m:r>
                                <a:rPr lang="de-DE" sz="160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600" i="1" dirty="0" smtClean="0">
                                  <a:latin typeface="Cambria Math" panose="02040503050406030204" pitchFamily="18" charset="0"/>
                                </a:rPr>
                                <m:t>%=16%</m:t>
                              </m:r>
                            </m:oMath>
                          </a14:m>
                          <a:r>
                            <a:rPr lang="de-DE" sz="16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de-DE" sz="1600" i="1" dirty="0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de-DE" sz="1600" i="1" dirty="0" smtClean="0">
                                  <a:latin typeface="Cambria Math" panose="02040503050406030204" pitchFamily="18" charset="0"/>
                                </a:rPr>
                                <m:t> = 84</m:t>
                              </m:r>
                            </m:oMath>
                          </a14:m>
                          <a:endParaRPr lang="de-DE" sz="1600" dirty="0"/>
                        </a:p>
                        <a:p>
                          <a:r>
                            <a:rPr lang="de-DE" sz="1600" dirty="0"/>
                            <a:t>Gesucht: </a:t>
                          </a:r>
                          <a14:m>
                            <m:oMath xmlns:m="http://schemas.openxmlformats.org/officeDocument/2006/math">
                              <m:r>
                                <a:rPr lang="de-DE" sz="160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oMath>
                          </a14:m>
                          <a:endParaRPr lang="de-DE" sz="1600" dirty="0"/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/>
                            <a:t>Formel:          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de-DE" sz="1600" b="0" i="0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G</m:t>
                              </m:r>
                              <m:r>
                                <a:rPr lang="de-DE" sz="1600" b="0" i="0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  <m:r>
                                <a:rPr lang="de-DE" sz="16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de-DE" sz="160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𝑊</m:t>
                                  </m:r>
                                </m:num>
                                <m:den>
                                  <m:r>
                                    <a:rPr lang="de-DE" sz="16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sz="16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%</m:t>
                                  </m:r>
                                </m:den>
                              </m:f>
                              <m: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de-DE" sz="16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100</m:t>
                              </m:r>
                            </m:oMath>
                          </a14:m>
                          <a:endParaRPr lang="de-DE" sz="1600" dirty="0"/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/>
                            <a:t>Rechnung:      </a:t>
                          </a:r>
                          <a14:m>
                            <m:oMath xmlns:m="http://schemas.openxmlformats.org/officeDocument/2006/math">
                              <m:r>
                                <a:rPr lang="de-DE" sz="160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𝐺</m:t>
                              </m:r>
                              <m:r>
                                <a:rPr lang="de-DE" sz="16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de-DE" sz="160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84</m:t>
                                  </m:r>
                                </m:num>
                                <m:den>
                                  <m:r>
                                    <a:rPr lang="de-DE" sz="16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de-DE" sz="16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100</m:t>
                              </m:r>
                            </m:oMath>
                          </a14:m>
                          <a:endParaRPr lang="de-DE" sz="1600" b="0" i="1" kern="100" dirty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kern="100" dirty="0">
                              <a:effectLst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de-DE" sz="160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𝐺</m:t>
                              </m:r>
                              <m:r>
                                <a:rPr lang="de-DE" sz="16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=5,25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de-DE" sz="16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100</m:t>
                              </m:r>
                            </m:oMath>
                          </a14:m>
                          <a:endParaRPr lang="de-DE" sz="1600" dirty="0"/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kern="100" dirty="0">
                              <a:effectLst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a:t>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de-DE" sz="160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𝐺</m:t>
                              </m:r>
                              <m:r>
                                <a:rPr lang="de-DE" sz="16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de-DE" sz="160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5</m:t>
                              </m:r>
                              <m:r>
                                <a:rPr lang="de-DE" sz="16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25</m:t>
                              </m:r>
                            </m:oMath>
                          </a14:m>
                          <a:endParaRPr lang="de-DE" sz="1600" dirty="0"/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500" dirty="0"/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/>
                            <a:t>Die App, die </a:t>
                          </a:r>
                          <a:r>
                            <a:rPr lang="de-DE" sz="1600" dirty="0" err="1"/>
                            <a:t>gedownloaded</a:t>
                          </a:r>
                          <a:r>
                            <a:rPr lang="de-DE" sz="1600" dirty="0"/>
                            <a:t> wird, hat insgesamt eine Größe von 525 MB.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48729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elle 23">
                <a:extLst>
                  <a:ext uri="{FF2B5EF4-FFF2-40B4-BE49-F238E27FC236}">
                    <a16:creationId xmlns:a16="http://schemas.microsoft.com/office/drawing/2014/main" id="{EBC87008-DCC1-7069-D80E-799329FA70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7199666"/>
                  </p:ext>
                </p:extLst>
              </p:nvPr>
            </p:nvGraphicFramePr>
            <p:xfrm>
              <a:off x="153015" y="2770745"/>
              <a:ext cx="9035732" cy="32644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17866">
                      <a:extLst>
                        <a:ext uri="{9D8B030D-6E8A-4147-A177-3AD203B41FA5}">
                          <a16:colId xmlns:a16="http://schemas.microsoft.com/office/drawing/2014/main" val="3927748088"/>
                        </a:ext>
                      </a:extLst>
                    </a:gridCol>
                    <a:gridCol w="4517866">
                      <a:extLst>
                        <a:ext uri="{9D8B030D-6E8A-4147-A177-3AD203B41FA5}">
                          <a16:colId xmlns:a16="http://schemas.microsoft.com/office/drawing/2014/main" val="3959344974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marL="0" marR="0" lvl="0" indent="0" algn="ctr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kern="100" dirty="0"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Beispiel 1</a:t>
                          </a:r>
                          <a:endParaRPr lang="de-DE" sz="1800" kern="100" dirty="0"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Beispiel 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8440101"/>
                      </a:ext>
                    </a:extLst>
                  </a:tr>
                  <a:tr h="2883408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6"/>
                          <a:stretch>
                            <a:fillRect l="-281" t="-14035" r="-100562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6"/>
                          <a:stretch>
                            <a:fillRect l="-100281" t="-14035" r="-562" b="-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48729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C613820-9BAF-AA9F-EF2A-DF24A6FCD3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8578" y="5949280"/>
            <a:ext cx="2272805" cy="183746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</p:spTree>
    <p:extLst>
      <p:ext uri="{BB962C8B-B14F-4D97-AF65-F5344CB8AC3E}">
        <p14:creationId xmlns:p14="http://schemas.microsoft.com/office/powerpoint/2010/main" val="27850905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6DF3572-6E04-98C4-EA1C-41F58C482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8" y="1045050"/>
            <a:ext cx="9205200" cy="5188421"/>
          </a:xfrm>
        </p:spPr>
        <p:txBody>
          <a:bodyPr/>
          <a:lstStyle/>
          <a:p>
            <a:r>
              <a:rPr lang="de-DE" b="1" dirty="0"/>
              <a:t>Unterscheidung „um“ und „auf“ einen Preis reduziert</a:t>
            </a:r>
          </a:p>
          <a:p>
            <a:r>
              <a:rPr lang="de-DE" sz="1600" dirty="0"/>
              <a:t>Ein Beispiel: Ein Pullover kostete vorher 12 € und kostet nun nur noch 10 €.</a:t>
            </a:r>
          </a:p>
          <a:p>
            <a:endParaRPr lang="de-DE" sz="1600" dirty="0"/>
          </a:p>
          <a:p>
            <a:endParaRPr lang="de-DE" sz="16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9CF59C-3EA9-FDAA-487E-42D76C43EC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Hilfe 7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51C2BFC-56B0-D393-7FD3-62DA1EFD6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„um“ und „auf“ reduziert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e 5">
                <a:extLst>
                  <a:ext uri="{FF2B5EF4-FFF2-40B4-BE49-F238E27FC236}">
                    <a16:creationId xmlns:a16="http://schemas.microsoft.com/office/drawing/2014/main" id="{3CF36BE8-90AB-2D96-E70F-25AB25028E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620282"/>
                  </p:ext>
                </p:extLst>
              </p:nvPr>
            </p:nvGraphicFramePr>
            <p:xfrm>
              <a:off x="186347" y="1795488"/>
              <a:ext cx="8961081" cy="3870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86735">
                      <a:extLst>
                        <a:ext uri="{9D8B030D-6E8A-4147-A177-3AD203B41FA5}">
                          <a16:colId xmlns:a16="http://schemas.microsoft.com/office/drawing/2014/main" val="1256264600"/>
                        </a:ext>
                      </a:extLst>
                    </a:gridCol>
                    <a:gridCol w="4774346">
                      <a:extLst>
                        <a:ext uri="{9D8B030D-6E8A-4147-A177-3AD203B41FA5}">
                          <a16:colId xmlns:a16="http://schemas.microsoft.com/office/drawing/2014/main" val="1341474295"/>
                        </a:ext>
                      </a:extLst>
                    </a:gridCol>
                  </a:tblGrid>
                  <a:tr h="615960">
                    <a:tc>
                      <a:txBody>
                        <a:bodyPr/>
                        <a:lstStyle/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500" b="0" dirty="0"/>
                            <a:t>Berechne, </a:t>
                          </a:r>
                          <a:r>
                            <a:rPr lang="de-DE" sz="1500" b="1" u="sng" dirty="0"/>
                            <a:t>auf</a:t>
                          </a:r>
                          <a:r>
                            <a:rPr lang="de-DE" sz="1500" b="0" u="sng" dirty="0"/>
                            <a:t> wie viel Prozent </a:t>
                          </a:r>
                          <a:r>
                            <a:rPr lang="de-DE" sz="1500" b="0" dirty="0"/>
                            <a:t>sich der Preis reduziert hat.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500" b="0" dirty="0"/>
                            <a:t>Berechne, </a:t>
                          </a:r>
                          <a:r>
                            <a:rPr lang="de-DE" sz="1500" b="1" u="sng" dirty="0"/>
                            <a:t>um</a:t>
                          </a:r>
                          <a:r>
                            <a:rPr lang="de-DE" sz="1500" b="0" u="sng" dirty="0"/>
                            <a:t> wie viel Prozent </a:t>
                          </a:r>
                          <a:r>
                            <a:rPr lang="de-DE" sz="1500" b="0" dirty="0"/>
                            <a:t>sich der Preis reduziert hat.</a:t>
                          </a:r>
                        </a:p>
                        <a:p>
                          <a:endParaRPr lang="de-DE" sz="15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0923926"/>
                      </a:ext>
                    </a:extLst>
                  </a:tr>
                  <a:tr h="2730329">
                    <a:tc>
                      <a:txBody>
                        <a:bodyPr/>
                        <a:lstStyle/>
                        <a:p>
                          <a:r>
                            <a:rPr lang="de-DE" sz="1500" u="sng" dirty="0"/>
                            <a:t>1. Schritt: </a:t>
                          </a:r>
                        </a:p>
                        <a:p>
                          <a:r>
                            <a:rPr lang="de-DE" sz="1500" dirty="0"/>
                            <a:t>Gegeben: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de-DE" sz="1500" i="1" dirty="0" smtClean="0">
                                  <a:latin typeface="Cambria Math" panose="02040503050406030204" pitchFamily="18" charset="0"/>
                                </a:rPr>
                                <m:t> = 12</m:t>
                              </m:r>
                            </m:oMath>
                          </a14:m>
                          <a:r>
                            <a:rPr lang="de-DE" sz="15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i="1" dirty="0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de-DE" sz="1500" i="1" dirty="0" smtClean="0">
                                  <a:latin typeface="Cambria Math" panose="02040503050406030204" pitchFamily="18" charset="0"/>
                                </a:rPr>
                                <m:t> = 10</m:t>
                              </m:r>
                            </m:oMath>
                          </a14:m>
                          <a:r>
                            <a:rPr lang="de-DE" sz="1500" dirty="0"/>
                            <a:t>, </a:t>
                          </a:r>
                        </a:p>
                        <a:p>
                          <a:r>
                            <a:rPr lang="de-DE" sz="1500" dirty="0"/>
                            <a:t>Gesucht: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endParaRPr lang="de-DE" sz="1500" dirty="0"/>
                        </a:p>
                        <a:p>
                          <a:r>
                            <a:rPr lang="de-DE" sz="1500" dirty="0"/>
                            <a:t>    Formel:             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5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de-DE" sz="1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5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r>
                                    <a:rPr lang="de-DE" sz="15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den>
                              </m:f>
                              <m:r>
                                <a:rPr lang="de-DE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de-DE" sz="15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oMath>
                          </a14:m>
                          <a:endParaRPr lang="de-DE" sz="1500" dirty="0"/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500" dirty="0"/>
                            <a:t>    Rechnung:</a:t>
                          </a:r>
                          <a14:m>
                            <m:oMath xmlns:m="http://schemas.openxmlformats.org/officeDocument/2006/math">
                              <m:r>
                                <a:rPr lang="de-DE" sz="1500" b="0" i="0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a:rPr lang="de-DE" sz="15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5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de-DE" sz="1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5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de-DE" sz="15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de-DE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de-DE" sz="15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oMath>
                          </a14:m>
                          <a:endParaRPr lang="de-DE" sz="1500" b="0" dirty="0"/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500" b="0" dirty="0"/>
                            <a:t>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500" b="0" i="0" smtClean="0">
                                  <a:latin typeface="Cambria Math" panose="02040503050406030204" pitchFamily="18" charset="0"/>
                                </a:rPr>
                                <m:t>=83,3</m:t>
                              </m:r>
                            </m:oMath>
                          </a14:m>
                          <a:endParaRPr lang="de-DE" sz="1500" b="0" dirty="0"/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500" b="0" dirty="0"/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500" b="0" dirty="0"/>
                            <a:t>Der Preis hat sich </a:t>
                          </a:r>
                          <a:r>
                            <a:rPr lang="de-DE" sz="1500" b="1" u="sng" dirty="0"/>
                            <a:t>auf</a:t>
                          </a:r>
                          <a:r>
                            <a:rPr lang="de-DE" sz="1500" b="0" u="sng" dirty="0"/>
                            <a:t> 83,3 % des ursprünglichen Preises </a:t>
                          </a:r>
                          <a:r>
                            <a:rPr lang="de-DE" sz="1500" b="0" dirty="0"/>
                            <a:t>reduziert.</a:t>
                          </a:r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500" b="0" dirty="0"/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500" b="0" dirty="0"/>
                            <a:t>Erklärung: Hier musst du berechnen, wie viel Prozent 10 € (der veränderte Preis) von 12 € </a:t>
                          </a:r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500" b="0" dirty="0"/>
                            <a:t>(dem ursprünglichen Preis) sind.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500" u="sng" dirty="0"/>
                            <a:t>1. Schritt: </a:t>
                          </a:r>
                        </a:p>
                        <a:p>
                          <a:r>
                            <a:rPr lang="de-DE" sz="1500" dirty="0"/>
                            <a:t>Gegeben: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de-DE" sz="1500" i="1" dirty="0" smtClean="0">
                                  <a:latin typeface="Cambria Math" panose="02040503050406030204" pitchFamily="18" charset="0"/>
                                </a:rPr>
                                <m:t> = 12</m:t>
                              </m:r>
                            </m:oMath>
                          </a14:m>
                          <a:r>
                            <a:rPr lang="de-DE" sz="15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i="1" dirty="0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de-DE" sz="1500" i="1" dirty="0" smtClean="0">
                                  <a:latin typeface="Cambria Math" panose="02040503050406030204" pitchFamily="18" charset="0"/>
                                </a:rPr>
                                <m:t> = 10</m:t>
                              </m:r>
                            </m:oMath>
                          </a14:m>
                          <a:r>
                            <a:rPr lang="de-DE" sz="1500" dirty="0"/>
                            <a:t>, </a:t>
                          </a:r>
                        </a:p>
                        <a:p>
                          <a:r>
                            <a:rPr lang="de-DE" sz="1500" dirty="0"/>
                            <a:t>Gesucht: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endParaRPr lang="de-DE" sz="1500" dirty="0"/>
                        </a:p>
                        <a:p>
                          <a:r>
                            <a:rPr lang="de-DE" sz="1500" dirty="0"/>
                            <a:t>     Formel: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b="0" i="0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m:rPr>
                                  <m:sty m:val="p"/>
                                </m:rPr>
                                <a:rPr lang="de-DE" sz="15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de-DE" sz="1500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de-DE" sz="1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5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r>
                                    <a:rPr lang="de-DE" sz="15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den>
                              </m:f>
                              <m:r>
                                <a:rPr lang="de-DE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de-DE" sz="15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oMath>
                          </a14:m>
                          <a:endParaRPr lang="de-DE" sz="1500" dirty="0"/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500" dirty="0"/>
                            <a:t>     Rechnung: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b="0" i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de-DE" sz="15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de-DE" sz="1500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de-DE" sz="1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5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de-DE" sz="15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de-DE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de-DE" sz="15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oMath>
                          </a14:m>
                          <a:endParaRPr lang="de-DE" sz="1500" b="0" dirty="0"/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500" b="0" dirty="0"/>
                            <a:t>                            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de-DE" sz="15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de-DE" sz="1500" b="0" i="0" smtClean="0">
                                  <a:latin typeface="Cambria Math" panose="02040503050406030204" pitchFamily="18" charset="0"/>
                                </a:rPr>
                                <m:t>=83,3</m:t>
                              </m:r>
                            </m:oMath>
                          </a14:m>
                          <a:endParaRPr lang="de-DE" sz="1500" dirty="0"/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500" dirty="0"/>
                        </a:p>
                        <a:p>
                          <a:r>
                            <a:rPr lang="de-DE" sz="1500" u="sng" dirty="0"/>
                            <a:t>2. Schritt:</a:t>
                          </a:r>
                          <a:r>
                            <a:rPr lang="de-DE" sz="1500" dirty="0"/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i="1" dirty="0" smtClean="0">
                                  <a:latin typeface="Cambria Math" panose="02040503050406030204" pitchFamily="18" charset="0"/>
                                </a:rPr>
                                <m:t>100 – 83,3 = 16,7</m:t>
                              </m:r>
                            </m:oMath>
                          </a14:m>
                          <a:endParaRPr lang="de-DE" sz="1500" dirty="0"/>
                        </a:p>
                        <a:p>
                          <a:endParaRPr lang="de-DE" sz="500" dirty="0"/>
                        </a:p>
                        <a:p>
                          <a:r>
                            <a:rPr lang="de-DE" sz="1500" dirty="0"/>
                            <a:t>Der Preis hat sich </a:t>
                          </a:r>
                          <a:r>
                            <a:rPr lang="de-DE" sz="1500" b="1" u="sng" dirty="0"/>
                            <a:t>um</a:t>
                          </a:r>
                          <a:r>
                            <a:rPr lang="de-DE" sz="1500" u="sng" dirty="0"/>
                            <a:t> 16,7 % reduziert</a:t>
                          </a:r>
                          <a:r>
                            <a:rPr lang="de-DE" sz="1500" dirty="0"/>
                            <a:t>.</a:t>
                          </a:r>
                        </a:p>
                        <a:p>
                          <a:endParaRPr lang="de-DE" sz="500" dirty="0"/>
                        </a:p>
                        <a:p>
                          <a:r>
                            <a:rPr lang="de-DE" sz="1500" dirty="0"/>
                            <a:t>Erklärung: Hier sollst du berechnen, um wie viel Prozent sich der Preis verändert hat.</a:t>
                          </a:r>
                        </a:p>
                        <a:p>
                          <a:r>
                            <a:rPr lang="de-DE" sz="1500" dirty="0"/>
                            <a:t>Dazu musst du den Prozentsatz noch von 100 % abziehen. Der erste Schritt ist bei beiden Rechnungen gleich.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68229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e 5">
                <a:extLst>
                  <a:ext uri="{FF2B5EF4-FFF2-40B4-BE49-F238E27FC236}">
                    <a16:creationId xmlns:a16="http://schemas.microsoft.com/office/drawing/2014/main" id="{3CF36BE8-90AB-2D96-E70F-25AB25028E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620282"/>
                  </p:ext>
                </p:extLst>
              </p:nvPr>
            </p:nvGraphicFramePr>
            <p:xfrm>
              <a:off x="186347" y="1795488"/>
              <a:ext cx="8961081" cy="3870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86735">
                      <a:extLst>
                        <a:ext uri="{9D8B030D-6E8A-4147-A177-3AD203B41FA5}">
                          <a16:colId xmlns:a16="http://schemas.microsoft.com/office/drawing/2014/main" val="1256264600"/>
                        </a:ext>
                      </a:extLst>
                    </a:gridCol>
                    <a:gridCol w="4774346">
                      <a:extLst>
                        <a:ext uri="{9D8B030D-6E8A-4147-A177-3AD203B41FA5}">
                          <a16:colId xmlns:a16="http://schemas.microsoft.com/office/drawing/2014/main" val="1341474295"/>
                        </a:ext>
                      </a:extLst>
                    </a:gridCol>
                  </a:tblGrid>
                  <a:tr h="615960">
                    <a:tc>
                      <a:txBody>
                        <a:bodyPr/>
                        <a:lstStyle/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500" b="0" dirty="0"/>
                            <a:t>Berechne, </a:t>
                          </a:r>
                          <a:r>
                            <a:rPr lang="de-DE" sz="1500" b="1" u="sng" dirty="0"/>
                            <a:t>auf</a:t>
                          </a:r>
                          <a:r>
                            <a:rPr lang="de-DE" sz="1500" b="0" u="sng" dirty="0"/>
                            <a:t> wie viel Prozent </a:t>
                          </a:r>
                          <a:r>
                            <a:rPr lang="de-DE" sz="1500" b="0" dirty="0"/>
                            <a:t>sich der Preis reduziert hat.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500" b="0" dirty="0"/>
                            <a:t>Berechne, </a:t>
                          </a:r>
                          <a:r>
                            <a:rPr lang="de-DE" sz="1500" b="1" u="sng" dirty="0"/>
                            <a:t>um</a:t>
                          </a:r>
                          <a:r>
                            <a:rPr lang="de-DE" sz="1500" b="0" u="sng" dirty="0"/>
                            <a:t> wie viel Prozent </a:t>
                          </a:r>
                          <a:r>
                            <a:rPr lang="de-DE" sz="1500" b="0" dirty="0"/>
                            <a:t>sich der Preis reduziert hat.</a:t>
                          </a:r>
                        </a:p>
                        <a:p>
                          <a:endParaRPr lang="de-DE" sz="15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0923926"/>
                      </a:ext>
                    </a:extLst>
                  </a:tr>
                  <a:tr h="3254248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303" t="-19455" r="-114848" b="-1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87798" t="-19455" r="-531" b="-19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682295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68AEBD4F-AE64-5FF2-3313-A327871E04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8578" y="5949280"/>
            <a:ext cx="2272805" cy="183746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</p:spTree>
    <p:extLst>
      <p:ext uri="{BB962C8B-B14F-4D97-AF65-F5344CB8AC3E}">
        <p14:creationId xmlns:p14="http://schemas.microsoft.com/office/powerpoint/2010/main" val="2451794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E2166-3933-4B53-11D3-EDD3AE46A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3671FD1-4B69-C318-DF03-B8FC13C05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8" y="1045050"/>
            <a:ext cx="9205200" cy="5188421"/>
          </a:xfrm>
        </p:spPr>
        <p:txBody>
          <a:bodyPr/>
          <a:lstStyle/>
          <a:p>
            <a:r>
              <a:rPr lang="de-DE" b="1" dirty="0"/>
              <a:t>Anstieg oder Reduzierung berechnen</a:t>
            </a:r>
          </a:p>
          <a:p>
            <a:r>
              <a:rPr lang="de-DE" sz="1600" dirty="0"/>
              <a:t>Die Prozentrechnung benötigen wir häufig, wenn wir berechnen wollen, um welchen Anteil sich eine Größe (z.B. eine Einwohnerzahl) vergrößert oder verkleinert hat</a:t>
            </a:r>
            <a:r>
              <a:rPr lang="de-DE" dirty="0"/>
              <a:t>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756ABCE-65D8-2602-842A-FC1B863DCB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de-DE" dirty="0"/>
              <a:t>Hilfe 8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3BD97A7-1247-5B80-2574-FFC70B04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Anstiege oder </a:t>
            </a:r>
            <a:br>
              <a:rPr lang="de-DE" dirty="0"/>
            </a:br>
            <a:r>
              <a:rPr lang="de-DE" dirty="0"/>
              <a:t>Reduzierungen berechnen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e 5">
                <a:extLst>
                  <a:ext uri="{FF2B5EF4-FFF2-40B4-BE49-F238E27FC236}">
                    <a16:creationId xmlns:a16="http://schemas.microsoft.com/office/drawing/2014/main" id="{638AB36E-D2E3-93FD-3FD1-5D56CC44E3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9527605"/>
                  </p:ext>
                </p:extLst>
              </p:nvPr>
            </p:nvGraphicFramePr>
            <p:xfrm>
              <a:off x="148347" y="2093592"/>
              <a:ext cx="8981117" cy="35380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96096">
                      <a:extLst>
                        <a:ext uri="{9D8B030D-6E8A-4147-A177-3AD203B41FA5}">
                          <a16:colId xmlns:a16="http://schemas.microsoft.com/office/drawing/2014/main" val="1256264600"/>
                        </a:ext>
                      </a:extLst>
                    </a:gridCol>
                    <a:gridCol w="4785021">
                      <a:extLst>
                        <a:ext uri="{9D8B030D-6E8A-4147-A177-3AD203B41FA5}">
                          <a16:colId xmlns:a16="http://schemas.microsoft.com/office/drawing/2014/main" val="1341474295"/>
                        </a:ext>
                      </a:extLst>
                    </a:gridCol>
                  </a:tblGrid>
                  <a:tr h="560541">
                    <a:tc>
                      <a:txBody>
                        <a:bodyPr/>
                        <a:lstStyle/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500" u="sng" dirty="0"/>
                            <a:t>Beispiel I:</a:t>
                          </a:r>
                          <a:r>
                            <a:rPr lang="de-DE" sz="1500" u="none" dirty="0"/>
                            <a:t> </a:t>
                          </a:r>
                          <a:r>
                            <a:rPr lang="de-DE" sz="1500" b="0" dirty="0"/>
                            <a:t>2010 lebten in einem Land 100000 Einwohner. 2020 waren es 115000 Einwohner.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500" b="1" u="sng" dirty="0"/>
                            <a:t>Beispiel II:</a:t>
                          </a:r>
                          <a:r>
                            <a:rPr lang="de-DE" sz="1500" b="1" u="none" dirty="0"/>
                            <a:t> </a:t>
                          </a:r>
                          <a:r>
                            <a:rPr lang="de-DE" sz="1500" b="0" dirty="0"/>
                            <a:t>2015 lebten in einem Land 100000 Einwohner. 2016 ist die Einwohnerzahl um 4 % gesunken.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0923926"/>
                      </a:ext>
                    </a:extLst>
                  </a:tr>
                  <a:tr h="2977519">
                    <a:tc>
                      <a:txBody>
                        <a:bodyPr/>
                        <a:lstStyle/>
                        <a:p>
                          <a:r>
                            <a:rPr lang="de-DE" sz="1500" dirty="0"/>
                            <a:t>Berechnen Sie, um wie viel Prozent die Einwohnerzahl zwischen 2010 und 2020 gewachsen ist (prozentualer Anstieg).</a:t>
                          </a:r>
                        </a:p>
                        <a:p>
                          <a:r>
                            <a:rPr lang="de-DE" sz="1500" b="0" dirty="0"/>
                            <a:t>Gegeben:</a:t>
                          </a:r>
                          <a:r>
                            <a:rPr lang="de-DE" sz="1500" b="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b="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de-DE" sz="1500" b="0" i="1" dirty="0" smtClean="0">
                                  <a:latin typeface="Cambria Math" panose="02040503050406030204" pitchFamily="18" charset="0"/>
                                </a:rPr>
                                <m:t>=100000, </m:t>
                              </m:r>
                              <m:r>
                                <a:rPr lang="de-DE" sz="1500" b="0" i="1" dirty="0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de-DE" sz="1500" b="0" i="1" dirty="0" smtClean="0">
                                  <a:latin typeface="Cambria Math" panose="02040503050406030204" pitchFamily="18" charset="0"/>
                                </a:rPr>
                                <m:t>=115000 –100000=15000</m:t>
                              </m:r>
                            </m:oMath>
                          </a14:m>
                          <a:endParaRPr lang="de-DE" sz="1500" b="0" dirty="0"/>
                        </a:p>
                        <a:p>
                          <a:r>
                            <a:rPr lang="de-DE" sz="1500" b="0" dirty="0"/>
                            <a:t>Gesucht: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  <m:r>
                                <a:rPr lang="de-DE" sz="15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%</m:t>
                              </m:r>
                            </m:oMath>
                          </a14:m>
                          <a:endParaRPr lang="de-DE" sz="1500" b="0" dirty="0"/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500" dirty="0"/>
                            <a:t>Formel:             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  <m:r>
                                <a:rPr lang="de-DE" sz="15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%</m:t>
                              </m:r>
                              <m:r>
                                <a:rPr lang="de-DE" sz="1500" b="0" i="0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de-DE" sz="150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5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𝑊</m:t>
                                  </m:r>
                                </m:num>
                                <m:den>
                                  <m:r>
                                    <a:rPr lang="de-DE" sz="15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𝐺</m:t>
                                  </m:r>
                                </m:den>
                              </m:f>
                              <m:r>
                                <a:rPr lang="de-DE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de-DE" sz="15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100</m:t>
                              </m:r>
                            </m:oMath>
                          </a14:m>
                          <a:endParaRPr lang="de-DE" sz="1500" dirty="0"/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500" dirty="0"/>
                            <a:t>Rechnung:      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%=</m:t>
                              </m:r>
                              <m:f>
                                <m:fPr>
                                  <m:ctrlPr>
                                    <a:rPr lang="de-DE" sz="150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5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15000</m:t>
                                  </m:r>
                                </m:num>
                                <m:den>
                                  <m:r>
                                    <a:rPr lang="de-DE" sz="15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100000</m:t>
                                  </m:r>
                                </m:den>
                              </m:f>
                              <m:r>
                                <a:rPr lang="de-DE" sz="15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de-DE" sz="15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100</m:t>
                              </m:r>
                            </m:oMath>
                          </a14:m>
                          <a:r>
                            <a:rPr lang="de-DE" sz="1500" b="0" dirty="0"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5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𝑝</m:t>
                                </m:r>
                                <m:r>
                                  <a:rPr lang="de-DE" sz="1500" b="0" i="0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%=0,15</m:t>
                                </m:r>
                                <m:r>
                                  <a:rPr lang="de-DE" sz="15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de-DE" sz="15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de-DE" sz="1500" b="0" kern="100" dirty="0">
                            <a:effectLst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sz="1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%=15</m:t>
                                </m:r>
                              </m:oMath>
                            </m:oMathPara>
                          </a14:m>
                          <a:endParaRPr lang="de-DE" sz="1500" b="0" dirty="0">
                            <a:ea typeface="Cambria Math" panose="02040503050406030204" pitchFamily="18" charset="0"/>
                          </a:endParaRPr>
                        </a:p>
                        <a:p>
                          <a:endParaRPr lang="de-DE" sz="500" b="0" dirty="0"/>
                        </a:p>
                        <a:p>
                          <a:r>
                            <a:rPr lang="de-DE" sz="1500" b="0" dirty="0"/>
                            <a:t>Die Einwohnerzahl ist um 15 % gewachsen.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500" dirty="0"/>
                            <a:t>Berechnen Sie, wie viele Einwohner 2016 im Land lebten.</a:t>
                          </a:r>
                        </a:p>
                        <a:p>
                          <a:endParaRPr lang="de-DE" sz="500" dirty="0"/>
                        </a:p>
                        <a:p>
                          <a:r>
                            <a:rPr lang="de-DE" sz="1500" dirty="0"/>
                            <a:t>Aufpassen!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500" i="1" dirty="0" smtClean="0">
                                  <a:latin typeface="Cambria Math" panose="02040503050406030204" pitchFamily="18" charset="0"/>
                                </a:rPr>
                                <m:t>%=100 %–4 %=96 %</m:t>
                              </m:r>
                            </m:oMath>
                          </a14:m>
                          <a:r>
                            <a:rPr lang="de-DE" sz="1500" dirty="0"/>
                            <a:t>. </a:t>
                          </a:r>
                        </a:p>
                        <a:p>
                          <a:endParaRPr lang="de-DE" sz="500" dirty="0"/>
                        </a:p>
                        <a:p>
                          <a:r>
                            <a:rPr lang="de-DE" sz="1500" dirty="0"/>
                            <a:t>Gegeben: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500" i="1" dirty="0" smtClean="0">
                                  <a:latin typeface="Cambria Math" panose="02040503050406030204" pitchFamily="18" charset="0"/>
                                </a:rPr>
                                <m:t>% = 96</m:t>
                              </m:r>
                            </m:oMath>
                          </a14:m>
                          <a:r>
                            <a:rPr lang="de-DE" sz="15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de-DE" sz="1500" i="1" dirty="0" smtClean="0">
                                  <a:latin typeface="Cambria Math" panose="02040503050406030204" pitchFamily="18" charset="0"/>
                                </a:rPr>
                                <m:t>=100000</m:t>
                              </m:r>
                            </m:oMath>
                          </a14:m>
                          <a:endParaRPr lang="de-DE" sz="1500" dirty="0"/>
                        </a:p>
                        <a:p>
                          <a:r>
                            <a:rPr lang="de-DE" sz="1500" dirty="0"/>
                            <a:t>Gesucht: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i="1" dirty="0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oMath>
                          </a14:m>
                          <a:endParaRPr lang="de-DE" sz="1500" dirty="0"/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500" dirty="0"/>
                            <a:t>Formel:             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  <m:r>
                                <a:rPr lang="de-DE" sz="15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de-DE" sz="1500" i="1" kern="100" smtClean="0">
                                      <a:effectLst/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500" i="1" kern="100" dirty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𝐺</m:t>
                                  </m:r>
                                  <m:r>
                                    <a:rPr lang="de-DE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de-DE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de-DE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%</m:t>
                                  </m:r>
                                </m:num>
                                <m:den>
                                  <m:r>
                                    <a:rPr lang="de-DE" sz="1500" b="0" i="1" kern="100" smtClean="0">
                                      <a:effectLst/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endParaRPr lang="de-DE" sz="1500" dirty="0"/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500" dirty="0"/>
                            <a:t>Rechnung:      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  <m:r>
                                <a:rPr lang="de-DE" sz="15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de-DE" sz="1500" i="1" kern="100" smtClean="0">
                                      <a:effectLst/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500" b="0" i="1" kern="100" smtClean="0">
                                      <a:effectLst/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100000</m:t>
                                  </m:r>
                                  <m:r>
                                    <a:rPr lang="de-DE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de-DE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96</m:t>
                                  </m:r>
                                </m:num>
                                <m:den>
                                  <m:r>
                                    <a:rPr lang="de-DE" sz="1500" b="0" i="1" kern="100" smtClean="0">
                                      <a:effectLst/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endParaRPr lang="de-DE" sz="1500" b="0" dirty="0">
                            <a:ea typeface="Cambria Math" panose="02040503050406030204" pitchFamily="18" charset="0"/>
                          </a:endParaRPr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500" b="0" dirty="0">
                              <a:ea typeface="Cambria Math" panose="02040503050406030204" pitchFamily="18" charset="0"/>
                            </a:rPr>
                            <a:t>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de-DE" sz="1500" b="0" i="0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     </m:t>
                              </m:r>
                              <m:r>
                                <a:rPr lang="de-DE" sz="15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𝑊</m:t>
                              </m:r>
                              <m:r>
                                <a:rPr lang="de-DE" sz="15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de-DE" sz="1500" i="1" kern="100" smtClean="0"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9</m:t>
                              </m:r>
                              <m:r>
                                <a:rPr lang="de-DE" sz="1500" b="0" i="1" kern="100" smtClean="0"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6000</m:t>
                              </m:r>
                            </m:oMath>
                          </a14:m>
                          <a:endParaRPr lang="de-DE" sz="1500" dirty="0"/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500" dirty="0"/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500" dirty="0"/>
                        </a:p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500" dirty="0"/>
                            <a:t>2016 sind es 96000 Einwohner im Land gewesen.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68229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e 5">
                <a:extLst>
                  <a:ext uri="{FF2B5EF4-FFF2-40B4-BE49-F238E27FC236}">
                    <a16:creationId xmlns:a16="http://schemas.microsoft.com/office/drawing/2014/main" id="{638AB36E-D2E3-93FD-3FD1-5D56CC44E3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9527605"/>
                  </p:ext>
                </p:extLst>
              </p:nvPr>
            </p:nvGraphicFramePr>
            <p:xfrm>
              <a:off x="148347" y="2093592"/>
              <a:ext cx="8981117" cy="35380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96096">
                      <a:extLst>
                        <a:ext uri="{9D8B030D-6E8A-4147-A177-3AD203B41FA5}">
                          <a16:colId xmlns:a16="http://schemas.microsoft.com/office/drawing/2014/main" val="1256264600"/>
                        </a:ext>
                      </a:extLst>
                    </a:gridCol>
                    <a:gridCol w="4785021">
                      <a:extLst>
                        <a:ext uri="{9D8B030D-6E8A-4147-A177-3AD203B41FA5}">
                          <a16:colId xmlns:a16="http://schemas.microsoft.com/office/drawing/2014/main" val="1341474295"/>
                        </a:ext>
                      </a:extLst>
                    </a:gridCol>
                  </a:tblGrid>
                  <a:tr h="560541">
                    <a:tc>
                      <a:txBody>
                        <a:bodyPr/>
                        <a:lstStyle/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500" u="sng" dirty="0"/>
                            <a:t>Beispiel I:</a:t>
                          </a:r>
                          <a:r>
                            <a:rPr lang="de-DE" sz="1500" u="none" dirty="0"/>
                            <a:t> </a:t>
                          </a:r>
                          <a:r>
                            <a:rPr lang="de-DE" sz="1500" b="0" dirty="0"/>
                            <a:t>2010 lebten in einem Land 100000 Einwohner. 2020 waren es 115000 Einwohner.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5786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500" b="1" u="sng" dirty="0"/>
                            <a:t>Beispiel II:</a:t>
                          </a:r>
                          <a:r>
                            <a:rPr lang="de-DE" sz="1500" b="1" u="none" dirty="0"/>
                            <a:t> </a:t>
                          </a:r>
                          <a:r>
                            <a:rPr lang="de-DE" sz="1500" b="0" dirty="0"/>
                            <a:t>2015 lebten in einem Land 100000 Einwohner. 2016 ist die Einwohnerzahl um 4 % gesunken.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0923926"/>
                      </a:ext>
                    </a:extLst>
                  </a:tr>
                  <a:tr h="2977519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t="-19068" r="-114502" b="-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87798" t="-19068" r="-531" b="-4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682295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BF00E172-E79B-462A-D660-960F9F67B4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8578" y="5949280"/>
            <a:ext cx="2272805" cy="183746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</p:spTree>
    <p:extLst>
      <p:ext uri="{BB962C8B-B14F-4D97-AF65-F5344CB8AC3E}">
        <p14:creationId xmlns:p14="http://schemas.microsoft.com/office/powerpoint/2010/main" val="2456427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FD5BE-27B2-6774-E5F8-ECE5B2CD3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3698FB61-9A26-0008-268B-ABD5AA488F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00" y="1045192"/>
                <a:ext cx="9205200" cy="5192120"/>
              </a:xfrm>
            </p:spPr>
            <p:txBody>
              <a:bodyPr/>
              <a:lstStyle/>
              <a:p>
                <a:r>
                  <a:rPr lang="de-DE" sz="1600" b="1" dirty="0"/>
                  <a:t>Aufgabe 1</a:t>
                </a:r>
              </a:p>
              <a:p>
                <a:r>
                  <a:rPr lang="de-DE" sz="1600" dirty="0"/>
                  <a:t>Gib die folgenden Brüche als Dezimalzahlen an und runde auf zwei Nachkommastellen.</a:t>
                </a:r>
              </a:p>
              <a:p>
                <a:pPr algn="ctr"/>
                <a:r>
                  <a:rPr lang="de-DE" sz="1600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=0,375</m:t>
                    </m:r>
                  </m:oMath>
                </a14:m>
                <a:r>
                  <a:rPr lang="de-DE" sz="1600" dirty="0"/>
                  <a:t>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=0,125</m:t>
                    </m:r>
                  </m:oMath>
                </a14:m>
                <a:r>
                  <a:rPr lang="de-DE" sz="1600" dirty="0"/>
                  <a:t>	c)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210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1050</m:t>
                        </m:r>
                      </m:den>
                    </m:f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=0,2</m:t>
                    </m:r>
                  </m:oMath>
                </a14:m>
                <a:r>
                  <a:rPr lang="de-DE" sz="1600" dirty="0"/>
                  <a:t> </a:t>
                </a:r>
              </a:p>
              <a:p>
                <a:endParaRPr lang="de-DE" sz="1600" dirty="0"/>
              </a:p>
              <a:p>
                <a:r>
                  <a:rPr lang="de-DE" sz="1600" b="1" dirty="0"/>
                  <a:t>Aufgabe 2</a:t>
                </a:r>
              </a:p>
              <a:p>
                <a:r>
                  <a:rPr lang="de-DE" sz="1600" dirty="0"/>
                  <a:t>Rechne die folgenden Dezimalzahlen in Prozente um.</a:t>
                </a:r>
              </a:p>
              <a:p>
                <a:endParaRPr lang="de-DE" sz="1600" dirty="0"/>
              </a:p>
              <a:p>
                <a:pPr marL="346075" indent="-342900" algn="ctr">
                  <a:buAutoNum type="alphaLcParenR"/>
                </a:pPr>
                <a:r>
                  <a:rPr lang="de-DE" sz="1600" dirty="0"/>
                  <a:t>0,4 = 40 %	b) 0,25 = 25 %	c) 0,99 = 99 %</a:t>
                </a:r>
              </a:p>
              <a:p>
                <a:pPr marL="346075" indent="-342900" algn="ctr">
                  <a:buAutoNum type="alphaLcParenR"/>
                </a:pPr>
                <a:endParaRPr lang="de-DE" sz="1600" dirty="0"/>
              </a:p>
              <a:p>
                <a:r>
                  <a:rPr lang="de-DE" sz="1600" b="1" dirty="0"/>
                  <a:t>Aufgabe 3</a:t>
                </a:r>
              </a:p>
              <a:p>
                <a:r>
                  <a:rPr lang="de-DE" sz="1600" dirty="0"/>
                  <a:t>Rechne die folgenden Brüche in Prozente um.</a:t>
                </a:r>
              </a:p>
              <a:p>
                <a:endParaRPr lang="de-DE" sz="1600" dirty="0"/>
              </a:p>
              <a:p>
                <a:pPr algn="ctr"/>
                <a:r>
                  <a:rPr lang="de-DE" sz="1600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=75 %</m:t>
                    </m:r>
                  </m:oMath>
                </a14:m>
                <a:r>
                  <a:rPr lang="de-DE" sz="1600" dirty="0"/>
                  <a:t>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=33,3 %</m:t>
                    </m:r>
                  </m:oMath>
                </a14:m>
                <a:r>
                  <a:rPr lang="de-DE" sz="1600" dirty="0"/>
                  <a:t>	c)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210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1050</m:t>
                        </m:r>
                      </m:den>
                    </m:f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=20 %</m:t>
                    </m:r>
                  </m:oMath>
                </a14:m>
                <a:endParaRPr lang="de-DE" sz="1600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3698FB61-9A26-0008-268B-ABD5AA488F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00" y="1045192"/>
                <a:ext cx="9205200" cy="519212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>
            <a:extLst>
              <a:ext uri="{FF2B5EF4-FFF2-40B4-BE49-F238E27FC236}">
                <a16:creationId xmlns:a16="http://schemas.microsoft.com/office/drawing/2014/main" id="{18D2965B-9229-9612-FE82-02D745E76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AABBD86-9973-9012-2C0F-345C39EE8E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F5B4E4DF-B95C-257D-5EB3-67A5428B03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464" y="53678"/>
            <a:ext cx="2296423" cy="85010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de-DE" sz="2400" dirty="0">
                <a:latin typeface="Calibri te"/>
              </a:rPr>
              <a:t>VORWISSEN KARTE </a:t>
            </a:r>
            <a:r>
              <a:rPr lang="de-DE" sz="2800" dirty="0">
                <a:latin typeface="Calibri te"/>
              </a:rPr>
              <a:t>3</a:t>
            </a: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CA52D933-181B-E344-4FD9-A9D315A568A0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Vorwissen</a:t>
            </a:r>
          </a:p>
          <a:p>
            <a:r>
              <a:rPr lang="de-DE" dirty="0"/>
              <a:t>Karte 2</a:t>
            </a:r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C41B41F6-8EED-B0CE-DCA4-55F567D9D4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77336" y="5949280"/>
            <a:ext cx="2272805" cy="183746"/>
          </a:xfrm>
        </p:spPr>
        <p:txBody>
          <a:bodyPr/>
          <a:lstStyle/>
          <a:p>
            <a:pPr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</p:spTree>
    <p:extLst>
      <p:ext uri="{BB962C8B-B14F-4D97-AF65-F5344CB8AC3E}">
        <p14:creationId xmlns:p14="http://schemas.microsoft.com/office/powerpoint/2010/main" val="367109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4C5016D-FFCB-F183-1538-C2CDA626D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" y="1045050"/>
            <a:ext cx="9205200" cy="5192120"/>
          </a:xfrm>
        </p:spPr>
        <p:txBody>
          <a:bodyPr/>
          <a:lstStyle/>
          <a:p>
            <a:r>
              <a:rPr lang="de-DE" sz="1600" b="1" dirty="0"/>
              <a:t>Aufgabe 1</a:t>
            </a:r>
          </a:p>
          <a:p>
            <a:r>
              <a:rPr lang="de-DE" sz="1600" dirty="0"/>
              <a:t>Markiere im folgenden Aufgabentext den Grundwert, den Prozentwert und den Prozentsatz in verschiedenen Farben.</a:t>
            </a:r>
          </a:p>
          <a:p>
            <a:endParaRPr lang="de-DE" sz="1600" dirty="0"/>
          </a:p>
          <a:p>
            <a:pPr marL="346075" indent="-342900">
              <a:buAutoNum type="alphaLcParenR"/>
            </a:pPr>
            <a:r>
              <a:rPr lang="de-DE" sz="1600" dirty="0"/>
              <a:t>In einer Klasse sind insgesamt 25 Kinder. 10 Kinder sind Jungen. Das entspricht einem Anteil von 40 %.</a:t>
            </a:r>
          </a:p>
          <a:p>
            <a:endParaRPr lang="de-DE" sz="1600" dirty="0"/>
          </a:p>
          <a:p>
            <a:pPr marL="346075" indent="-342900">
              <a:buFont typeface="+mj-lt"/>
              <a:buAutoNum type="alphaLcParenR" startAt="2"/>
            </a:pPr>
            <a:r>
              <a:rPr lang="de-DE" sz="1600" dirty="0"/>
              <a:t>In einer Fabrik für Maschinen werden pro Woche 15000 Bauteile hergestellt. 3 % der Bauteile sind allerdings defekt. Das entspricht 450 defekten Bauteilen.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DEE3DEA-1C5B-2FEC-A78D-D33CB0C06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Größen identifizieren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E3CDA5B-DE12-76EC-0DDF-0BB613B5A88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26EF66D-CCAF-6163-9AB9-1B092A3F1B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464" y="53678"/>
            <a:ext cx="2296423" cy="85010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de-DE" sz="2400" dirty="0">
                <a:latin typeface="Calibri te"/>
              </a:rPr>
              <a:t>VORWISSEN KARTE </a:t>
            </a:r>
            <a:r>
              <a:rPr lang="de-DE" sz="2800" dirty="0">
                <a:latin typeface="Calibri te"/>
              </a:rPr>
              <a:t>2</a:t>
            </a: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5824A7A4-9DE2-9C61-9A35-0515F7B83EB7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Vorwissen</a:t>
            </a:r>
          </a:p>
          <a:p>
            <a:r>
              <a:rPr lang="de-DE" dirty="0"/>
              <a:t>Karte 3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B6A840-3E67-3704-78C5-431FDCD43C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8578" y="5949280"/>
            <a:ext cx="2272805" cy="183746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</p:spTree>
    <p:extLst>
      <p:ext uri="{BB962C8B-B14F-4D97-AF65-F5344CB8AC3E}">
        <p14:creationId xmlns:p14="http://schemas.microsoft.com/office/powerpoint/2010/main" val="356600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F4615-7A18-255F-1DA3-05FEB235F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AC478ED-1F27-8441-9CA5-85B9DF321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b="1" dirty="0"/>
              <a:t>Aufgabe 1</a:t>
            </a:r>
          </a:p>
          <a:p>
            <a:r>
              <a:rPr lang="de-DE" sz="1600" dirty="0"/>
              <a:t>Markiere im folgenden Aufgabentext den Grundwert, den Prozentwert und den Prozentsatz in verschiedenen Farben.</a:t>
            </a:r>
          </a:p>
          <a:p>
            <a:endParaRPr lang="de-DE" sz="1600" dirty="0"/>
          </a:p>
          <a:p>
            <a:pPr marL="346075" indent="-342900">
              <a:buAutoNum type="alphaLcParenR"/>
            </a:pPr>
            <a:r>
              <a:rPr lang="de-DE" sz="1600" dirty="0"/>
              <a:t>In einer Klasse sind insgesamt </a:t>
            </a:r>
            <a:r>
              <a:rPr lang="de-DE" sz="1600" dirty="0">
                <a:highlight>
                  <a:srgbClr val="FFFF00"/>
                </a:highlight>
              </a:rPr>
              <a:t>25 Kinder</a:t>
            </a:r>
            <a:r>
              <a:rPr lang="de-DE" sz="1600" dirty="0"/>
              <a:t> (</a:t>
            </a:r>
            <a:r>
              <a:rPr lang="de-DE" sz="1600" dirty="0">
                <a:highlight>
                  <a:srgbClr val="FFFF00"/>
                </a:highlight>
              </a:rPr>
              <a:t>Grundwert</a:t>
            </a:r>
            <a:r>
              <a:rPr lang="de-DE" sz="1600" dirty="0"/>
              <a:t>). </a:t>
            </a:r>
            <a:r>
              <a:rPr lang="de-DE" sz="1600" dirty="0">
                <a:highlight>
                  <a:srgbClr val="00FF00"/>
                </a:highlight>
              </a:rPr>
              <a:t>10 Kinder </a:t>
            </a:r>
            <a:r>
              <a:rPr lang="de-DE" sz="1600" dirty="0"/>
              <a:t>(</a:t>
            </a:r>
            <a:r>
              <a:rPr lang="de-DE" sz="1600" dirty="0">
                <a:highlight>
                  <a:srgbClr val="00FF00"/>
                </a:highlight>
              </a:rPr>
              <a:t>Prozentwert</a:t>
            </a:r>
            <a:r>
              <a:rPr lang="de-DE" sz="1600" dirty="0"/>
              <a:t>) sind Jungen. Das entspricht einem Anteil von </a:t>
            </a:r>
            <a:r>
              <a:rPr lang="de-DE" sz="1600" dirty="0">
                <a:highlight>
                  <a:srgbClr val="FF0000"/>
                </a:highlight>
              </a:rPr>
              <a:t>40 %</a:t>
            </a:r>
            <a:r>
              <a:rPr lang="de-DE" sz="1600" dirty="0"/>
              <a:t> (</a:t>
            </a:r>
            <a:r>
              <a:rPr lang="de-DE" sz="1600" dirty="0">
                <a:highlight>
                  <a:srgbClr val="FF0000"/>
                </a:highlight>
              </a:rPr>
              <a:t>Prozentsatz</a:t>
            </a:r>
            <a:r>
              <a:rPr lang="de-DE" sz="1600" dirty="0"/>
              <a:t>).</a:t>
            </a:r>
          </a:p>
          <a:p>
            <a:endParaRPr lang="de-DE" sz="1600" dirty="0"/>
          </a:p>
          <a:p>
            <a:pPr marL="346075" indent="-342900">
              <a:buFont typeface="+mj-lt"/>
              <a:buAutoNum type="alphaLcParenR" startAt="2"/>
            </a:pPr>
            <a:r>
              <a:rPr lang="de-DE" sz="1600" dirty="0"/>
              <a:t>In einer Fabrik für Maschinen werden pro Woche </a:t>
            </a:r>
            <a:r>
              <a:rPr lang="de-DE" sz="1600" dirty="0">
                <a:highlight>
                  <a:srgbClr val="FFFF00"/>
                </a:highlight>
              </a:rPr>
              <a:t>15000 Bauteile </a:t>
            </a:r>
            <a:r>
              <a:rPr lang="de-DE" sz="1600" dirty="0"/>
              <a:t>(</a:t>
            </a:r>
            <a:r>
              <a:rPr lang="de-DE" sz="1600" dirty="0">
                <a:highlight>
                  <a:srgbClr val="FFFF00"/>
                </a:highlight>
              </a:rPr>
              <a:t>Grundwert</a:t>
            </a:r>
            <a:r>
              <a:rPr lang="de-DE" sz="1600" dirty="0"/>
              <a:t>) hergestellt.    </a:t>
            </a:r>
            <a:r>
              <a:rPr lang="de-DE" sz="1600" dirty="0">
                <a:highlight>
                  <a:srgbClr val="FF0000"/>
                </a:highlight>
              </a:rPr>
              <a:t>3 %</a:t>
            </a:r>
            <a:r>
              <a:rPr lang="de-DE" sz="1600" dirty="0"/>
              <a:t> (</a:t>
            </a:r>
            <a:r>
              <a:rPr lang="de-DE" sz="1600" dirty="0">
                <a:highlight>
                  <a:srgbClr val="FF0000"/>
                </a:highlight>
              </a:rPr>
              <a:t>Prozentsatz</a:t>
            </a:r>
            <a:r>
              <a:rPr lang="de-DE" sz="1600" dirty="0"/>
              <a:t>) der Bauteile sind allerdings defekt. Das entspricht </a:t>
            </a:r>
            <a:r>
              <a:rPr lang="de-DE" sz="1600" dirty="0">
                <a:highlight>
                  <a:srgbClr val="00FF00"/>
                </a:highlight>
              </a:rPr>
              <a:t>450 defekten Bauteilen </a:t>
            </a:r>
            <a:r>
              <a:rPr lang="de-DE" sz="1600" dirty="0"/>
              <a:t>(</a:t>
            </a:r>
            <a:r>
              <a:rPr lang="de-DE" sz="1600" dirty="0">
                <a:highlight>
                  <a:srgbClr val="00FF00"/>
                </a:highlight>
              </a:rPr>
              <a:t>Prozentwert</a:t>
            </a:r>
            <a:r>
              <a:rPr lang="de-DE" sz="1600" dirty="0"/>
              <a:t>).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F1CB859-3DD8-EF5B-DA6F-1091A2F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EAA76F8-ED55-BF1F-9781-FAB04C33D8C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26FCFA2C-8E13-3A0E-B1B3-99EAAC2192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464" y="53678"/>
            <a:ext cx="2296423" cy="85010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de-DE" sz="2400" dirty="0">
                <a:latin typeface="Calibri te"/>
              </a:rPr>
              <a:t>VORWISSEN KARTE </a:t>
            </a:r>
            <a:r>
              <a:rPr lang="de-DE" sz="2800" dirty="0">
                <a:latin typeface="Calibri te"/>
              </a:rPr>
              <a:t>2</a:t>
            </a: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6B168E2C-ECE1-8263-F846-EB7D91C302CC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68431" cy="850103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Vorwissen</a:t>
            </a:r>
          </a:p>
          <a:p>
            <a:r>
              <a:rPr lang="de-DE" dirty="0"/>
              <a:t>Karte 3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581BB6E-1BBC-7156-2984-8440BE567F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8578" y="5949280"/>
            <a:ext cx="2272805" cy="183746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</p:spTree>
    <p:extLst>
      <p:ext uri="{BB962C8B-B14F-4D97-AF65-F5344CB8AC3E}">
        <p14:creationId xmlns:p14="http://schemas.microsoft.com/office/powerpoint/2010/main" val="7434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FABBE9D6-5EC9-9651-FC00-80B8908300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z="1600" b="1" dirty="0"/>
                  <a:t>Aufgabe 1 </a:t>
                </a:r>
                <a:r>
                  <a:rPr lang="de-DE" sz="1600" dirty="0"/>
                  <a:t>[MSA 2014 Basisaufgaben]</a:t>
                </a:r>
              </a:p>
              <a:p>
                <a:r>
                  <a:rPr lang="de-DE" sz="1600" dirty="0"/>
                  <a:t>Geben Sie den Anteil der grau gefärbten Fläche </a:t>
                </a:r>
              </a:p>
              <a:p>
                <a:r>
                  <a:rPr lang="de-DE" sz="1600" dirty="0"/>
                  <a:t>als Bruch </a:t>
                </a:r>
                <a:r>
                  <a:rPr lang="de-DE" sz="1600" u="sng" dirty="0"/>
                  <a:t>und</a:t>
                </a:r>
                <a:r>
                  <a:rPr lang="de-DE" sz="1600" dirty="0"/>
                  <a:t> in Prozent an.</a:t>
                </a:r>
              </a:p>
              <a:p>
                <a:endParaRPr lang="de-DE" sz="1000" dirty="0"/>
              </a:p>
              <a:p>
                <a:r>
                  <a:rPr lang="de-DE" sz="1600" b="1" dirty="0"/>
                  <a:t>Aufgabe 2 </a:t>
                </a:r>
                <a:r>
                  <a:rPr lang="de-DE" sz="1600" dirty="0"/>
                  <a:t>[MSA 2015 N Basisaufgaben]</a:t>
                </a:r>
              </a:p>
              <a:p>
                <a:r>
                  <a:rPr lang="de-DE" sz="1600" dirty="0"/>
                  <a:t>Markieren Sie 25 % des Rechtecks farbig.</a:t>
                </a:r>
              </a:p>
              <a:p>
                <a:endParaRPr lang="de-DE" sz="1600" dirty="0"/>
              </a:p>
              <a:p>
                <a:endParaRPr lang="de-DE" sz="800" dirty="0"/>
              </a:p>
              <a:p>
                <a:r>
                  <a:rPr lang="de-DE" sz="1600" b="1" dirty="0"/>
                  <a:t>Aufgabe 3 </a:t>
                </a:r>
                <a:r>
                  <a:rPr lang="de-DE" sz="1600" dirty="0"/>
                  <a:t>[MSA 2009 N Basisaufgaben]</a:t>
                </a:r>
              </a:p>
              <a:p>
                <a:r>
                  <a:rPr lang="de-DE" sz="1600" dirty="0"/>
                  <a:t>Geben Sie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de-DE" sz="1600" dirty="0"/>
                  <a:t> in Prozent an.</a:t>
                </a:r>
              </a:p>
              <a:p>
                <a:endParaRPr lang="de-DE" sz="500" dirty="0"/>
              </a:p>
              <a:p>
                <a:r>
                  <a:rPr lang="de-DE" sz="1600" b="1" dirty="0"/>
                  <a:t>Aufgabe 4 </a:t>
                </a:r>
                <a:r>
                  <a:rPr lang="de-DE" sz="1600" dirty="0"/>
                  <a:t>[vgl. MSA 2020 Basisaufgaben]</a:t>
                </a:r>
              </a:p>
              <a:p>
                <a:r>
                  <a:rPr lang="de-DE" sz="1600" dirty="0"/>
                  <a:t>Der Direktor einer Schule sagt: „8 Prozent unserer Schüler haben </a:t>
                </a:r>
              </a:p>
              <a:p>
                <a:r>
                  <a:rPr lang="de-DE" sz="1600" dirty="0"/>
                  <a:t>einen Migrationshintergrund.“ Kreuzen Sie die richtige Aussage an.</a:t>
                </a:r>
              </a:p>
              <a:p>
                <a:endParaRPr lang="de-DE" sz="1600" dirty="0"/>
              </a:p>
              <a:p>
                <a:endParaRPr lang="de-DE" sz="1600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FABBE9D6-5EC9-9651-FC00-80B8908300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>
            <a:extLst>
              <a:ext uri="{FF2B5EF4-FFF2-40B4-BE49-F238E27FC236}">
                <a16:creationId xmlns:a16="http://schemas.microsoft.com/office/drawing/2014/main" id="{5F343131-9170-AFC5-50EC-A746D8E34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Anteile bestimmen I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FB9153B-69B7-E43C-929D-A3705EA11E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Grafik 8" descr="mel_102298_4a">
            <a:extLst>
              <a:ext uri="{FF2B5EF4-FFF2-40B4-BE49-F238E27FC236}">
                <a16:creationId xmlns:a16="http://schemas.microsoft.com/office/drawing/2014/main" id="{C0A7031C-0E97-69C0-59FE-F7C41C4AD5B8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52" y="1340768"/>
            <a:ext cx="2775421" cy="657488"/>
          </a:xfrm>
          <a:prstGeom prst="rect">
            <a:avLst/>
          </a:prstGeom>
          <a:noFill/>
        </p:spPr>
      </p:pic>
      <p:pic>
        <p:nvPicPr>
          <p:cNvPr id="37" name="Grafik 36" descr="Ein Bild, das Quadrat, Rechteck, Reihe, Muster enthält.&#10;&#10;Automatisch generierte Beschreibung">
            <a:extLst>
              <a:ext uri="{FF2B5EF4-FFF2-40B4-BE49-F238E27FC236}">
                <a16:creationId xmlns:a16="http://schemas.microsoft.com/office/drawing/2014/main" id="{E3F251C1-DE86-7C83-6FF0-BB171476C9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52" y="2139524"/>
            <a:ext cx="1844968" cy="1247433"/>
          </a:xfrm>
          <a:prstGeom prst="rect">
            <a:avLst/>
          </a:prstGeom>
        </p:spPr>
      </p:pic>
      <p:pic>
        <p:nvPicPr>
          <p:cNvPr id="40" name="Grafik 39" descr="Ein Bild, das Text, Schrift, weiß, Algebra enthält.&#10;&#10;Automatisch generierte Beschreibung">
            <a:extLst>
              <a:ext uri="{FF2B5EF4-FFF2-40B4-BE49-F238E27FC236}">
                <a16:creationId xmlns:a16="http://schemas.microsoft.com/office/drawing/2014/main" id="{7E667783-EBB2-053B-4EEE-7928ED9461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3" y="5020862"/>
            <a:ext cx="4246938" cy="792088"/>
          </a:xfrm>
          <a:prstGeom prst="rect">
            <a:avLst/>
          </a:prstGeom>
        </p:spPr>
      </p:pic>
      <p:sp>
        <p:nvSpPr>
          <p:cNvPr id="41" name="Titel 3">
            <a:extLst>
              <a:ext uri="{FF2B5EF4-FFF2-40B4-BE49-F238E27FC236}">
                <a16:creationId xmlns:a16="http://schemas.microsoft.com/office/drawing/2014/main" id="{FA01340C-3730-222A-7824-96157EDF2CE8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93489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Grundniveau Karte 1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805D8B0-AA90-2D37-D774-B508FB17E3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8578" y="5949280"/>
            <a:ext cx="2272805" cy="183746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</p:spTree>
    <p:extLst>
      <p:ext uri="{BB962C8B-B14F-4D97-AF65-F5344CB8AC3E}">
        <p14:creationId xmlns:p14="http://schemas.microsoft.com/office/powerpoint/2010/main" val="2466617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E94EA-C828-20D6-E511-7029BC25E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C38E2322-950A-6538-72ED-FBBE473A71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313" y="1052736"/>
                <a:ext cx="9205200" cy="5174278"/>
              </a:xfrm>
            </p:spPr>
            <p:txBody>
              <a:bodyPr/>
              <a:lstStyle/>
              <a:p>
                <a:r>
                  <a:rPr lang="de-DE" sz="1600" b="1" dirty="0"/>
                  <a:t>Aufgabe 1 </a:t>
                </a:r>
                <a:r>
                  <a:rPr lang="de-DE" sz="1600" dirty="0"/>
                  <a:t>[MSA 2014 Basisaufgaben]</a:t>
                </a:r>
              </a:p>
              <a:p>
                <a:r>
                  <a:rPr lang="de-DE" sz="1600" dirty="0"/>
                  <a:t>Geben Sie den Anteil der grau gefärbten Fläche </a:t>
                </a:r>
              </a:p>
              <a:p>
                <a:r>
                  <a:rPr lang="de-DE" sz="1600" dirty="0"/>
                  <a:t>als Bruch </a:t>
                </a:r>
                <a:r>
                  <a:rPr lang="de-DE" sz="1600" u="sng" dirty="0"/>
                  <a:t>und</a:t>
                </a:r>
                <a:r>
                  <a:rPr lang="de-DE" sz="1600" dirty="0"/>
                  <a:t> in Prozent an.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=0,6=60 %</m:t>
                      </m:r>
                    </m:oMath>
                  </m:oMathPara>
                </a14:m>
                <a:endParaRPr lang="de-DE" sz="1600" dirty="0"/>
              </a:p>
              <a:p>
                <a:endParaRPr lang="de-DE" sz="1000" dirty="0"/>
              </a:p>
              <a:p>
                <a:r>
                  <a:rPr lang="de-DE" sz="1600" b="1" dirty="0"/>
                  <a:t>Aufgabe 2 </a:t>
                </a:r>
                <a:r>
                  <a:rPr lang="de-DE" sz="1600" dirty="0"/>
                  <a:t>[MSA 2015 N Basisaufgaben]</a:t>
                </a:r>
              </a:p>
              <a:p>
                <a:r>
                  <a:rPr lang="de-DE" sz="1600" dirty="0"/>
                  <a:t>Markieren Sie 25 % des Rechtecks farbig.</a:t>
                </a:r>
              </a:p>
              <a:p>
                <a:endParaRPr lang="de-DE" sz="800" dirty="0"/>
              </a:p>
              <a:p>
                <a:r>
                  <a:rPr lang="de-DE" sz="1600" b="1" dirty="0"/>
                  <a:t>Aufgabe 3 </a:t>
                </a:r>
                <a:r>
                  <a:rPr lang="de-DE" sz="1600" dirty="0"/>
                  <a:t>[MSA 2009 N Basisaufgaben]</a:t>
                </a:r>
              </a:p>
              <a:p>
                <a:r>
                  <a:rPr lang="de-DE" sz="1600" dirty="0"/>
                  <a:t>Geben Sie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de-DE" sz="1600" dirty="0"/>
                  <a:t> in Prozent an.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de-DE" sz="1600" b="0" i="0" smtClean="0">
                        <a:latin typeface="Cambria Math" panose="02040503050406030204" pitchFamily="18" charset="0"/>
                      </a:rPr>
                      <m:t>=0,2=20 %</m:t>
                    </m:r>
                  </m:oMath>
                </a14:m>
                <a:r>
                  <a:rPr lang="de-DE" sz="1600" dirty="0"/>
                  <a:t>	</a:t>
                </a:r>
              </a:p>
              <a:p>
                <a:endParaRPr lang="de-DE" sz="500" dirty="0"/>
              </a:p>
              <a:p>
                <a:r>
                  <a:rPr lang="de-DE" sz="1600" b="1" dirty="0"/>
                  <a:t>Aufgabe 4 </a:t>
                </a:r>
                <a:r>
                  <a:rPr lang="de-DE" sz="1600" dirty="0"/>
                  <a:t>[vgl. MSA 2020 Basisaufgaben]</a:t>
                </a:r>
              </a:p>
              <a:p>
                <a:r>
                  <a:rPr lang="de-DE" sz="1600" dirty="0"/>
                  <a:t>Der Direktor einer Schule sagt: „8 Prozent unserer Schüler haben </a:t>
                </a:r>
              </a:p>
              <a:p>
                <a:r>
                  <a:rPr lang="de-DE" sz="1600" dirty="0"/>
                  <a:t>einen Migrationshintergrund.“ Kreuzen Sie die richtige Aussage an.</a:t>
                </a:r>
              </a:p>
              <a:p>
                <a:endParaRPr lang="de-DE" sz="1600" dirty="0"/>
              </a:p>
              <a:p>
                <a:endParaRPr lang="de-DE" sz="1600" dirty="0"/>
              </a:p>
              <a:p>
                <a:endParaRPr lang="de-DE" sz="1600" dirty="0"/>
              </a:p>
              <a:p>
                <a:endParaRPr lang="de-DE" sz="1600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C38E2322-950A-6538-72ED-FBBE473A71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313" y="1052736"/>
                <a:ext cx="9205200" cy="517427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>
            <a:extLst>
              <a:ext uri="{FF2B5EF4-FFF2-40B4-BE49-F238E27FC236}">
                <a16:creationId xmlns:a16="http://schemas.microsoft.com/office/drawing/2014/main" id="{C05D25CD-EE03-1F2B-274D-0E0401FEB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0E9B35-65DB-6EA2-7077-C16690D8E0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Grafik 8" descr="mel_102298_4a">
            <a:extLst>
              <a:ext uri="{FF2B5EF4-FFF2-40B4-BE49-F238E27FC236}">
                <a16:creationId xmlns:a16="http://schemas.microsoft.com/office/drawing/2014/main" id="{6D97D80C-8665-8B5C-7960-6454FE06E41F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52" y="1340768"/>
            <a:ext cx="2775421" cy="657488"/>
          </a:xfrm>
          <a:prstGeom prst="rect">
            <a:avLst/>
          </a:prstGeom>
          <a:noFill/>
        </p:spPr>
      </p:pic>
      <p:pic>
        <p:nvPicPr>
          <p:cNvPr id="37" name="Grafik 36" descr="Ein Bild, das Quadrat, Rechteck, Reihe, Muster enthält.&#10;&#10;Automatisch generierte Beschreibung">
            <a:extLst>
              <a:ext uri="{FF2B5EF4-FFF2-40B4-BE49-F238E27FC236}">
                <a16:creationId xmlns:a16="http://schemas.microsoft.com/office/drawing/2014/main" id="{DA18498C-9603-F933-E9B4-B1E7295C0E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" t="1490" r="2189" b="992"/>
          <a:stretch/>
        </p:blipFill>
        <p:spPr>
          <a:xfrm>
            <a:off x="4523786" y="2212527"/>
            <a:ext cx="1764963" cy="1216473"/>
          </a:xfrm>
          <a:prstGeom prst="rect">
            <a:avLst/>
          </a:prstGeom>
        </p:spPr>
      </p:pic>
      <p:pic>
        <p:nvPicPr>
          <p:cNvPr id="40" name="Grafik 39" descr="Ein Bild, das Text, Schrift, weiß, Algebra enthält.&#10;&#10;Automatisch generierte Beschreibung">
            <a:extLst>
              <a:ext uri="{FF2B5EF4-FFF2-40B4-BE49-F238E27FC236}">
                <a16:creationId xmlns:a16="http://schemas.microsoft.com/office/drawing/2014/main" id="{41DD22F6-43A9-2814-6155-C51ABFC72C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09" y="5129037"/>
            <a:ext cx="4570962" cy="852521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5F46421-4BB9-4C09-98D6-8CFF1916BD6A}"/>
              </a:ext>
            </a:extLst>
          </p:cNvPr>
          <p:cNvSpPr/>
          <p:nvPr/>
        </p:nvSpPr>
        <p:spPr>
          <a:xfrm>
            <a:off x="5406267" y="2823758"/>
            <a:ext cx="871200" cy="576000"/>
          </a:xfrm>
          <a:prstGeom prst="rect">
            <a:avLst/>
          </a:prstGeom>
          <a:solidFill>
            <a:schemeClr val="accent1">
              <a:alpha val="8214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AC7497E0-E422-DF65-A252-EF6D50782574}"/>
              </a:ext>
            </a:extLst>
          </p:cNvPr>
          <p:cNvCxnSpPr>
            <a:cxnSpLocks/>
          </p:cNvCxnSpPr>
          <p:nvPr/>
        </p:nvCxnSpPr>
        <p:spPr>
          <a:xfrm>
            <a:off x="334309" y="5733256"/>
            <a:ext cx="226203" cy="2483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696B307-8585-3BBE-92ED-DCD33C4AE32A}"/>
              </a:ext>
            </a:extLst>
          </p:cNvPr>
          <p:cNvCxnSpPr/>
          <p:nvPr/>
        </p:nvCxnSpPr>
        <p:spPr>
          <a:xfrm flipV="1">
            <a:off x="334309" y="5733256"/>
            <a:ext cx="226203" cy="2243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el 3">
            <a:extLst>
              <a:ext uri="{FF2B5EF4-FFF2-40B4-BE49-F238E27FC236}">
                <a16:creationId xmlns:a16="http://schemas.microsoft.com/office/drawing/2014/main" id="{1D680888-8ADC-E416-EB68-A3BF29AC17B1}"/>
              </a:ext>
            </a:extLst>
          </p:cNvPr>
          <p:cNvSpPr txBox="1">
            <a:spLocks/>
          </p:cNvSpPr>
          <p:nvPr/>
        </p:nvSpPr>
        <p:spPr>
          <a:xfrm>
            <a:off x="64289" y="53679"/>
            <a:ext cx="2393489" cy="85010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36000" tIns="36000" rIns="36000" bIns="18000" rtlCol="0" anchor="ctr">
            <a:normAutofit fontScale="85000" lnSpcReduction="20000"/>
          </a:bodyPr>
          <a:lstStyle>
            <a:lvl1pPr algn="ctr" defTabSz="957861" rtl="0" eaLnBrk="1" latinLnBrk="0" hangingPunct="1">
              <a:spcBef>
                <a:spcPct val="0"/>
              </a:spcBef>
              <a:buNone/>
              <a:defRPr kumimoji="0" lang="de-DE" sz="3200" b="0" i="0" u="none" strike="noStrike" kern="1200" cap="small" spc="0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Grundniveau Karte 1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265C2E2-8C75-52FC-5B91-6430DD42F0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8578" y="5949280"/>
            <a:ext cx="2272805" cy="183746"/>
          </a:xfrm>
        </p:spPr>
        <p:txBody>
          <a:bodyPr/>
          <a:lstStyle/>
          <a:p>
            <a:pPr algn="r" defTabSz="957861"/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Prozentrechnung</a:t>
            </a:r>
          </a:p>
        </p:txBody>
      </p:sp>
    </p:spTree>
    <p:extLst>
      <p:ext uri="{BB962C8B-B14F-4D97-AF65-F5344CB8AC3E}">
        <p14:creationId xmlns:p14="http://schemas.microsoft.com/office/powerpoint/2010/main" val="97021909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Office - mit Ampe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C00000"/>
      </a:accent4>
      <a:accent5>
        <a:srgbClr val="FFC000"/>
      </a:accent5>
      <a:accent6>
        <a:srgbClr val="00B050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  <wetp:taskpane dockstate="right" visibility="0" width="350" row="4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BFCB8DAA-FA8A-4BB7-8016-6F6AC9E40006}">
  <we:reference id="wa104379791" version="1.0.0.0" store="de-DE" storeType="OMEX"/>
  <we:alternateReferences>
    <we:reference id="wa104379791" version="1.0.0.0" store="wa104379791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FABAFF2F-0E9B-462E-AF33-A0ACE0F1E0C2}">
  <we:reference id="wa104051163" version="1.2.0.3" store="de-DE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5263</Words>
  <Application>Microsoft Office PowerPoint</Application>
  <PresentationFormat>A4-Papier (210 x 297 mm)</PresentationFormat>
  <Paragraphs>777</Paragraphs>
  <Slides>42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te</vt:lpstr>
      <vt:lpstr>Cambria Math</vt:lpstr>
      <vt:lpstr>Lucida Sans Unicode</vt:lpstr>
      <vt:lpstr>Times New Roman</vt:lpstr>
      <vt:lpstr>Wingdings</vt:lpstr>
      <vt:lpstr>Larissa</vt:lpstr>
      <vt:lpstr>Equation.DSMT4</vt:lpstr>
      <vt:lpstr>PowerPoint-Präsentation</vt:lpstr>
      <vt:lpstr>Prozente in Diagrammen identifizieren und darstellen</vt:lpstr>
      <vt:lpstr>Lösung</vt:lpstr>
      <vt:lpstr>Prozente umrechnen</vt:lpstr>
      <vt:lpstr>Lösung</vt:lpstr>
      <vt:lpstr>Größen identifizieren</vt:lpstr>
      <vt:lpstr>Lösung</vt:lpstr>
      <vt:lpstr>Anteile bestimmen I</vt:lpstr>
      <vt:lpstr>Lösung</vt:lpstr>
      <vt:lpstr>Anteile bestimmen II</vt:lpstr>
      <vt:lpstr>Lösung</vt:lpstr>
      <vt:lpstr>Prozentwerte berechnen</vt:lpstr>
      <vt:lpstr>PowerPoint-Präsentation</vt:lpstr>
      <vt:lpstr>Prozentsätze berechnen</vt:lpstr>
      <vt:lpstr>PowerPoint-Präsentation</vt:lpstr>
      <vt:lpstr>Prozentsätze berechnen</vt:lpstr>
      <vt:lpstr>Lösung</vt:lpstr>
      <vt:lpstr>Anwendungsaufgabe</vt:lpstr>
      <vt:lpstr>Lösung</vt:lpstr>
      <vt:lpstr>Prozente im Kreisdiagramm</vt:lpstr>
      <vt:lpstr>Lösung</vt:lpstr>
      <vt:lpstr>Prozentsatz im Kontext berechnen</vt:lpstr>
      <vt:lpstr>Lösung</vt:lpstr>
      <vt:lpstr>Grundwert berechnen</vt:lpstr>
      <vt:lpstr>Lösung</vt:lpstr>
      <vt:lpstr>Grundwert berechnen</vt:lpstr>
      <vt:lpstr>Lösung</vt:lpstr>
      <vt:lpstr>Anwendungsaufgabe mit Diagramm I</vt:lpstr>
      <vt:lpstr>Lösung</vt:lpstr>
      <vt:lpstr>Anwendungsaufgabe mit Diagramm II</vt:lpstr>
      <vt:lpstr>PowerPoint-Präsentation</vt:lpstr>
      <vt:lpstr>Prüfungsaufgabe</vt:lpstr>
      <vt:lpstr>Lösung</vt:lpstr>
      <vt:lpstr>Grundwert, Prozentwert und Prozentsatz erkennen</vt:lpstr>
      <vt:lpstr>Prozente, Brüche und Dezimalzahlen</vt:lpstr>
      <vt:lpstr>Prozente  ablesen und darstellen</vt:lpstr>
      <vt:lpstr>Die richtige Formel finden</vt:lpstr>
      <vt:lpstr>Prozentwert berechnen</vt:lpstr>
      <vt:lpstr>Prozentsatz berechnen</vt:lpstr>
      <vt:lpstr>Grundwert berechnen</vt:lpstr>
      <vt:lpstr>„um“ und „auf“ reduziert</vt:lpstr>
      <vt:lpstr>Anstiege oder  Reduzierungen berechnen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Jan-Martin Klinge;Alexander Roppelt</dc:creator>
  <cp:lastModifiedBy>Jan Kube</cp:lastModifiedBy>
  <cp:revision>527</cp:revision>
  <cp:lastPrinted>2023-10-05T14:44:39Z</cp:lastPrinted>
  <dcterms:modified xsi:type="dcterms:W3CDTF">2024-02-22T11:35:07Z</dcterms:modified>
</cp:coreProperties>
</file>