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30E_C34F6886.xml" ContentType="application/vnd.ms-powerpoint.comments+xml"/>
  <Override PartName="/ppt/comments/modernComment_312_78B1072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03_7E18B657.xml" ContentType="application/vnd.ms-powerpoint.comments+xml"/>
  <Override PartName="/ppt/comments/modernComment_307_107C20C3.xml" ContentType="application/vnd.ms-powerpoint.comments+xml"/>
  <Override PartName="/ppt/notesSlides/notesSlide4.xml" ContentType="application/vnd.openxmlformats-officedocument.presentationml.notesSlide+xml"/>
  <Override PartName="/ppt/comments/modernComment_30B_3E6E6A0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handoutMasterIdLst>
    <p:handoutMasterId r:id="rId44"/>
  </p:handoutMasterIdLst>
  <p:sldIdLst>
    <p:sldId id="353" r:id="rId2"/>
    <p:sldId id="782" r:id="rId3"/>
    <p:sldId id="783" r:id="rId4"/>
    <p:sldId id="786" r:id="rId5"/>
    <p:sldId id="787" r:id="rId6"/>
    <p:sldId id="788" r:id="rId7"/>
    <p:sldId id="789" r:id="rId8"/>
    <p:sldId id="739" r:id="rId9"/>
    <p:sldId id="740" r:id="rId10"/>
    <p:sldId id="738" r:id="rId11"/>
    <p:sldId id="747" r:id="rId12"/>
    <p:sldId id="703" r:id="rId13"/>
    <p:sldId id="704" r:id="rId14"/>
    <p:sldId id="784" r:id="rId15"/>
    <p:sldId id="785" r:id="rId16"/>
    <p:sldId id="709" r:id="rId17"/>
    <p:sldId id="720" r:id="rId18"/>
    <p:sldId id="769" r:id="rId19"/>
    <p:sldId id="770" r:id="rId20"/>
    <p:sldId id="689" r:id="rId21"/>
    <p:sldId id="693" r:id="rId22"/>
    <p:sldId id="767" r:id="rId23"/>
    <p:sldId id="768" r:id="rId24"/>
    <p:sldId id="771" r:id="rId25"/>
    <p:sldId id="772" r:id="rId26"/>
    <p:sldId id="775" r:id="rId27"/>
    <p:sldId id="776" r:id="rId28"/>
    <p:sldId id="779" r:id="rId29"/>
    <p:sldId id="780" r:id="rId30"/>
    <p:sldId id="790" r:id="rId31"/>
    <p:sldId id="791" r:id="rId32"/>
    <p:sldId id="763" r:id="rId33"/>
    <p:sldId id="764" r:id="rId34"/>
    <p:sldId id="560" r:id="rId35"/>
    <p:sldId id="781" r:id="rId36"/>
    <p:sldId id="646" r:id="rId37"/>
    <p:sldId id="649" r:id="rId38"/>
    <p:sldId id="651" r:id="rId39"/>
    <p:sldId id="648" r:id="rId40"/>
    <p:sldId id="644" r:id="rId41"/>
    <p:sldId id="601" r:id="rId42"/>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8471F-7779-7C05-FDE5-2AE92DE68993}" name="Steffen Tschakert" initials="ST" userId="ed7dae08f5938f12" providerId="Windows Live"/>
  <p188:author id="{11727637-AA62-4101-FE72-774BE4B06D4E}" name="Christian Weber" initials="CW" userId="S::Weber@kurt-schwitters.schule::696a8afe-c62b-4581-9990-e0f63e869ae7" providerId="AD"/>
  <p188:author id="{8D6B03E8-C6CA-E024-9F4F-F18A71CCF5D9}" name="Christian Weber" initials="CW" userId="S::weber@kurt-schwitters.schule::696a8afe-c62b-4581-9990-e0f63e869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CCECFF"/>
    <a:srgbClr val="F41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9" autoAdjust="0"/>
    <p:restoredTop sz="95646" autoAdjust="0"/>
  </p:normalViewPr>
  <p:slideViewPr>
    <p:cSldViewPr>
      <p:cViewPr varScale="1">
        <p:scale>
          <a:sx n="122" d="100"/>
          <a:sy n="122" d="100"/>
        </p:scale>
        <p:origin x="264" y="200"/>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8592"/>
    </p:cViewPr>
  </p:sorterViewPr>
  <p:notesViewPr>
    <p:cSldViewPr>
      <p:cViewPr varScale="1">
        <p:scale>
          <a:sx n="121" d="100"/>
          <a:sy n="121" d="100"/>
        </p:scale>
        <p:origin x="50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303_7E18B657.xml><?xml version="1.0" encoding="utf-8"?>
<p188:cmLst xmlns:a="http://schemas.openxmlformats.org/drawingml/2006/main" xmlns:r="http://schemas.openxmlformats.org/officeDocument/2006/relationships" xmlns:p188="http://schemas.microsoft.com/office/powerpoint/2018/8/main">
  <p188:cm id="{9D01CCA2-7FEB-274C-8D0F-34199AEBDA87}" authorId="{11727637-AA62-4101-FE72-774BE4B06D4E}" created="2024-02-12T17:48:18.235">
    <pc:sldMkLst xmlns:pc="http://schemas.microsoft.com/office/powerpoint/2013/main/command">
      <pc:docMk/>
      <pc:sldMk cId="2115548759" sldId="771"/>
    </pc:sldMkLst>
    <p188:txBody>
      <a:bodyPr/>
      <a:lstStyle/>
      <a:p>
        <a:r>
          <a:rPr lang="de-DE"/>
          <a:t>Hilfe 4 und Hilfe 6</a:t>
        </a:r>
      </a:p>
    </p188:txBody>
  </p188:cm>
</p188:cmLst>
</file>

<file path=ppt/comments/modernComment_307_107C20C3.xml><?xml version="1.0" encoding="utf-8"?>
<p188:cmLst xmlns:a="http://schemas.openxmlformats.org/drawingml/2006/main" xmlns:r="http://schemas.openxmlformats.org/officeDocument/2006/relationships" xmlns:p188="http://schemas.microsoft.com/office/powerpoint/2018/8/main">
  <p188:cm id="{9C729A1C-DF6D-FE48-B6C0-463CE8916A05}" authorId="{11727637-AA62-4101-FE72-774BE4B06D4E}" created="2024-02-12T17:49:37.636">
    <ac:deMkLst xmlns:ac="http://schemas.microsoft.com/office/drawing/2013/main/command">
      <pc:docMk xmlns:pc="http://schemas.microsoft.com/office/powerpoint/2013/main/command"/>
      <pc:sldMk xmlns:pc="http://schemas.microsoft.com/office/powerpoint/2013/main/command" cId="276570307" sldId="775"/>
      <ac:spMk id="4" creationId="{DB64D439-F435-673C-E255-55F45D385D5A}"/>
    </ac:deMkLst>
    <p188:replyLst>
      <p188:reply id="{07F008CE-44EA-2147-9776-7BD25865FBCC}" authorId="{11727637-AA62-4101-FE72-774BE4B06D4E}" created="2024-02-12T17:50:21.341">
        <p188:txBody>
          <a:bodyPr/>
          <a:lstStyle/>
          <a:p>
            <a:r>
              <a:rPr lang="de-DE"/>
              <a:t>Hilfe 5</a:t>
            </a:r>
          </a:p>
        </p188:txBody>
      </p188:reply>
    </p188:replyLst>
    <p188:txBody>
      <a:bodyPr/>
      <a:lstStyle/>
      <a:p>
        <a:r>
          <a:rPr lang="de-DE"/>
          <a:t>Hilfe 6</a:t>
        </a:r>
      </a:p>
    </p188:txBody>
  </p188:cm>
</p188:cmLst>
</file>

<file path=ppt/comments/modernComment_30B_3E6E6A08.xml><?xml version="1.0" encoding="utf-8"?>
<p188:cmLst xmlns:a="http://schemas.openxmlformats.org/drawingml/2006/main" xmlns:r="http://schemas.openxmlformats.org/officeDocument/2006/relationships" xmlns:p188="http://schemas.microsoft.com/office/powerpoint/2018/8/main">
  <p188:cm id="{EFE93F3D-14C5-C541-B164-53C3EB8E72BA}" authorId="{11727637-AA62-4101-FE72-774BE4B06D4E}" created="2024-02-12T17:54:22.573">
    <pc:sldMkLst xmlns:pc="http://schemas.microsoft.com/office/powerpoint/2013/main/command">
      <pc:docMk/>
      <pc:sldMk cId="1047423496" sldId="779"/>
    </pc:sldMkLst>
    <p188:txBody>
      <a:bodyPr/>
      <a:lstStyle/>
      <a:p>
        <a:r>
          <a:rPr lang="de-DE"/>
          <a:t>Hilfe 2</a:t>
        </a:r>
      </a:p>
    </p188:txBody>
  </p188:cm>
</p188:cmLst>
</file>

<file path=ppt/comments/modernComment_30E_C34F6886.xml><?xml version="1.0" encoding="utf-8"?>
<p188:cmLst xmlns:a="http://schemas.openxmlformats.org/drawingml/2006/main" xmlns:r="http://schemas.openxmlformats.org/officeDocument/2006/relationships" xmlns:p188="http://schemas.microsoft.com/office/powerpoint/2018/8/main">
  <p188:cm id="{645D44AF-791C-E443-B791-55D999D11E99}" authorId="{11727637-AA62-4101-FE72-774BE4B06D4E}" created="2024-02-12T17:56:54.987">
    <ac:deMkLst xmlns:ac="http://schemas.microsoft.com/office/drawing/2013/main/command">
      <pc:docMk xmlns:pc="http://schemas.microsoft.com/office/powerpoint/2013/main/command"/>
      <pc:sldMk xmlns:pc="http://schemas.microsoft.com/office/powerpoint/2013/main/command" cId="3276761222" sldId="782"/>
      <ac:spMk id="8" creationId="{D01C263A-BCB7-1317-8EE1-4A7E37C8FFAE}"/>
    </ac:deMkLst>
    <p188:txBody>
      <a:bodyPr/>
      <a:lstStyle/>
      <a:p>
        <a:r>
          <a:rPr lang="de-DE"/>
          <a:t>Bitte die Hilfe entsprechend der neuen Hilfen auf jede Folie kopieren</a:t>
        </a:r>
      </a:p>
    </p188:txBody>
  </p188:cm>
</p188:cmLst>
</file>

<file path=ppt/comments/modernComment_312_78B10727.xml><?xml version="1.0" encoding="utf-8"?>
<p188:cmLst xmlns:a="http://schemas.openxmlformats.org/drawingml/2006/main" xmlns:r="http://schemas.openxmlformats.org/officeDocument/2006/relationships" xmlns:p188="http://schemas.microsoft.com/office/powerpoint/2018/8/main">
  <p188:cm id="{D9CC0505-0755-DC4F-B270-B8E31BCD946A}" authorId="{11727637-AA62-4101-FE72-774BE4B06D4E}" created="2024-02-12T17:58:53.846">
    <pc:sldMkLst xmlns:pc="http://schemas.microsoft.com/office/powerpoint/2013/main/command">
      <pc:docMk/>
      <pc:sldMk cId="2024867623" sldId="786"/>
    </pc:sldMkLst>
    <p188:txBody>
      <a:bodyPr/>
      <a:lstStyle/>
      <a:p>
        <a:r>
          <a:rPr lang="de-DE"/>
          <a:t>Hilfen aus der Prozentrechnung dazu oder reichen Lösungen?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C84813-2FC7-5020-146E-4E4C87BC0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A1491E6-237F-F955-C718-02476FBFE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C6137-F146-4EF0-97B6-092541DE6183}" type="datetimeFigureOut">
              <a:rPr lang="de-DE" smtClean="0"/>
              <a:t>17.02.24</a:t>
            </a:fld>
            <a:endParaRPr lang="de-DE"/>
          </a:p>
        </p:txBody>
      </p:sp>
      <p:sp>
        <p:nvSpPr>
          <p:cNvPr id="4" name="Fußzeilenplatzhalter 3">
            <a:extLst>
              <a:ext uri="{FF2B5EF4-FFF2-40B4-BE49-F238E27FC236}">
                <a16:creationId xmlns:a16="http://schemas.microsoft.com/office/drawing/2014/main" id="{B2095B94-A591-9265-C812-C405E94D0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782CFD-C638-DC52-B13D-FF01B60A3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483304-7D7D-4A19-A4AC-C610067E2718}" type="slidenum">
              <a:rPr lang="de-DE" smtClean="0"/>
              <a:t>‹Nr.›</a:t>
            </a:fld>
            <a:endParaRPr lang="de-DE"/>
          </a:p>
        </p:txBody>
      </p:sp>
    </p:spTree>
    <p:extLst>
      <p:ext uri="{BB962C8B-B14F-4D97-AF65-F5344CB8AC3E}">
        <p14:creationId xmlns:p14="http://schemas.microsoft.com/office/powerpoint/2010/main" val="306480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BF42-5A30-43BF-968B-3C68C0F2861F}" type="datetimeFigureOut">
              <a:rPr lang="de-DE" smtClean="0"/>
              <a:t>17.02.24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18B0-E496-4198-9A81-8AC64AF6E3EF}" type="slidenum">
              <a:rPr lang="de-DE" smtClean="0"/>
              <a:t>‹Nr.›</a:t>
            </a:fld>
            <a:endParaRPr lang="de-DE"/>
          </a:p>
        </p:txBody>
      </p:sp>
    </p:spTree>
    <p:extLst>
      <p:ext uri="{BB962C8B-B14F-4D97-AF65-F5344CB8AC3E}">
        <p14:creationId xmlns:p14="http://schemas.microsoft.com/office/powerpoint/2010/main" val="381956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8</a:t>
            </a:fld>
            <a:endParaRPr lang="de-DE"/>
          </a:p>
        </p:txBody>
      </p:sp>
    </p:spTree>
    <p:extLst>
      <p:ext uri="{BB962C8B-B14F-4D97-AF65-F5344CB8AC3E}">
        <p14:creationId xmlns:p14="http://schemas.microsoft.com/office/powerpoint/2010/main" val="120248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37</a:t>
            </a:fld>
            <a:endParaRPr lang="de-DE"/>
          </a:p>
        </p:txBody>
      </p:sp>
    </p:spTree>
    <p:extLst>
      <p:ext uri="{BB962C8B-B14F-4D97-AF65-F5344CB8AC3E}">
        <p14:creationId xmlns:p14="http://schemas.microsoft.com/office/powerpoint/2010/main" val="305565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38</a:t>
            </a:fld>
            <a:endParaRPr lang="de-DE"/>
          </a:p>
        </p:txBody>
      </p:sp>
    </p:spTree>
    <p:extLst>
      <p:ext uri="{BB962C8B-B14F-4D97-AF65-F5344CB8AC3E}">
        <p14:creationId xmlns:p14="http://schemas.microsoft.com/office/powerpoint/2010/main" val="2040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40</a:t>
            </a:fld>
            <a:endParaRPr lang="de-DE"/>
          </a:p>
        </p:txBody>
      </p:sp>
    </p:spTree>
    <p:extLst>
      <p:ext uri="{BB962C8B-B14F-4D97-AF65-F5344CB8AC3E}">
        <p14:creationId xmlns:p14="http://schemas.microsoft.com/office/powerpoint/2010/main" val="185007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9</a:t>
            </a:fld>
            <a:endParaRPr lang="de-DE"/>
          </a:p>
        </p:txBody>
      </p:sp>
    </p:spTree>
    <p:extLst>
      <p:ext uri="{BB962C8B-B14F-4D97-AF65-F5344CB8AC3E}">
        <p14:creationId xmlns:p14="http://schemas.microsoft.com/office/powerpoint/2010/main" val="374643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13</a:t>
            </a:fld>
            <a:endParaRPr lang="de-DE"/>
          </a:p>
        </p:txBody>
      </p:sp>
    </p:spTree>
    <p:extLst>
      <p:ext uri="{BB962C8B-B14F-4D97-AF65-F5344CB8AC3E}">
        <p14:creationId xmlns:p14="http://schemas.microsoft.com/office/powerpoint/2010/main" val="75551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27</a:t>
            </a:fld>
            <a:endParaRPr lang="de-DE"/>
          </a:p>
        </p:txBody>
      </p:sp>
    </p:spTree>
    <p:extLst>
      <p:ext uri="{BB962C8B-B14F-4D97-AF65-F5344CB8AC3E}">
        <p14:creationId xmlns:p14="http://schemas.microsoft.com/office/powerpoint/2010/main" val="401774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EED0D-8D79-0D50-C997-C0BE11E31B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ED08A9-D5BC-546B-7BC0-ADE4D67E7F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072C78-9D7A-F14E-437B-892281A86ED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85BDFA7-CBBB-E9EB-0AEB-EF8701EDA3A5}"/>
              </a:ext>
            </a:extLst>
          </p:cNvPr>
          <p:cNvSpPr>
            <a:spLocks noGrp="1"/>
          </p:cNvSpPr>
          <p:nvPr>
            <p:ph type="sldNum" sz="quarter" idx="5"/>
          </p:nvPr>
        </p:nvSpPr>
        <p:spPr/>
        <p:txBody>
          <a:bodyPr/>
          <a:lstStyle/>
          <a:p>
            <a:fld id="{9D4D18B0-E496-4198-9A81-8AC64AF6E3EF}" type="slidenum">
              <a:rPr lang="de-DE" smtClean="0"/>
              <a:t>29</a:t>
            </a:fld>
            <a:endParaRPr lang="de-DE"/>
          </a:p>
        </p:txBody>
      </p:sp>
    </p:spTree>
    <p:extLst>
      <p:ext uri="{BB962C8B-B14F-4D97-AF65-F5344CB8AC3E}">
        <p14:creationId xmlns:p14="http://schemas.microsoft.com/office/powerpoint/2010/main" val="76209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32</a:t>
            </a:fld>
            <a:endParaRPr lang="de-DE"/>
          </a:p>
        </p:txBody>
      </p:sp>
    </p:spTree>
    <p:extLst>
      <p:ext uri="{BB962C8B-B14F-4D97-AF65-F5344CB8AC3E}">
        <p14:creationId xmlns:p14="http://schemas.microsoft.com/office/powerpoint/2010/main" val="15756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34</a:t>
            </a:fld>
            <a:endParaRPr lang="de-DE"/>
          </a:p>
        </p:txBody>
      </p:sp>
    </p:spTree>
    <p:extLst>
      <p:ext uri="{BB962C8B-B14F-4D97-AF65-F5344CB8AC3E}">
        <p14:creationId xmlns:p14="http://schemas.microsoft.com/office/powerpoint/2010/main" val="308567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32D87-2B77-BEEE-6526-85C418E5CE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CF02F3-E066-B395-0C57-A5256210E4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78F4EFC-92A5-352F-B56D-4B2B5BFEA3C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DC22E8A-C832-1622-E54C-3E7B3CD548E9}"/>
              </a:ext>
            </a:extLst>
          </p:cNvPr>
          <p:cNvSpPr>
            <a:spLocks noGrp="1"/>
          </p:cNvSpPr>
          <p:nvPr>
            <p:ph type="sldNum" sz="quarter" idx="5"/>
          </p:nvPr>
        </p:nvSpPr>
        <p:spPr/>
        <p:txBody>
          <a:bodyPr/>
          <a:lstStyle/>
          <a:p>
            <a:fld id="{9D4D18B0-E496-4198-9A81-8AC64AF6E3EF}" type="slidenum">
              <a:rPr lang="de-DE" smtClean="0"/>
              <a:t>35</a:t>
            </a:fld>
            <a:endParaRPr lang="de-DE"/>
          </a:p>
        </p:txBody>
      </p:sp>
    </p:spTree>
    <p:extLst>
      <p:ext uri="{BB962C8B-B14F-4D97-AF65-F5344CB8AC3E}">
        <p14:creationId xmlns:p14="http://schemas.microsoft.com/office/powerpoint/2010/main" val="67620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36</a:t>
            </a:fld>
            <a:endParaRPr lang="de-DE"/>
          </a:p>
        </p:txBody>
      </p:sp>
    </p:spTree>
    <p:extLst>
      <p:ext uri="{BB962C8B-B14F-4D97-AF65-F5344CB8AC3E}">
        <p14:creationId xmlns:p14="http://schemas.microsoft.com/office/powerpoint/2010/main" val="707801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bildungsserver.berlin-brandenburg.de/i-mint-akademie" TargetMode="External"/><Relationship Id="rId5" Type="http://schemas.openxmlformats.org/officeDocument/2006/relationships/image" Target="../media/image2.png"/><Relationship Id="rId4" Type="http://schemas.openxmlformats.org/officeDocument/2006/relationships/hyperlink" Target="https://creativecommons.org/licenses/by-sa/4.0/legalcode.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tion - Beginner">
    <p:bg>
      <p:bgPr>
        <a:solidFill>
          <a:schemeClr val="accent6">
            <a:alpha val="20000"/>
          </a:schemeClr>
        </a:solidFill>
        <a:effectLst/>
      </p:bgPr>
    </p:bg>
    <p:spTree>
      <p:nvGrpSpPr>
        <p:cNvPr id="1" name=""/>
        <p:cNvGrpSpPr/>
        <p:nvPr/>
      </p:nvGrpSpPr>
      <p:grpSpPr>
        <a:xfrm>
          <a:off x="0" y="0"/>
          <a:ext cx="0" cy="0"/>
          <a:chOff x="0" y="0"/>
          <a:chExt cx="0" cy="0"/>
        </a:xfrm>
      </p:grpSpPr>
      <p:grpSp>
        <p:nvGrpSpPr>
          <p:cNvPr id="54" name="Schwierigkeitsindikator">
            <a:extLst>
              <a:ext uri="{FF2B5EF4-FFF2-40B4-BE49-F238E27FC236}">
                <a16:creationId xmlns:a16="http://schemas.microsoft.com/office/drawing/2014/main" id="{8DAD90B6-9E84-17B6-20B1-75378B389081}"/>
              </a:ext>
            </a:extLst>
          </p:cNvPr>
          <p:cNvGrpSpPr/>
          <p:nvPr userDrawn="1"/>
        </p:nvGrpSpPr>
        <p:grpSpPr>
          <a:xfrm>
            <a:off x="8260431" y="53596"/>
            <a:ext cx="1581280" cy="1393135"/>
            <a:chOff x="8260431" y="53596"/>
            <a:chExt cx="1581280" cy="1393135"/>
          </a:xfrm>
        </p:grpSpPr>
        <p:sp>
          <p:nvSpPr>
            <p:cNvPr id="55" name="Abgerundetes Rechteck 4">
              <a:extLst>
                <a:ext uri="{FF2B5EF4-FFF2-40B4-BE49-F238E27FC236}">
                  <a16:creationId xmlns:a16="http://schemas.microsoft.com/office/drawing/2014/main" id="{600CBE6B-301E-049C-C04C-5AE3E87363CB}"/>
                </a:ext>
              </a:extLst>
            </p:cNvPr>
            <p:cNvSpPr/>
            <p:nvPr userDrawn="1"/>
          </p:nvSpPr>
          <p:spPr>
            <a:xfrm>
              <a:off x="8260431" y="53596"/>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grpSp>
          <p:nvGrpSpPr>
            <p:cNvPr id="56" name="Ampel">
              <a:extLst>
                <a:ext uri="{FF2B5EF4-FFF2-40B4-BE49-F238E27FC236}">
                  <a16:creationId xmlns:a16="http://schemas.microsoft.com/office/drawing/2014/main" id="{41B01BD5-3383-7155-938E-AE906FE0B6E5}"/>
                </a:ext>
              </a:extLst>
            </p:cNvPr>
            <p:cNvGrpSpPr/>
            <p:nvPr/>
          </p:nvGrpSpPr>
          <p:grpSpPr>
            <a:xfrm>
              <a:off x="8375185" y="117544"/>
              <a:ext cx="1356520" cy="1329187"/>
              <a:chOff x="2890600" y="1412776"/>
              <a:chExt cx="4078624" cy="3996443"/>
            </a:xfrm>
          </p:grpSpPr>
          <p:sp>
            <p:nvSpPr>
              <p:cNvPr id="60" name="Kreis: nicht ausgefüllt 59">
                <a:extLst>
                  <a:ext uri="{FF2B5EF4-FFF2-40B4-BE49-F238E27FC236}">
                    <a16:creationId xmlns:a16="http://schemas.microsoft.com/office/drawing/2014/main" id="{B6F40F61-7273-A3D1-01E8-1025E6EB3028}"/>
                  </a:ext>
                </a:extLst>
              </p:cNvPr>
              <p:cNvSpPr/>
              <p:nvPr/>
            </p:nvSpPr>
            <p:spPr>
              <a:xfrm>
                <a:off x="4774470" y="3266979"/>
                <a:ext cx="324722" cy="324722"/>
              </a:xfrm>
              <a:prstGeom prst="donut">
                <a:avLst>
                  <a:gd name="adj" fmla="val 3955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Halbbogen - Beginner">
                <a:extLst>
                  <a:ext uri="{FF2B5EF4-FFF2-40B4-BE49-F238E27FC236}">
                    <a16:creationId xmlns:a16="http://schemas.microsoft.com/office/drawing/2014/main" id="{2355FFB8-5F9C-65E7-9E83-9DC76BAD225B}"/>
                  </a:ext>
                </a:extLst>
              </p:cNvPr>
              <p:cNvSpPr/>
              <p:nvPr/>
            </p:nvSpPr>
            <p:spPr>
              <a:xfrm>
                <a:off x="2890600" y="1412776"/>
                <a:ext cx="4078624" cy="3996443"/>
              </a:xfrm>
              <a:prstGeom prst="blockArc">
                <a:avLst>
                  <a:gd name="adj1" fmla="val 10800000"/>
                  <a:gd name="adj2" fmla="val 13388722"/>
                  <a:gd name="adj3" fmla="val 25377"/>
                </a:avLst>
              </a:prstGeom>
              <a:solidFill>
                <a:srgbClr val="00B05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2" name="Halbbogen - Profis">
                <a:extLst>
                  <a:ext uri="{FF2B5EF4-FFF2-40B4-BE49-F238E27FC236}">
                    <a16:creationId xmlns:a16="http://schemas.microsoft.com/office/drawing/2014/main" id="{3AC65C61-6988-5B82-9125-8F5E9E69D890}"/>
                  </a:ext>
                </a:extLst>
              </p:cNvPr>
              <p:cNvSpPr/>
              <p:nvPr/>
            </p:nvSpPr>
            <p:spPr>
              <a:xfrm>
                <a:off x="2890600" y="1412776"/>
                <a:ext cx="4078624" cy="3996443"/>
              </a:xfrm>
              <a:prstGeom prst="blockArc">
                <a:avLst>
                  <a:gd name="adj1" fmla="val 18945941"/>
                  <a:gd name="adj2" fmla="val 0"/>
                  <a:gd name="adj3" fmla="val 25000"/>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Halbbogen - Könner">
                <a:extLst>
                  <a:ext uri="{FF2B5EF4-FFF2-40B4-BE49-F238E27FC236}">
                    <a16:creationId xmlns:a16="http://schemas.microsoft.com/office/drawing/2014/main" id="{77B05486-768A-5DD4-46F1-3F566B092E48}"/>
                  </a:ext>
                </a:extLst>
              </p:cNvPr>
              <p:cNvSpPr/>
              <p:nvPr/>
            </p:nvSpPr>
            <p:spPr>
              <a:xfrm>
                <a:off x="2890600" y="1412776"/>
                <a:ext cx="4078624" cy="3996443"/>
              </a:xfrm>
              <a:prstGeom prst="blockArc">
                <a:avLst>
                  <a:gd name="adj1" fmla="val 13578291"/>
                  <a:gd name="adj2" fmla="val 18768788"/>
                  <a:gd name="adj3" fmla="val 25054"/>
                </a:avLst>
              </a:prstGeom>
              <a:solidFill>
                <a:srgbClr val="FFC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9" name="Zeiger - Beginner">
              <a:extLst>
                <a:ext uri="{FF2B5EF4-FFF2-40B4-BE49-F238E27FC236}">
                  <a16:creationId xmlns:a16="http://schemas.microsoft.com/office/drawing/2014/main" id="{0729E636-DED9-1B67-8C46-935CAB8BD874}"/>
                </a:ext>
              </a:extLst>
            </p:cNvPr>
            <p:cNvSpPr/>
            <p:nvPr/>
          </p:nvSpPr>
          <p:spPr>
            <a:xfrm rot="6420000">
              <a:off x="8735087" y="431579"/>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92120"/>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p:txBody>
          <a:bodyPr/>
          <a:lstStyle>
            <a:lvl1pPr>
              <a:defRPr/>
            </a:lvl1pPr>
          </a:lstStyle>
          <a:p>
            <a:r>
              <a:rPr lang="de-DE" dirty="0"/>
              <a:t>Titel der Station</a:t>
            </a:r>
          </a:p>
        </p:txBody>
      </p:sp>
      <p:pic>
        <p:nvPicPr>
          <p:cNvPr id="8" name="Grafik 7" descr="Ein Bild, das Text, Screenshot, Schrift, Reihe enthält.&#10;&#10;Automatisch generierte Beschreibung">
            <a:extLst>
              <a:ext uri="{FF2B5EF4-FFF2-40B4-BE49-F238E27FC236}">
                <a16:creationId xmlns:a16="http://schemas.microsoft.com/office/drawing/2014/main" id="{4CB5EDCF-9EA6-EF07-65ED-591E7275B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sp>
        <p:nvSpPr>
          <p:cNvPr id="9" name="Fußzeilenplatzhalter 2">
            <a:extLst>
              <a:ext uri="{FF2B5EF4-FFF2-40B4-BE49-F238E27FC236}">
                <a16:creationId xmlns:a16="http://schemas.microsoft.com/office/drawing/2014/main" id="{FA198882-6D29-76C4-05D9-3148B50816BD}"/>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3" name="Grafik 2">
            <a:hlinkClick r:id="rId3"/>
            <a:extLst>
              <a:ext uri="{FF2B5EF4-FFF2-40B4-BE49-F238E27FC236}">
                <a16:creationId xmlns:a16="http://schemas.microsoft.com/office/drawing/2014/main" id="{183D2F94-0CF3-E8AF-6346-4D7B596A3D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E86F5BC9-4A96-FB7E-B3B5-FD9F684D1191}"/>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BFD6D-D376-BF61-8004-9AA156E25CF8}"/>
              </a:ext>
            </a:extLst>
          </p:cNvPr>
          <p:cNvSpPr>
            <a:spLocks noGrp="1"/>
          </p:cNvSpPr>
          <p:nvPr>
            <p:ph type="title" hasCustomPrompt="1"/>
          </p:nvPr>
        </p:nvSpPr>
        <p:spPr>
          <a:noFill/>
        </p:spPr>
        <p:txBody>
          <a:bodyPr/>
          <a:lstStyle>
            <a:lvl1pPr>
              <a:defRPr/>
            </a:lvl1pPr>
          </a:lstStyle>
          <a:p>
            <a:r>
              <a:rPr lang="de-DE" dirty="0"/>
              <a:t>Titel der Station</a:t>
            </a:r>
          </a:p>
        </p:txBody>
      </p:sp>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7689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38112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204" y="2312235"/>
            <a:ext cx="5895876" cy="1356360"/>
          </a:xfrm>
        </p:spPr>
        <p:txBody>
          <a:bodyPr anchor="b"/>
          <a:lstStyle>
            <a:lvl1pPr algn="l">
              <a:defRPr sz="2925"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201614" y="3827504"/>
            <a:ext cx="5895876" cy="720000"/>
          </a:xfrm>
        </p:spPr>
        <p:txBody>
          <a:bodyPr/>
          <a:lstStyle>
            <a:lvl1pPr marL="0" indent="0" algn="l">
              <a:lnSpc>
                <a:spcPct val="105000"/>
              </a:lnSpc>
              <a:buNone/>
              <a:defRPr sz="1463">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dirty="0"/>
              <a:t>Formatvorlage des Untertitelmasters durch Klicken bearbeiten</a:t>
            </a:r>
            <a:endParaRPr lang="en-US" dirty="0"/>
          </a:p>
        </p:txBody>
      </p:sp>
      <p:sp>
        <p:nvSpPr>
          <p:cNvPr id="11" name="Ellipse 10"/>
          <p:cNvSpPr/>
          <p:nvPr userDrawn="1"/>
        </p:nvSpPr>
        <p:spPr>
          <a:xfrm>
            <a:off x="5971312" y="0"/>
            <a:ext cx="15795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p>
        </p:txBody>
      </p:sp>
      <p:sp>
        <p:nvSpPr>
          <p:cNvPr id="14" name="Kreis 13"/>
          <p:cNvSpPr/>
          <p:nvPr userDrawn="1"/>
        </p:nvSpPr>
        <p:spPr>
          <a:xfrm rot="5400000">
            <a:off x="8941031" y="182250"/>
            <a:ext cx="1944000" cy="15795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5" name="Kreis 14"/>
          <p:cNvSpPr/>
          <p:nvPr userDrawn="1"/>
        </p:nvSpPr>
        <p:spPr>
          <a:xfrm rot="5400000">
            <a:off x="8151281" y="182250"/>
            <a:ext cx="1944000" cy="1579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6" name="Kreis 15"/>
          <p:cNvSpPr/>
          <p:nvPr userDrawn="1"/>
        </p:nvSpPr>
        <p:spPr>
          <a:xfrm rot="16200000">
            <a:off x="6571781" y="182250"/>
            <a:ext cx="1944000" cy="15795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pic>
        <p:nvPicPr>
          <p:cNvPr id="9" name="Bild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47788" y="663869"/>
            <a:ext cx="2995799" cy="616262"/>
          </a:xfrm>
          <a:prstGeom prst="rect">
            <a:avLst/>
          </a:prstGeom>
        </p:spPr>
      </p:pic>
    </p:spTree>
    <p:extLst>
      <p:ext uri="{BB962C8B-B14F-4D97-AF65-F5344CB8AC3E}">
        <p14:creationId xmlns:p14="http://schemas.microsoft.com/office/powerpoint/2010/main" val="331242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on - Könner">
    <p:bg>
      <p:bgPr>
        <a:solidFill>
          <a:schemeClr val="accent5">
            <a:alpha val="20000"/>
          </a:schemeClr>
        </a:solidFill>
        <a:effectLst/>
      </p:bgPr>
    </p:bg>
    <p:spTree>
      <p:nvGrpSpPr>
        <p:cNvPr id="1" name=""/>
        <p:cNvGrpSpPr/>
        <p:nvPr/>
      </p:nvGrpSpPr>
      <p:grpSpPr>
        <a:xfrm>
          <a:off x="0" y="0"/>
          <a:ext cx="0" cy="0"/>
          <a:chOff x="0" y="0"/>
          <a:chExt cx="0" cy="0"/>
        </a:xfrm>
      </p:grpSpPr>
      <p:grpSp>
        <p:nvGrpSpPr>
          <p:cNvPr id="54" name="Schwierigkeitsindikator">
            <a:extLst>
              <a:ext uri="{FF2B5EF4-FFF2-40B4-BE49-F238E27FC236}">
                <a16:creationId xmlns:a16="http://schemas.microsoft.com/office/drawing/2014/main" id="{8DAD90B6-9E84-17B6-20B1-75378B389081}"/>
              </a:ext>
            </a:extLst>
          </p:cNvPr>
          <p:cNvGrpSpPr/>
          <p:nvPr userDrawn="1"/>
        </p:nvGrpSpPr>
        <p:grpSpPr>
          <a:xfrm>
            <a:off x="8260431" y="53596"/>
            <a:ext cx="1581280" cy="1393135"/>
            <a:chOff x="8260431" y="53596"/>
            <a:chExt cx="1581280" cy="1393135"/>
          </a:xfrm>
        </p:grpSpPr>
        <p:sp>
          <p:nvSpPr>
            <p:cNvPr id="55" name="Abgerundetes Rechteck 4">
              <a:extLst>
                <a:ext uri="{FF2B5EF4-FFF2-40B4-BE49-F238E27FC236}">
                  <a16:creationId xmlns:a16="http://schemas.microsoft.com/office/drawing/2014/main" id="{600CBE6B-301E-049C-C04C-5AE3E87363CB}"/>
                </a:ext>
              </a:extLst>
            </p:cNvPr>
            <p:cNvSpPr/>
            <p:nvPr userDrawn="1"/>
          </p:nvSpPr>
          <p:spPr>
            <a:xfrm>
              <a:off x="8260431" y="53596"/>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grpSp>
          <p:nvGrpSpPr>
            <p:cNvPr id="56" name="Ampel">
              <a:extLst>
                <a:ext uri="{FF2B5EF4-FFF2-40B4-BE49-F238E27FC236}">
                  <a16:creationId xmlns:a16="http://schemas.microsoft.com/office/drawing/2014/main" id="{41B01BD5-3383-7155-938E-AE906FE0B6E5}"/>
                </a:ext>
              </a:extLst>
            </p:cNvPr>
            <p:cNvGrpSpPr/>
            <p:nvPr/>
          </p:nvGrpSpPr>
          <p:grpSpPr>
            <a:xfrm>
              <a:off x="8375185" y="117544"/>
              <a:ext cx="1356520" cy="1329187"/>
              <a:chOff x="2890600" y="1412776"/>
              <a:chExt cx="4078624" cy="3996443"/>
            </a:xfrm>
          </p:grpSpPr>
          <p:sp>
            <p:nvSpPr>
              <p:cNvPr id="60" name="Kreis: nicht ausgefüllt 59">
                <a:extLst>
                  <a:ext uri="{FF2B5EF4-FFF2-40B4-BE49-F238E27FC236}">
                    <a16:creationId xmlns:a16="http://schemas.microsoft.com/office/drawing/2014/main" id="{B6F40F61-7273-A3D1-01E8-1025E6EB3028}"/>
                  </a:ext>
                </a:extLst>
              </p:cNvPr>
              <p:cNvSpPr/>
              <p:nvPr/>
            </p:nvSpPr>
            <p:spPr>
              <a:xfrm>
                <a:off x="4774470" y="3266979"/>
                <a:ext cx="324722" cy="324722"/>
              </a:xfrm>
              <a:prstGeom prst="donut">
                <a:avLst>
                  <a:gd name="adj" fmla="val 3955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Halbbogen - Beginner">
                <a:extLst>
                  <a:ext uri="{FF2B5EF4-FFF2-40B4-BE49-F238E27FC236}">
                    <a16:creationId xmlns:a16="http://schemas.microsoft.com/office/drawing/2014/main" id="{2355FFB8-5F9C-65E7-9E83-9DC76BAD225B}"/>
                  </a:ext>
                </a:extLst>
              </p:cNvPr>
              <p:cNvSpPr/>
              <p:nvPr/>
            </p:nvSpPr>
            <p:spPr>
              <a:xfrm>
                <a:off x="2890600" y="1412776"/>
                <a:ext cx="4078624" cy="3996443"/>
              </a:xfrm>
              <a:prstGeom prst="blockArc">
                <a:avLst>
                  <a:gd name="adj1" fmla="val 10800000"/>
                  <a:gd name="adj2" fmla="val 13388722"/>
                  <a:gd name="adj3" fmla="val 25377"/>
                </a:avLst>
              </a:prstGeom>
              <a:solidFill>
                <a:srgbClr val="00B05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2" name="Halbbogen - Profis">
                <a:extLst>
                  <a:ext uri="{FF2B5EF4-FFF2-40B4-BE49-F238E27FC236}">
                    <a16:creationId xmlns:a16="http://schemas.microsoft.com/office/drawing/2014/main" id="{3AC65C61-6988-5B82-9125-8F5E9E69D890}"/>
                  </a:ext>
                </a:extLst>
              </p:cNvPr>
              <p:cNvSpPr/>
              <p:nvPr/>
            </p:nvSpPr>
            <p:spPr>
              <a:xfrm>
                <a:off x="2890600" y="1412776"/>
                <a:ext cx="4078624" cy="3996443"/>
              </a:xfrm>
              <a:prstGeom prst="blockArc">
                <a:avLst>
                  <a:gd name="adj1" fmla="val 18945941"/>
                  <a:gd name="adj2" fmla="val 0"/>
                  <a:gd name="adj3" fmla="val 25000"/>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Halbbogen - Könner">
                <a:extLst>
                  <a:ext uri="{FF2B5EF4-FFF2-40B4-BE49-F238E27FC236}">
                    <a16:creationId xmlns:a16="http://schemas.microsoft.com/office/drawing/2014/main" id="{77B05486-768A-5DD4-46F1-3F566B092E48}"/>
                  </a:ext>
                </a:extLst>
              </p:cNvPr>
              <p:cNvSpPr/>
              <p:nvPr/>
            </p:nvSpPr>
            <p:spPr>
              <a:xfrm>
                <a:off x="2890600" y="1412776"/>
                <a:ext cx="4078624" cy="3996443"/>
              </a:xfrm>
              <a:prstGeom prst="blockArc">
                <a:avLst>
                  <a:gd name="adj1" fmla="val 13578291"/>
                  <a:gd name="adj2" fmla="val 18768788"/>
                  <a:gd name="adj3" fmla="val 25054"/>
                </a:avLst>
              </a:prstGeom>
              <a:solidFill>
                <a:srgbClr val="FFC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Zeiger - Könner">
              <a:extLst>
                <a:ext uri="{FF2B5EF4-FFF2-40B4-BE49-F238E27FC236}">
                  <a16:creationId xmlns:a16="http://schemas.microsoft.com/office/drawing/2014/main" id="{760F65D2-C39D-AED4-F490-8A6EBA140E63}"/>
                </a:ext>
              </a:extLst>
            </p:cNvPr>
            <p:cNvSpPr/>
            <p:nvPr userDrawn="1"/>
          </p:nvSpPr>
          <p:spPr>
            <a:xfrm rot="10800000">
              <a:off x="9019979" y="211580"/>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74278"/>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solidFill>
            <a:schemeClr val="accent5"/>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E98C3B97-316A-8F5B-FDA4-6E6F89201D15}"/>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71E9A268-49E4-2B49-C123-6CF7653775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638617B-60B1-BE40-A335-6F695E79F8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5" name="Textfeld 4">
            <a:extLst>
              <a:ext uri="{FF2B5EF4-FFF2-40B4-BE49-F238E27FC236}">
                <a16:creationId xmlns:a16="http://schemas.microsoft.com/office/drawing/2014/main" id="{77A26FCC-82AA-F8C9-8249-7867AE4EAF1F}"/>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ion - Profi">
    <p:bg>
      <p:bgPr>
        <a:solidFill>
          <a:schemeClr val="accent4">
            <a:alpha val="20000"/>
          </a:schemeClr>
        </a:solidFill>
        <a:effectLst/>
      </p:bgPr>
    </p:bg>
    <p:spTree>
      <p:nvGrpSpPr>
        <p:cNvPr id="1" name=""/>
        <p:cNvGrpSpPr/>
        <p:nvPr/>
      </p:nvGrpSpPr>
      <p:grpSpPr>
        <a:xfrm>
          <a:off x="0" y="0"/>
          <a:ext cx="0" cy="0"/>
          <a:chOff x="0" y="0"/>
          <a:chExt cx="0" cy="0"/>
        </a:xfrm>
      </p:grpSpPr>
      <p:grpSp>
        <p:nvGrpSpPr>
          <p:cNvPr id="54" name="Schwierigkeitsindikator">
            <a:extLst>
              <a:ext uri="{FF2B5EF4-FFF2-40B4-BE49-F238E27FC236}">
                <a16:creationId xmlns:a16="http://schemas.microsoft.com/office/drawing/2014/main" id="{8DAD90B6-9E84-17B6-20B1-75378B389081}"/>
              </a:ext>
            </a:extLst>
          </p:cNvPr>
          <p:cNvGrpSpPr/>
          <p:nvPr userDrawn="1"/>
        </p:nvGrpSpPr>
        <p:grpSpPr>
          <a:xfrm>
            <a:off x="8260431" y="53596"/>
            <a:ext cx="1581280" cy="1393135"/>
            <a:chOff x="8260431" y="53596"/>
            <a:chExt cx="1581280" cy="1393135"/>
          </a:xfrm>
        </p:grpSpPr>
        <p:sp>
          <p:nvSpPr>
            <p:cNvPr id="55" name="Abgerundetes Rechteck 4">
              <a:extLst>
                <a:ext uri="{FF2B5EF4-FFF2-40B4-BE49-F238E27FC236}">
                  <a16:creationId xmlns:a16="http://schemas.microsoft.com/office/drawing/2014/main" id="{600CBE6B-301E-049C-C04C-5AE3E87363CB}"/>
                </a:ext>
              </a:extLst>
            </p:cNvPr>
            <p:cNvSpPr/>
            <p:nvPr userDrawn="1"/>
          </p:nvSpPr>
          <p:spPr>
            <a:xfrm>
              <a:off x="8260431" y="53596"/>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grpSp>
          <p:nvGrpSpPr>
            <p:cNvPr id="56" name="Ampel">
              <a:extLst>
                <a:ext uri="{FF2B5EF4-FFF2-40B4-BE49-F238E27FC236}">
                  <a16:creationId xmlns:a16="http://schemas.microsoft.com/office/drawing/2014/main" id="{41B01BD5-3383-7155-938E-AE906FE0B6E5}"/>
                </a:ext>
              </a:extLst>
            </p:cNvPr>
            <p:cNvGrpSpPr/>
            <p:nvPr/>
          </p:nvGrpSpPr>
          <p:grpSpPr>
            <a:xfrm>
              <a:off x="8375185" y="117544"/>
              <a:ext cx="1356520" cy="1329187"/>
              <a:chOff x="2890600" y="1412776"/>
              <a:chExt cx="4078624" cy="3996443"/>
            </a:xfrm>
          </p:grpSpPr>
          <p:sp>
            <p:nvSpPr>
              <p:cNvPr id="60" name="Kreis: nicht ausgefüllt 59">
                <a:extLst>
                  <a:ext uri="{FF2B5EF4-FFF2-40B4-BE49-F238E27FC236}">
                    <a16:creationId xmlns:a16="http://schemas.microsoft.com/office/drawing/2014/main" id="{B6F40F61-7273-A3D1-01E8-1025E6EB3028}"/>
                  </a:ext>
                </a:extLst>
              </p:cNvPr>
              <p:cNvSpPr/>
              <p:nvPr/>
            </p:nvSpPr>
            <p:spPr>
              <a:xfrm>
                <a:off x="4774470" y="3266979"/>
                <a:ext cx="324722" cy="324722"/>
              </a:xfrm>
              <a:prstGeom prst="donut">
                <a:avLst>
                  <a:gd name="adj" fmla="val 3955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Halbbogen - Beginner">
                <a:extLst>
                  <a:ext uri="{FF2B5EF4-FFF2-40B4-BE49-F238E27FC236}">
                    <a16:creationId xmlns:a16="http://schemas.microsoft.com/office/drawing/2014/main" id="{2355FFB8-5F9C-65E7-9E83-9DC76BAD225B}"/>
                  </a:ext>
                </a:extLst>
              </p:cNvPr>
              <p:cNvSpPr/>
              <p:nvPr/>
            </p:nvSpPr>
            <p:spPr>
              <a:xfrm>
                <a:off x="2890600" y="1412776"/>
                <a:ext cx="4078624" cy="3996443"/>
              </a:xfrm>
              <a:prstGeom prst="blockArc">
                <a:avLst>
                  <a:gd name="adj1" fmla="val 10800000"/>
                  <a:gd name="adj2" fmla="val 13388722"/>
                  <a:gd name="adj3" fmla="val 25377"/>
                </a:avLst>
              </a:prstGeom>
              <a:solidFill>
                <a:srgbClr val="00B05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2" name="Halbbogen - Profis">
                <a:extLst>
                  <a:ext uri="{FF2B5EF4-FFF2-40B4-BE49-F238E27FC236}">
                    <a16:creationId xmlns:a16="http://schemas.microsoft.com/office/drawing/2014/main" id="{3AC65C61-6988-5B82-9125-8F5E9E69D890}"/>
                  </a:ext>
                </a:extLst>
              </p:cNvPr>
              <p:cNvSpPr/>
              <p:nvPr/>
            </p:nvSpPr>
            <p:spPr>
              <a:xfrm>
                <a:off x="2890600" y="1412776"/>
                <a:ext cx="4078624" cy="3996443"/>
              </a:xfrm>
              <a:prstGeom prst="blockArc">
                <a:avLst>
                  <a:gd name="adj1" fmla="val 18945941"/>
                  <a:gd name="adj2" fmla="val 0"/>
                  <a:gd name="adj3" fmla="val 25000"/>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Halbbogen - Könner">
                <a:extLst>
                  <a:ext uri="{FF2B5EF4-FFF2-40B4-BE49-F238E27FC236}">
                    <a16:creationId xmlns:a16="http://schemas.microsoft.com/office/drawing/2014/main" id="{77B05486-768A-5DD4-46F1-3F566B092E48}"/>
                  </a:ext>
                </a:extLst>
              </p:cNvPr>
              <p:cNvSpPr/>
              <p:nvPr/>
            </p:nvSpPr>
            <p:spPr>
              <a:xfrm>
                <a:off x="2890600" y="1412776"/>
                <a:ext cx="4078624" cy="3996443"/>
              </a:xfrm>
              <a:prstGeom prst="blockArc">
                <a:avLst>
                  <a:gd name="adj1" fmla="val 13578291"/>
                  <a:gd name="adj2" fmla="val 18768788"/>
                  <a:gd name="adj3" fmla="val 25054"/>
                </a:avLst>
              </a:prstGeom>
              <a:solidFill>
                <a:srgbClr val="FFC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7" name="Zeiger - Profis">
              <a:extLst>
                <a:ext uri="{FF2B5EF4-FFF2-40B4-BE49-F238E27FC236}">
                  <a16:creationId xmlns:a16="http://schemas.microsoft.com/office/drawing/2014/main" id="{EB62FD08-BF85-B5A0-2527-6166C7567864}"/>
                </a:ext>
              </a:extLst>
            </p:cNvPr>
            <p:cNvSpPr/>
            <p:nvPr userDrawn="1"/>
          </p:nvSpPr>
          <p:spPr>
            <a:xfrm rot="15000000">
              <a:off x="9296050" y="419678"/>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1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solidFill>
            <a:schemeClr val="accent4"/>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9E09A920-0F95-4FBA-D310-E6771F8DD776}"/>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82894C92-0BD1-1BA8-23F1-41A4EE2E0E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4E6C4737-161C-4365-9980-D2542D0344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5" name="Textfeld 4">
            <a:extLst>
              <a:ext uri="{FF2B5EF4-FFF2-40B4-BE49-F238E27FC236}">
                <a16:creationId xmlns:a16="http://schemas.microsoft.com/office/drawing/2014/main" id="{A83096C5-4F17-20CC-6A4D-0B1E3CF1BDA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ion - MUSTER">
    <p:bg>
      <p:bgPr>
        <a:solidFill>
          <a:schemeClr val="accent6">
            <a:alpha val="20000"/>
          </a:schemeClr>
        </a:solidFill>
        <a:effectLst/>
      </p:bgPr>
    </p:bg>
    <p:spTree>
      <p:nvGrpSpPr>
        <p:cNvPr id="1" name=""/>
        <p:cNvGrpSpPr/>
        <p:nvPr/>
      </p:nvGrpSpPr>
      <p:grpSpPr>
        <a:xfrm>
          <a:off x="0" y="0"/>
          <a:ext cx="0" cy="0"/>
          <a:chOff x="0" y="0"/>
          <a:chExt cx="0" cy="0"/>
        </a:xfrm>
      </p:grpSpPr>
      <p:grpSp>
        <p:nvGrpSpPr>
          <p:cNvPr id="54" name="Schwierigkeitsindikator">
            <a:extLst>
              <a:ext uri="{FF2B5EF4-FFF2-40B4-BE49-F238E27FC236}">
                <a16:creationId xmlns:a16="http://schemas.microsoft.com/office/drawing/2014/main" id="{8DAD90B6-9E84-17B6-20B1-75378B389081}"/>
              </a:ext>
            </a:extLst>
          </p:cNvPr>
          <p:cNvGrpSpPr/>
          <p:nvPr userDrawn="1"/>
        </p:nvGrpSpPr>
        <p:grpSpPr>
          <a:xfrm>
            <a:off x="8260431" y="53596"/>
            <a:ext cx="1581280" cy="1393135"/>
            <a:chOff x="8260431" y="53596"/>
            <a:chExt cx="1581280" cy="1393135"/>
          </a:xfrm>
        </p:grpSpPr>
        <p:sp>
          <p:nvSpPr>
            <p:cNvPr id="55" name="Abgerundetes Rechteck 4">
              <a:extLst>
                <a:ext uri="{FF2B5EF4-FFF2-40B4-BE49-F238E27FC236}">
                  <a16:creationId xmlns:a16="http://schemas.microsoft.com/office/drawing/2014/main" id="{600CBE6B-301E-049C-C04C-5AE3E87363CB}"/>
                </a:ext>
              </a:extLst>
            </p:cNvPr>
            <p:cNvSpPr/>
            <p:nvPr userDrawn="1"/>
          </p:nvSpPr>
          <p:spPr>
            <a:xfrm>
              <a:off x="8260431" y="53596"/>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grpSp>
          <p:nvGrpSpPr>
            <p:cNvPr id="56" name="Ampel">
              <a:extLst>
                <a:ext uri="{FF2B5EF4-FFF2-40B4-BE49-F238E27FC236}">
                  <a16:creationId xmlns:a16="http://schemas.microsoft.com/office/drawing/2014/main" id="{41B01BD5-3383-7155-938E-AE906FE0B6E5}"/>
                </a:ext>
              </a:extLst>
            </p:cNvPr>
            <p:cNvGrpSpPr/>
            <p:nvPr/>
          </p:nvGrpSpPr>
          <p:grpSpPr>
            <a:xfrm>
              <a:off x="8375185" y="117544"/>
              <a:ext cx="1356520" cy="1329187"/>
              <a:chOff x="2890600" y="1412776"/>
              <a:chExt cx="4078624" cy="3996443"/>
            </a:xfrm>
          </p:grpSpPr>
          <p:sp>
            <p:nvSpPr>
              <p:cNvPr id="60" name="Kreis: nicht ausgefüllt 59">
                <a:extLst>
                  <a:ext uri="{FF2B5EF4-FFF2-40B4-BE49-F238E27FC236}">
                    <a16:creationId xmlns:a16="http://schemas.microsoft.com/office/drawing/2014/main" id="{B6F40F61-7273-A3D1-01E8-1025E6EB3028}"/>
                  </a:ext>
                </a:extLst>
              </p:cNvPr>
              <p:cNvSpPr/>
              <p:nvPr/>
            </p:nvSpPr>
            <p:spPr>
              <a:xfrm>
                <a:off x="4774470" y="3266979"/>
                <a:ext cx="324722" cy="324722"/>
              </a:xfrm>
              <a:prstGeom prst="donut">
                <a:avLst>
                  <a:gd name="adj" fmla="val 3955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Halbbogen - Beginner">
                <a:extLst>
                  <a:ext uri="{FF2B5EF4-FFF2-40B4-BE49-F238E27FC236}">
                    <a16:creationId xmlns:a16="http://schemas.microsoft.com/office/drawing/2014/main" id="{2355FFB8-5F9C-65E7-9E83-9DC76BAD225B}"/>
                  </a:ext>
                </a:extLst>
              </p:cNvPr>
              <p:cNvSpPr/>
              <p:nvPr/>
            </p:nvSpPr>
            <p:spPr>
              <a:xfrm>
                <a:off x="2890600" y="1412776"/>
                <a:ext cx="4078624" cy="3996443"/>
              </a:xfrm>
              <a:prstGeom prst="blockArc">
                <a:avLst>
                  <a:gd name="adj1" fmla="val 10800000"/>
                  <a:gd name="adj2" fmla="val 13388722"/>
                  <a:gd name="adj3" fmla="val 25377"/>
                </a:avLst>
              </a:prstGeom>
              <a:solidFill>
                <a:srgbClr val="00B05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2" name="Halbbogen - Profis">
                <a:extLst>
                  <a:ext uri="{FF2B5EF4-FFF2-40B4-BE49-F238E27FC236}">
                    <a16:creationId xmlns:a16="http://schemas.microsoft.com/office/drawing/2014/main" id="{3AC65C61-6988-5B82-9125-8F5E9E69D890}"/>
                  </a:ext>
                </a:extLst>
              </p:cNvPr>
              <p:cNvSpPr/>
              <p:nvPr/>
            </p:nvSpPr>
            <p:spPr>
              <a:xfrm>
                <a:off x="2890600" y="1412776"/>
                <a:ext cx="4078624" cy="3996443"/>
              </a:xfrm>
              <a:prstGeom prst="blockArc">
                <a:avLst>
                  <a:gd name="adj1" fmla="val 18945941"/>
                  <a:gd name="adj2" fmla="val 0"/>
                  <a:gd name="adj3" fmla="val 25000"/>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Halbbogen - Könner">
                <a:extLst>
                  <a:ext uri="{FF2B5EF4-FFF2-40B4-BE49-F238E27FC236}">
                    <a16:creationId xmlns:a16="http://schemas.microsoft.com/office/drawing/2014/main" id="{77B05486-768A-5DD4-46F1-3F566B092E48}"/>
                  </a:ext>
                </a:extLst>
              </p:cNvPr>
              <p:cNvSpPr/>
              <p:nvPr/>
            </p:nvSpPr>
            <p:spPr>
              <a:xfrm>
                <a:off x="2890600" y="1412776"/>
                <a:ext cx="4078624" cy="3996443"/>
              </a:xfrm>
              <a:prstGeom prst="blockArc">
                <a:avLst>
                  <a:gd name="adj1" fmla="val 13578291"/>
                  <a:gd name="adj2" fmla="val 18768788"/>
                  <a:gd name="adj3" fmla="val 25054"/>
                </a:avLst>
              </a:prstGeom>
              <a:solidFill>
                <a:srgbClr val="FFC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7" name="Zeiger - Profis">
              <a:extLst>
                <a:ext uri="{FF2B5EF4-FFF2-40B4-BE49-F238E27FC236}">
                  <a16:creationId xmlns:a16="http://schemas.microsoft.com/office/drawing/2014/main" id="{EB62FD08-BF85-B5A0-2527-6166C7567864}"/>
                </a:ext>
              </a:extLst>
            </p:cNvPr>
            <p:cNvSpPr/>
            <p:nvPr userDrawn="1"/>
          </p:nvSpPr>
          <p:spPr>
            <a:xfrm rot="15000000">
              <a:off x="9296050" y="419678"/>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Zeiger - Könner">
              <a:extLst>
                <a:ext uri="{FF2B5EF4-FFF2-40B4-BE49-F238E27FC236}">
                  <a16:creationId xmlns:a16="http://schemas.microsoft.com/office/drawing/2014/main" id="{760F65D2-C39D-AED4-F490-8A6EBA140E63}"/>
                </a:ext>
              </a:extLst>
            </p:cNvPr>
            <p:cNvSpPr/>
            <p:nvPr userDrawn="1"/>
          </p:nvSpPr>
          <p:spPr>
            <a:xfrm rot="10800000">
              <a:off x="9019979" y="211580"/>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Zeiger - Beginner">
              <a:extLst>
                <a:ext uri="{FF2B5EF4-FFF2-40B4-BE49-F238E27FC236}">
                  <a16:creationId xmlns:a16="http://schemas.microsoft.com/office/drawing/2014/main" id="{0729E636-DED9-1B67-8C46-935CAB8BD874}"/>
                </a:ext>
              </a:extLst>
            </p:cNvPr>
            <p:cNvSpPr/>
            <p:nvPr/>
          </p:nvSpPr>
          <p:spPr>
            <a:xfrm rot="6420000">
              <a:off x="8735087" y="431579"/>
              <a:ext cx="72000" cy="538800"/>
            </a:xfrm>
            <a:prstGeom prst="flowChartOffpageConnector">
              <a:avLst/>
            </a:prstGeom>
            <a:solidFill>
              <a:schemeClr val="tx1">
                <a:lumMod val="75000"/>
                <a:lumOff val="2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64054"/>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p:txBody>
          <a:bodyPr/>
          <a:lstStyle>
            <a:lvl1pPr>
              <a:defRPr/>
            </a:lvl1pPr>
          </a:lstStyle>
          <a:p>
            <a:r>
              <a:rPr lang="de-DE" dirty="0"/>
              <a:t>Titel der Station</a:t>
            </a:r>
          </a:p>
        </p:txBody>
      </p:sp>
      <p:sp>
        <p:nvSpPr>
          <p:cNvPr id="127" name="Textfeld 126">
            <a:extLst>
              <a:ext uri="{FF2B5EF4-FFF2-40B4-BE49-F238E27FC236}">
                <a16:creationId xmlns:a16="http://schemas.microsoft.com/office/drawing/2014/main" id="{1F901D64-0DA9-DC7F-E409-A406629213AB}"/>
              </a:ext>
            </a:extLst>
          </p:cNvPr>
          <p:cNvSpPr txBox="1"/>
          <p:nvPr userDrawn="1"/>
        </p:nvSpPr>
        <p:spPr>
          <a:xfrm rot="19841220">
            <a:off x="2189250" y="1795716"/>
            <a:ext cx="4896544" cy="3139321"/>
          </a:xfrm>
          <a:prstGeom prst="rect">
            <a:avLst/>
          </a:prstGeom>
          <a:noFill/>
        </p:spPr>
        <p:txBody>
          <a:bodyPr wrap="square" rtlCol="0">
            <a:spAutoFit/>
          </a:bodyPr>
          <a:lstStyle/>
          <a:p>
            <a:r>
              <a:rPr lang="de-DE" sz="4800" dirty="0">
                <a:solidFill>
                  <a:schemeClr val="accent4">
                    <a:lumMod val="60000"/>
                    <a:lumOff val="40000"/>
                  </a:schemeClr>
                </a:solidFill>
              </a:rPr>
              <a:t>Muster für Folienmaster für die Stationen</a:t>
            </a:r>
          </a:p>
          <a:p>
            <a:pPr marL="285750" indent="-285750">
              <a:buFont typeface="Arial" panose="020B0604020202020204" pitchFamily="34" charset="0"/>
              <a:buChar char="•"/>
            </a:pPr>
            <a:r>
              <a:rPr lang="de-DE" sz="1800" dirty="0">
                <a:solidFill>
                  <a:schemeClr val="accent4">
                    <a:lumMod val="60000"/>
                    <a:lumOff val="40000"/>
                  </a:schemeClr>
                </a:solidFill>
              </a:rPr>
              <a:t>Farbe des Titels anpassen</a:t>
            </a:r>
          </a:p>
          <a:p>
            <a:pPr marL="285750" indent="-285750">
              <a:buFont typeface="Arial" panose="020B0604020202020204" pitchFamily="34" charset="0"/>
              <a:buChar char="•"/>
            </a:pPr>
            <a:r>
              <a:rPr lang="de-DE" sz="1800" dirty="0">
                <a:solidFill>
                  <a:schemeClr val="accent4">
                    <a:lumMod val="60000"/>
                    <a:lumOff val="40000"/>
                  </a:schemeClr>
                </a:solidFill>
              </a:rPr>
              <a:t>Farbe des Hintergrundes anpassen</a:t>
            </a:r>
          </a:p>
          <a:p>
            <a:pPr marL="285750" indent="-285750">
              <a:buFont typeface="Arial" panose="020B0604020202020204" pitchFamily="34" charset="0"/>
              <a:buChar char="•"/>
            </a:pPr>
            <a:r>
              <a:rPr lang="de-DE" sz="1800" dirty="0">
                <a:solidFill>
                  <a:schemeClr val="accent4">
                    <a:lumMod val="60000"/>
                    <a:lumOff val="40000"/>
                  </a:schemeClr>
                </a:solidFill>
              </a:rPr>
              <a:t>Zeiger in Schwierigkeitsskala löschen</a:t>
            </a:r>
          </a:p>
        </p:txBody>
      </p:sp>
      <p:sp>
        <p:nvSpPr>
          <p:cNvPr id="7" name="Fußzeilenplatzhalter 2">
            <a:extLst>
              <a:ext uri="{FF2B5EF4-FFF2-40B4-BE49-F238E27FC236}">
                <a16:creationId xmlns:a16="http://schemas.microsoft.com/office/drawing/2014/main" id="{0ABA9BB3-8E14-4277-5C20-C1C0EA2252E7}"/>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8C72C8-E0FD-4823-F1BE-18C589CBA6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B3B962A-08E9-716B-483D-95567D53A5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924E4582-A6A1-AAC2-B058-1CA0B68C9C8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ösung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7" name="Fußzeilenplatzhalter 2">
            <a:extLst>
              <a:ext uri="{FF2B5EF4-FFF2-40B4-BE49-F238E27FC236}">
                <a16:creationId xmlns:a16="http://schemas.microsoft.com/office/drawing/2014/main" id="{D533E808-1D36-2E30-339C-99EA330D2F85}"/>
              </a:ext>
            </a:extLst>
          </p:cNvPr>
          <p:cNvSpPr txBox="1">
            <a:spLocks/>
          </p:cNvSpPr>
          <p:nvPr userDrawn="1"/>
        </p:nvSpPr>
        <p:spPr>
          <a:xfrm>
            <a:off x="7617296" y="5981558"/>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8" name="Grafik 7" descr="Ein Bild, das Text, Screenshot, Schrift, Reihe enthält.&#10;&#10;Automatisch generierte Beschreibung">
            <a:extLst>
              <a:ext uri="{FF2B5EF4-FFF2-40B4-BE49-F238E27FC236}">
                <a16:creationId xmlns:a16="http://schemas.microsoft.com/office/drawing/2014/main" id="{F0C9F805-E5AF-E2C2-10F4-BE5A61CC9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84D48DC6-3B09-BCCE-1666-C0B87F5F5D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DA731C7F-5B3C-AA36-348B-2DE08EB55CFF}"/>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ösung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5" name="Fußzeilenplatzhalter 2">
            <a:extLst>
              <a:ext uri="{FF2B5EF4-FFF2-40B4-BE49-F238E27FC236}">
                <a16:creationId xmlns:a16="http://schemas.microsoft.com/office/drawing/2014/main" id="{5A99F6ED-E1FE-A746-9714-FAD53DE8DA39}"/>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FF6742-F920-A195-E08C-1773802A3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DAF26436-01BE-13B0-7981-597CD30B31C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D962F1FC-EFAC-A53A-5CE1-A3B74C2900F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ösung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8842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dirty="0"/>
              <a:t>Lösung</a:t>
            </a:r>
          </a:p>
        </p:txBody>
      </p:sp>
      <p:sp>
        <p:nvSpPr>
          <p:cNvPr id="5" name="Fußzeilenplatzhalter 2">
            <a:extLst>
              <a:ext uri="{FF2B5EF4-FFF2-40B4-BE49-F238E27FC236}">
                <a16:creationId xmlns:a16="http://schemas.microsoft.com/office/drawing/2014/main" id="{39DE5FE1-2D43-8A5C-4C2F-EBC491513846}"/>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7" name="Grafik 6" descr="Ein Bild, das Text, Screenshot, Schrift, Reihe enthält.&#10;&#10;Automatisch generierte Beschreibung">
            <a:extLst>
              <a:ext uri="{FF2B5EF4-FFF2-40B4-BE49-F238E27FC236}">
                <a16:creationId xmlns:a16="http://schemas.microsoft.com/office/drawing/2014/main" id="{797F392C-6B4D-BFA5-F545-D75602B7F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3F9D254-8489-6AE4-1E2F-7621461F668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3C4522C7-E888-6C4A-4681-3AE3A8CCB6A5}"/>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9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ilf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Abgerundetes Rechteck 4">
            <a:extLst>
              <a:ext uri="{FF2B5EF4-FFF2-40B4-BE49-F238E27FC236}">
                <a16:creationId xmlns:a16="http://schemas.microsoft.com/office/drawing/2014/main" id="{600CBE6B-301E-049C-C04C-5AE3E87363CB}"/>
              </a:ext>
            </a:extLst>
          </p:cNvPr>
          <p:cNvSpPr>
            <a:spLocks/>
          </p:cNvSpPr>
          <p:nvPr userDrawn="1"/>
        </p:nvSpPr>
        <p:spPr>
          <a:xfrm>
            <a:off x="8260431" y="53679"/>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sp>
        <p:nvSpPr>
          <p:cNvPr id="6" name="Aufgaben">
            <a:extLst>
              <a:ext uri="{FF2B5EF4-FFF2-40B4-BE49-F238E27FC236}">
                <a16:creationId xmlns:a16="http://schemas.microsoft.com/office/drawing/2014/main" id="{EC91EF45-4943-16F8-7096-827833FEE8F0}"/>
              </a:ext>
            </a:extLst>
          </p:cNvPr>
          <p:cNvSpPr>
            <a:spLocks noGrp="1"/>
          </p:cNvSpPr>
          <p:nvPr userDrawn="1">
            <p:ph idx="1"/>
          </p:nvPr>
        </p:nvSpPr>
        <p:spPr>
          <a:xfrm>
            <a:off x="64289" y="1045050"/>
            <a:ext cx="9203968" cy="51884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userDrawn="1">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Hilfe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userDrawn="1">
            <p:ph type="title" hasCustomPrompt="1"/>
          </p:nvPr>
        </p:nvSpPr>
        <p:spPr>
          <a:xfrm>
            <a:off x="2576735" y="53679"/>
            <a:ext cx="5549507" cy="850103"/>
          </a:xfrm>
          <a:solidFill>
            <a:schemeClr val="accent1"/>
          </a:solidFill>
        </p:spPr>
        <p:txBody>
          <a:bodyPr/>
          <a:lstStyle>
            <a:lvl1pPr>
              <a:defRPr>
                <a:ln>
                  <a:noFill/>
                </a:ln>
                <a:solidFill>
                  <a:schemeClr val="bg1"/>
                </a:solidFill>
              </a:defRPr>
            </a:lvl1pPr>
          </a:lstStyle>
          <a:p>
            <a:r>
              <a:rPr lang="de-DE" dirty="0"/>
              <a:t>Titel der Hilfe</a:t>
            </a:r>
          </a:p>
        </p:txBody>
      </p:sp>
      <p:pic>
        <p:nvPicPr>
          <p:cNvPr id="9" name="Grafik 8" descr="Ein Bild, das Entwurf, Symbol, Grafiken, weiß enthält.&#10;&#10;Automatisch generierte Beschreibung">
            <a:extLst>
              <a:ext uri="{FF2B5EF4-FFF2-40B4-BE49-F238E27FC236}">
                <a16:creationId xmlns:a16="http://schemas.microsoft.com/office/drawing/2014/main" id="{2688D183-8BA3-798A-2DF4-45C5238E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2494" y="110538"/>
            <a:ext cx="697153" cy="749967"/>
          </a:xfrm>
          <a:prstGeom prst="rect">
            <a:avLst/>
          </a:prstGeom>
        </p:spPr>
      </p:pic>
      <p:sp>
        <p:nvSpPr>
          <p:cNvPr id="11" name="Fußzeilenplatzhalter 2">
            <a:extLst>
              <a:ext uri="{FF2B5EF4-FFF2-40B4-BE49-F238E27FC236}">
                <a16:creationId xmlns:a16="http://schemas.microsoft.com/office/drawing/2014/main" id="{95A1E2D4-C44C-C3C6-EC1F-4F74B8F5E379}"/>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12" name="Grafik 11" descr="Ein Bild, das Text, Screenshot, Schrift, Reihe enthält.&#10;&#10;Automatisch generierte Beschreibung">
            <a:extLst>
              <a:ext uri="{FF2B5EF4-FFF2-40B4-BE49-F238E27FC236}">
                <a16:creationId xmlns:a16="http://schemas.microsoft.com/office/drawing/2014/main" id="{6137C566-CBB6-0CB0-73BB-0EDB1C15C3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4"/>
            <a:extLst>
              <a:ext uri="{FF2B5EF4-FFF2-40B4-BE49-F238E27FC236}">
                <a16:creationId xmlns:a16="http://schemas.microsoft.com/office/drawing/2014/main" id="{B5ABF3E5-E7E2-CDC5-63D6-EA3D5E0A1DB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4BC53CD8-2B12-7443-9968-8F3398F43A1D}"/>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1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131" name="Textplatzhalter 4">
            <a:extLst>
              <a:ext uri="{FF2B5EF4-FFF2-40B4-BE49-F238E27FC236}">
                <a16:creationId xmlns:a16="http://schemas.microsoft.com/office/drawing/2014/main" id="{EB333E04-D343-B08F-19A7-4D00BF318E7C}"/>
              </a:ext>
            </a:extLst>
          </p:cNvPr>
          <p:cNvSpPr>
            <a:spLocks noGrp="1"/>
          </p:cNvSpPr>
          <p:nvPr>
            <p:ph type="body" sz="quarter" idx="21" hasCustomPrompt="1"/>
          </p:nvPr>
        </p:nvSpPr>
        <p:spPr>
          <a:xfrm rot="10800000">
            <a:off x="236196" y="6620103"/>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2">
            <a:extLst>
              <a:ext uri="{FF2B5EF4-FFF2-40B4-BE49-F238E27FC236}">
                <a16:creationId xmlns:a16="http://schemas.microsoft.com/office/drawing/2014/main" id="{A09729D0-C97E-CC1C-217A-AA3CD74F71A3}"/>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B098317C-A63E-EBA2-A202-7F2B6E679B16}"/>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7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289" y="1045049"/>
            <a:ext cx="9203968" cy="5561369"/>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288925" marR="0" lvl="0" indent="-285750" fontAlgn="auto">
              <a:lnSpc>
                <a:spcPct val="100000"/>
              </a:lnSpc>
              <a:spcBef>
                <a:spcPts val="0"/>
              </a:spcBef>
              <a:spcAft>
                <a:spcPts val="0"/>
              </a:spcAft>
              <a:buClrTx/>
              <a:buSzTx/>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5" name="Fußzeilenplatzhalter 4"/>
          <p:cNvSpPr>
            <a:spLocks noGrp="1"/>
          </p:cNvSpPr>
          <p:nvPr>
            <p:ph type="ftr" sz="quarter" idx="3"/>
          </p:nvPr>
        </p:nvSpPr>
        <p:spPr>
          <a:xfrm>
            <a:off x="6131356" y="6606418"/>
            <a:ext cx="3136901" cy="215444"/>
          </a:xfrm>
          <a:prstGeom prst="rect">
            <a:avLst/>
          </a:prstGeom>
          <a:noFill/>
        </p:spPr>
        <p:txBody>
          <a:bodyPr wrap="square" rtlCol="0">
            <a:spAutoFit/>
          </a:bodyPr>
          <a:lstStyle>
            <a:lvl1pPr>
              <a:defRPr kumimoji="0" lang="de-DE" sz="800" b="0" i="0" u="none" strike="noStrike" cap="none" spc="0" normalizeH="0" baseline="0" dirty="0">
                <a:ln>
                  <a:noFill/>
                </a:ln>
                <a:solidFill>
                  <a:prstClr val="black"/>
                </a:solidFill>
                <a:effectLst/>
                <a:uLnTx/>
                <a:uFillTx/>
                <a:latin typeface="Calibri"/>
              </a:defRPr>
            </a:lvl1pPr>
          </a:lstStyle>
          <a:p>
            <a:pPr algn="r"/>
            <a:r>
              <a:rPr lang="de-DE"/>
              <a:t>Geometrie – ebene Figuren</a:t>
            </a:r>
            <a:endParaRPr lang="de-DE" dirty="0"/>
          </a:p>
        </p:txBody>
      </p:sp>
      <p:sp>
        <p:nvSpPr>
          <p:cNvPr id="2" name="Titelplatzhalter 1"/>
          <p:cNvSpPr>
            <a:spLocks noGrp="1"/>
          </p:cNvSpPr>
          <p:nvPr>
            <p:ph type="title"/>
          </p:nvPr>
        </p:nvSpPr>
        <p:spPr>
          <a:xfrm>
            <a:off x="2576735" y="53679"/>
            <a:ext cx="5549507" cy="850103"/>
          </a:xfrm>
          <a:prstGeom prst="roundRect">
            <a:avLst/>
          </a:prstGeom>
          <a:solidFill>
            <a:srgbClr val="00B050"/>
          </a:solidFill>
          <a:ln w="12700">
            <a:solidFill>
              <a:schemeClr val="tx1"/>
            </a:solidFill>
          </a:ln>
        </p:spPr>
        <p:style>
          <a:lnRef idx="0">
            <a:schemeClr val="accent3"/>
          </a:lnRef>
          <a:fillRef idx="3">
            <a:schemeClr val="accent3"/>
          </a:fillRef>
          <a:effectRef idx="3">
            <a:schemeClr val="accent3"/>
          </a:effectRef>
          <a:fontRef idx="minor"/>
        </p:style>
        <p:txBody>
          <a:bodyPr lIns="36000" tIns="36000" rIns="36000" bIns="18000" rtlCol="0" anchor="ctr">
            <a:normAutofit/>
          </a:bodyPr>
          <a:lstStyle/>
          <a:p>
            <a:pPr marL="0" marR="0" lvl="0" indent="0" fontAlgn="auto">
              <a:lnSpc>
                <a:spcPct val="100000"/>
              </a:lnSpc>
              <a:spcBef>
                <a:spcPts val="0"/>
              </a:spcBef>
              <a:spcAft>
                <a:spcPts val="0"/>
              </a:spcAft>
              <a:buClrTx/>
              <a:buSzTx/>
              <a:buFontTx/>
              <a:tabLst/>
            </a:pPr>
            <a:r>
              <a:rPr lang="de-DE" dirty="0"/>
              <a:t>Titelmasterformat durch Klicken bearbeiten</a:t>
            </a:r>
          </a:p>
        </p:txBody>
      </p:sp>
    </p:spTree>
    <p:extLst>
      <p:ext uri="{BB962C8B-B14F-4D97-AF65-F5344CB8AC3E}">
        <p14:creationId xmlns:p14="http://schemas.microsoft.com/office/powerpoint/2010/main" val="1360763830"/>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5" r:id="rId4"/>
    <p:sldLayoutId id="2147483706" r:id="rId5"/>
    <p:sldLayoutId id="2147483711" r:id="rId6"/>
    <p:sldLayoutId id="2147483712" r:id="rId7"/>
    <p:sldLayoutId id="2147483707" r:id="rId8"/>
    <p:sldLayoutId id="2147483662" r:id="rId9"/>
    <p:sldLayoutId id="2147483713" r:id="rId10"/>
    <p:sldLayoutId id="2147483714" r:id="rId11"/>
    <p:sldLayoutId id="2147483715" r:id="rId12"/>
  </p:sldLayoutIdLst>
  <p:hf sldNum="0" hdr="0" dt="0"/>
  <p:txStyles>
    <p:titleStyle>
      <a:lvl1pPr algn="ctr" defTabSz="957861" rtl="0" eaLnBrk="1" latinLnBrk="0" hangingPunct="1">
        <a:spcBef>
          <a:spcPct val="0"/>
        </a:spcBef>
        <a:buNone/>
        <a:defRPr kumimoji="0" lang="de-DE" sz="3200" b="0" i="0" u="none" strike="noStrike" kern="1200" cap="small" spc="0" normalizeH="0" baseline="0" dirty="0">
          <a:ln>
            <a:noFill/>
          </a:ln>
          <a:solidFill>
            <a:schemeClr val="tx1"/>
          </a:solidFill>
          <a:uLnTx/>
          <a:uFillTx/>
          <a:latin typeface="Calibri"/>
          <a:ea typeface="+mn-ea"/>
          <a:cs typeface="+mn-cs"/>
        </a:defRPr>
      </a:lvl1pPr>
    </p:titleStyle>
    <p:body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57861" rtl="0" eaLnBrk="1" latinLnBrk="0" hangingPunct="1">
        <a:defRPr sz="1900" kern="1200">
          <a:solidFill>
            <a:schemeClr val="tx1"/>
          </a:solidFill>
          <a:latin typeface="+mn-lt"/>
          <a:ea typeface="+mn-ea"/>
          <a:cs typeface="+mn-cs"/>
        </a:defRPr>
      </a:lvl1pPr>
      <a:lvl2pPr marL="478931" algn="l" defTabSz="957861" rtl="0" eaLnBrk="1" latinLnBrk="0" hangingPunct="1">
        <a:defRPr sz="1900" kern="1200">
          <a:solidFill>
            <a:schemeClr val="tx1"/>
          </a:solidFill>
          <a:latin typeface="+mn-lt"/>
          <a:ea typeface="+mn-ea"/>
          <a:cs typeface="+mn-cs"/>
        </a:defRPr>
      </a:lvl2pPr>
      <a:lvl3pPr marL="957861" algn="l" defTabSz="957861" rtl="0" eaLnBrk="1" latinLnBrk="0" hangingPunct="1">
        <a:defRPr sz="1900" kern="1200">
          <a:solidFill>
            <a:schemeClr val="tx1"/>
          </a:solidFill>
          <a:latin typeface="+mn-lt"/>
          <a:ea typeface="+mn-ea"/>
          <a:cs typeface="+mn-cs"/>
        </a:defRPr>
      </a:lvl3pPr>
      <a:lvl4pPr marL="1436792" algn="l" defTabSz="957861" rtl="0" eaLnBrk="1" latinLnBrk="0" hangingPunct="1">
        <a:defRPr sz="1900" kern="1200">
          <a:solidFill>
            <a:schemeClr val="tx1"/>
          </a:solidFill>
          <a:latin typeface="+mn-lt"/>
          <a:ea typeface="+mn-ea"/>
          <a:cs typeface="+mn-cs"/>
        </a:defRPr>
      </a:lvl4pPr>
      <a:lvl5pPr marL="1915723" algn="l" defTabSz="957861" rtl="0" eaLnBrk="1" latinLnBrk="0" hangingPunct="1">
        <a:defRPr sz="1900" kern="1200">
          <a:solidFill>
            <a:schemeClr val="tx1"/>
          </a:solidFill>
          <a:latin typeface="+mn-lt"/>
          <a:ea typeface="+mn-ea"/>
          <a:cs typeface="+mn-cs"/>
        </a:defRPr>
      </a:lvl5pPr>
      <a:lvl6pPr marL="2394652" algn="l" defTabSz="957861" rtl="0" eaLnBrk="1" latinLnBrk="0" hangingPunct="1">
        <a:defRPr sz="1900" kern="1200">
          <a:solidFill>
            <a:schemeClr val="tx1"/>
          </a:solidFill>
          <a:latin typeface="+mn-lt"/>
          <a:ea typeface="+mn-ea"/>
          <a:cs typeface="+mn-cs"/>
        </a:defRPr>
      </a:lvl6pPr>
      <a:lvl7pPr marL="2873583" algn="l" defTabSz="957861" rtl="0" eaLnBrk="1" latinLnBrk="0" hangingPunct="1">
        <a:defRPr sz="1900" kern="1200">
          <a:solidFill>
            <a:schemeClr val="tx1"/>
          </a:solidFill>
          <a:latin typeface="+mn-lt"/>
          <a:ea typeface="+mn-ea"/>
          <a:cs typeface="+mn-cs"/>
        </a:defRPr>
      </a:lvl7pPr>
      <a:lvl8pPr marL="3352513" algn="l" defTabSz="957861" rtl="0" eaLnBrk="1" latinLnBrk="0" hangingPunct="1">
        <a:defRPr sz="1900" kern="1200">
          <a:solidFill>
            <a:schemeClr val="tx1"/>
          </a:solidFill>
          <a:latin typeface="+mn-lt"/>
          <a:ea typeface="+mn-ea"/>
          <a:cs typeface="+mn-cs"/>
        </a:defRPr>
      </a:lvl8pPr>
      <a:lvl9pPr marL="3831444" algn="l" defTabSz="9578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microsoft.com/office/2018/10/relationships/comments" Target="../comments/modernComment_30E_C34F6886.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microsoft.com/office/2018/10/relationships/comments" Target="../comments/modernComment_303_7E18B65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8.png"/><Relationship Id="rId7" Type="http://schemas.openxmlformats.org/officeDocument/2006/relationships/image" Target="../media/image10.png"/><Relationship Id="rId2" Type="http://schemas.microsoft.com/office/2018/10/relationships/comments" Target="../comments/modernComment_307_107C20C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9.png"/><Relationship Id="rId12" Type="http://schemas.openxmlformats.org/officeDocument/2006/relationships/image" Target="../media/image14.png"/><Relationship Id="rId2" Type="http://schemas.microsoft.com/office/2018/10/relationships/comments" Target="../comments/modernComment_30B_3E6E6A08.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1.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2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microsoft.com/office/2018/10/relationships/comments" Target="../comments/modernComment_312_78B107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3.png"/><Relationship Id="rId21" Type="http://schemas.openxmlformats.org/officeDocument/2006/relationships/image" Target="../media/image98.png"/><Relationship Id="rId7" Type="http://schemas.openxmlformats.org/officeDocument/2006/relationships/image" Target="../media/image66.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12.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74.png"/><Relationship Id="rId11" Type="http://schemas.openxmlformats.org/officeDocument/2006/relationships/image" Target="../media/image88.png"/><Relationship Id="rId5" Type="http://schemas.openxmlformats.org/officeDocument/2006/relationships/image" Target="../media/image84.png"/><Relationship Id="rId15" Type="http://schemas.openxmlformats.org/officeDocument/2006/relationships/image" Target="../media/image92.png"/><Relationship Id="rId10" Type="http://schemas.openxmlformats.org/officeDocument/2006/relationships/image" Target="../media/image87.png"/><Relationship Id="rId19" Type="http://schemas.openxmlformats.org/officeDocument/2006/relationships/image" Target="../media/image96.png"/><Relationship Id="rId9" Type="http://schemas.openxmlformats.org/officeDocument/2006/relationships/image" Target="../media/image86.png"/><Relationship Id="rId14" Type="http://schemas.openxmlformats.org/officeDocument/2006/relationships/image" Target="../media/image91.png"/></Relationships>
</file>

<file path=ppt/slides/_rels/slide4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reenshot, Logo, Grafiken, Text enthält.&#10;&#10;Automatisch generierte Beschreibung">
            <a:extLst>
              <a:ext uri="{FF2B5EF4-FFF2-40B4-BE49-F238E27FC236}">
                <a16:creationId xmlns:a16="http://schemas.microsoft.com/office/drawing/2014/main" id="{C1AE2E6A-507E-8540-A60D-285DC4BA0F9C}"/>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a:stretch/>
        </p:blipFill>
        <p:spPr>
          <a:xfrm>
            <a:off x="-1" y="-20731"/>
            <a:ext cx="9922317" cy="6878731"/>
          </a:xfrm>
          <a:prstGeom prst="rect">
            <a:avLst/>
          </a:prstGeom>
        </p:spPr>
      </p:pic>
      <p:sp>
        <p:nvSpPr>
          <p:cNvPr id="16" name="Textfeld 15">
            <a:extLst>
              <a:ext uri="{FF2B5EF4-FFF2-40B4-BE49-F238E27FC236}">
                <a16:creationId xmlns:a16="http://schemas.microsoft.com/office/drawing/2014/main" id="{F608A093-2DDC-C60B-B8FD-8AC6BA7997AF}"/>
              </a:ext>
            </a:extLst>
          </p:cNvPr>
          <p:cNvSpPr txBox="1"/>
          <p:nvPr/>
        </p:nvSpPr>
        <p:spPr>
          <a:xfrm>
            <a:off x="1769880" y="2644170"/>
            <a:ext cx="6382553" cy="1569660"/>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Exponentielles Wachstum </a:t>
            </a:r>
          </a:p>
          <a:p>
            <a:r>
              <a:rPr lang="de-DE" sz="3200" dirty="0">
                <a:solidFill>
                  <a:schemeClr val="bg1"/>
                </a:solidFill>
                <a:latin typeface="Arial" panose="020B0604020202020204" pitchFamily="34" charset="0"/>
                <a:cs typeface="Arial" panose="020B0604020202020204" pitchFamily="34" charset="0"/>
              </a:rPr>
              <a:t>und Abnahme</a:t>
            </a:r>
          </a:p>
        </p:txBody>
      </p:sp>
    </p:spTree>
    <p:extLst>
      <p:ext uri="{BB962C8B-B14F-4D97-AF65-F5344CB8AC3E}">
        <p14:creationId xmlns:p14="http://schemas.microsoft.com/office/powerpoint/2010/main" val="27924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CFDDFA-ADF2-D607-D58A-84B26CDEE25D}"/>
              </a:ext>
            </a:extLst>
          </p:cNvPr>
          <p:cNvSpPr>
            <a:spLocks noGrp="1"/>
          </p:cNvSpPr>
          <p:nvPr>
            <p:ph idx="1"/>
          </p:nvPr>
        </p:nvSpPr>
        <p:spPr>
          <a:xfrm>
            <a:off x="69512" y="1048932"/>
            <a:ext cx="9203968" cy="5174278"/>
          </a:xfrm>
        </p:spPr>
        <p:txBody>
          <a:bodyPr/>
          <a:lstStyle/>
          <a:p>
            <a:r>
              <a:rPr lang="de-DE" sz="1600" b="1" dirty="0"/>
              <a:t>Aufgabe 1 </a:t>
            </a:r>
            <a:r>
              <a:rPr lang="de-DE" sz="1600" dirty="0"/>
              <a:t>[MSA 2013 N A7]</a:t>
            </a:r>
          </a:p>
          <a:p>
            <a:r>
              <a:rPr lang="de-DE" sz="1600" dirty="0"/>
              <a:t>Salmonellen sind häufige Verursacher von Magen- und Darmerkrankungen. Bei Zimmertemperatur verdreifacht sich ihre Anzahl pro Stunde.</a:t>
            </a:r>
          </a:p>
          <a:p>
            <a:r>
              <a:rPr lang="de-DE" sz="1600" dirty="0"/>
              <a:t>In einer Laborprobe werden 300 Salmonellen gezählt.</a:t>
            </a:r>
          </a:p>
          <a:p>
            <a:pPr marL="346075" indent="-342900">
              <a:buAutoNum type="alphaLcParenR"/>
            </a:pPr>
            <a:r>
              <a:rPr lang="de-DE" sz="1600" dirty="0"/>
              <a:t>Ermittele wie viele Salmonellen 2 Stunden später in der Laborprobe zu finden sind.</a:t>
            </a:r>
          </a:p>
          <a:p>
            <a:pPr marL="346075" indent="-342900">
              <a:buAutoNum type="alphaLcParenR"/>
            </a:pPr>
            <a:r>
              <a:rPr lang="de-DE" sz="1600" dirty="0"/>
              <a:t>Gib die Anzahl der Salmonellen an, die sich eine Stunde vor der ersten Zählung in der Laborprobe </a:t>
            </a:r>
            <a:br>
              <a:rPr lang="de-DE" sz="1600" dirty="0"/>
            </a:br>
            <a:r>
              <a:rPr lang="de-DE" sz="1600" dirty="0"/>
              <a:t>befunden haben. </a:t>
            </a:r>
          </a:p>
          <a:p>
            <a:pPr marL="346075" indent="-342900">
              <a:buAutoNum type="alphaLcParenR"/>
            </a:pPr>
            <a:endParaRPr lang="de-DE" sz="1600" dirty="0"/>
          </a:p>
          <a:p>
            <a:r>
              <a:rPr lang="de-DE" sz="1600" b="1" dirty="0"/>
              <a:t>Aufgabe 2 </a:t>
            </a:r>
            <a:r>
              <a:rPr lang="de-DE" sz="1600" dirty="0"/>
              <a:t>[vgl. MSA 2020 A4]</a:t>
            </a:r>
          </a:p>
          <a:p>
            <a:r>
              <a:rPr lang="de-DE" sz="1600" dirty="0"/>
              <a:t>Der weltweite Ausstoß von CO</a:t>
            </a:r>
            <a:r>
              <a:rPr lang="de-DE" sz="1600" baseline="-25000" dirty="0"/>
              <a:t>2 </a:t>
            </a:r>
            <a:r>
              <a:rPr lang="de-DE" sz="1600" dirty="0"/>
              <a:t>steigt jährlich um 5% an. Im Jahr 2022 lag der CO</a:t>
            </a:r>
            <a:r>
              <a:rPr lang="de-DE" sz="1600" baseline="-25000" dirty="0"/>
              <a:t>2</a:t>
            </a:r>
            <a:r>
              <a:rPr lang="de-DE" sz="1600" dirty="0"/>
              <a:t>-Verbrauch pro Person bei 4,7 Tonnen. Ergänzen Sie die Tabelle entsprechend den Angaben im Text.</a:t>
            </a:r>
          </a:p>
          <a:p>
            <a:endParaRPr lang="de-DE" sz="1600" dirty="0"/>
          </a:p>
          <a:p>
            <a:endParaRPr lang="de-DE" sz="1600" dirty="0"/>
          </a:p>
          <a:p>
            <a:endParaRPr lang="de-DE" sz="1600" baseline="-25000" dirty="0"/>
          </a:p>
          <a:p>
            <a:endParaRPr lang="de-DE" sz="1600" dirty="0"/>
          </a:p>
          <a:p>
            <a:endParaRPr lang="de-DE" sz="1600" dirty="0"/>
          </a:p>
          <a:p>
            <a:endParaRPr lang="de-DE" sz="1600" dirty="0"/>
          </a:p>
          <a:p>
            <a:r>
              <a:rPr lang="de-DE" sz="1600" dirty="0"/>
              <a:t> </a:t>
            </a:r>
          </a:p>
        </p:txBody>
      </p:sp>
      <p:sp>
        <p:nvSpPr>
          <p:cNvPr id="4" name="Titel 3">
            <a:extLst>
              <a:ext uri="{FF2B5EF4-FFF2-40B4-BE49-F238E27FC236}">
                <a16:creationId xmlns:a16="http://schemas.microsoft.com/office/drawing/2014/main" id="{AB245A31-FCCB-8D4D-19EC-016F7D7162DD}"/>
              </a:ext>
            </a:extLst>
          </p:cNvPr>
          <p:cNvSpPr>
            <a:spLocks noGrp="1"/>
          </p:cNvSpPr>
          <p:nvPr>
            <p:ph type="title"/>
          </p:nvPr>
        </p:nvSpPr>
        <p:spPr/>
        <p:txBody>
          <a:bodyPr/>
          <a:lstStyle/>
          <a:p>
            <a:r>
              <a:rPr lang="de-DE" dirty="0"/>
              <a:t>Wachstum Berechnen II </a:t>
            </a:r>
          </a:p>
        </p:txBody>
      </p:sp>
      <p:sp>
        <p:nvSpPr>
          <p:cNvPr id="7" name="Fußzeilenplatzhalter 5">
            <a:extLst>
              <a:ext uri="{FF2B5EF4-FFF2-40B4-BE49-F238E27FC236}">
                <a16:creationId xmlns:a16="http://schemas.microsoft.com/office/drawing/2014/main" id="{722D7C57-F5EF-FA15-94AC-FC9757CD9CB7}"/>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10" name="Titel 3">
            <a:extLst>
              <a:ext uri="{FF2B5EF4-FFF2-40B4-BE49-F238E27FC236}">
                <a16:creationId xmlns:a16="http://schemas.microsoft.com/office/drawing/2014/main" id="{2B5BD8EE-BC60-AA8B-A81A-E5BBAE979F99}"/>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3</a:t>
            </a:r>
          </a:p>
        </p:txBody>
      </p:sp>
      <p:grpSp>
        <p:nvGrpSpPr>
          <p:cNvPr id="3" name="Knopf 8">
            <a:extLst>
              <a:ext uri="{FF2B5EF4-FFF2-40B4-BE49-F238E27FC236}">
                <a16:creationId xmlns:a16="http://schemas.microsoft.com/office/drawing/2014/main" id="{1159D3FD-32D1-9739-E27E-AF26CB4BA59C}"/>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D3F68E16-F98A-7068-5915-00B6EF85AB91}"/>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171400A3-639F-20D5-A809-7A113C03D193}"/>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8" name="Knopf 7">
            <a:extLst>
              <a:ext uri="{FF2B5EF4-FFF2-40B4-BE49-F238E27FC236}">
                <a16:creationId xmlns:a16="http://schemas.microsoft.com/office/drawing/2014/main" id="{3114EBFD-82DC-95E6-D6AD-E4AC7FF7A640}"/>
              </a:ext>
            </a:extLst>
          </p:cNvPr>
          <p:cNvGrpSpPr/>
          <p:nvPr/>
        </p:nvGrpSpPr>
        <p:grpSpPr>
          <a:xfrm>
            <a:off x="9379302" y="4839935"/>
            <a:ext cx="513769" cy="504000"/>
            <a:chOff x="9312680" y="5062255"/>
            <a:chExt cx="580391" cy="576064"/>
          </a:xfrm>
          <a:solidFill>
            <a:schemeClr val="accent1"/>
          </a:solidFill>
        </p:grpSpPr>
        <p:sp>
          <p:nvSpPr>
            <p:cNvPr id="9" name="Rechteck 8">
              <a:extLst>
                <a:ext uri="{FF2B5EF4-FFF2-40B4-BE49-F238E27FC236}">
                  <a16:creationId xmlns:a16="http://schemas.microsoft.com/office/drawing/2014/main" id="{750EDC23-643E-1226-7564-5BE10342849E}"/>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7">
              <a:extLst>
                <a:ext uri="{FF2B5EF4-FFF2-40B4-BE49-F238E27FC236}">
                  <a16:creationId xmlns:a16="http://schemas.microsoft.com/office/drawing/2014/main" id="{002D447D-7389-6D12-F9E6-FD8900B4A19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3" name="Knopf6">
            <a:extLst>
              <a:ext uri="{FF2B5EF4-FFF2-40B4-BE49-F238E27FC236}">
                <a16:creationId xmlns:a16="http://schemas.microsoft.com/office/drawing/2014/main" id="{73907558-7ED2-F8E1-3DAC-63A05D2AF1C7}"/>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FC791B5B-620E-378E-15F7-44B0DF953BA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2E0A527E-6AEC-604F-EC27-B9078EDF214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Knopf5">
            <a:extLst>
              <a:ext uri="{FF2B5EF4-FFF2-40B4-BE49-F238E27FC236}">
                <a16:creationId xmlns:a16="http://schemas.microsoft.com/office/drawing/2014/main" id="{8500919C-1BAF-3E42-4109-7D3058D3E98C}"/>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12D18A9B-567F-E827-BBF0-2B337349897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38701172-938D-DB65-39AC-680D08ADAD0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Knopf4">
            <a:extLst>
              <a:ext uri="{FF2B5EF4-FFF2-40B4-BE49-F238E27FC236}">
                <a16:creationId xmlns:a16="http://schemas.microsoft.com/office/drawing/2014/main" id="{C0B5D97E-F8AE-9253-1154-07AEEDE85228}"/>
              </a:ext>
            </a:extLst>
          </p:cNvPr>
          <p:cNvGrpSpPr/>
          <p:nvPr/>
        </p:nvGrpSpPr>
        <p:grpSpPr>
          <a:xfrm>
            <a:off x="9383011" y="2942492"/>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3D518C07-F847-76AD-540F-CBAF019E1EE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9">
              <a:extLst>
                <a:ext uri="{FF2B5EF4-FFF2-40B4-BE49-F238E27FC236}">
                  <a16:creationId xmlns:a16="http://schemas.microsoft.com/office/drawing/2014/main" id="{5AF6CE12-5C81-3680-3298-F4D262B6DE6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Knopf3">
            <a:extLst>
              <a:ext uri="{FF2B5EF4-FFF2-40B4-BE49-F238E27FC236}">
                <a16:creationId xmlns:a16="http://schemas.microsoft.com/office/drawing/2014/main" id="{34ED1D11-5752-D2D3-AC7C-07886BD56E3E}"/>
              </a:ext>
            </a:extLst>
          </p:cNvPr>
          <p:cNvGrpSpPr/>
          <p:nvPr/>
        </p:nvGrpSpPr>
        <p:grpSpPr>
          <a:xfrm>
            <a:off x="9380848" y="2310011"/>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FE60CC69-6A40-6081-D550-0036778FA49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2">
              <a:extLst>
                <a:ext uri="{FF2B5EF4-FFF2-40B4-BE49-F238E27FC236}">
                  <a16:creationId xmlns:a16="http://schemas.microsoft.com/office/drawing/2014/main" id="{0F83F20C-161E-CCF7-E3DE-0EC49900FCB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5" name="Knopf2">
            <a:extLst>
              <a:ext uri="{FF2B5EF4-FFF2-40B4-BE49-F238E27FC236}">
                <a16:creationId xmlns:a16="http://schemas.microsoft.com/office/drawing/2014/main" id="{65D10FC3-9D8E-858C-1126-D14ABFD7B7E4}"/>
              </a:ext>
            </a:extLst>
          </p:cNvPr>
          <p:cNvGrpSpPr/>
          <p:nvPr/>
        </p:nvGrpSpPr>
        <p:grpSpPr>
          <a:xfrm>
            <a:off x="9383011" y="1677530"/>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DF8DFC79-A89C-46B0-2530-805093BF614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5">
              <a:extLst>
                <a:ext uri="{FF2B5EF4-FFF2-40B4-BE49-F238E27FC236}">
                  <a16:creationId xmlns:a16="http://schemas.microsoft.com/office/drawing/2014/main" id="{AD8B3E65-7663-4D23-8C13-B5481BC8C67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8" name="Knopf1">
            <a:extLst>
              <a:ext uri="{FF2B5EF4-FFF2-40B4-BE49-F238E27FC236}">
                <a16:creationId xmlns:a16="http://schemas.microsoft.com/office/drawing/2014/main" id="{EAE4E906-AF1B-697B-D894-69F18B64A9C0}"/>
              </a:ext>
            </a:extLst>
          </p:cNvPr>
          <p:cNvGrpSpPr/>
          <p:nvPr/>
        </p:nvGrpSpPr>
        <p:grpSpPr>
          <a:xfrm>
            <a:off x="9383011" y="1045049"/>
            <a:ext cx="525690" cy="504000"/>
            <a:chOff x="8550142" y="4941168"/>
            <a:chExt cx="593858" cy="576064"/>
          </a:xfrm>
          <a:solidFill>
            <a:schemeClr val="accent1"/>
          </a:solidFill>
        </p:grpSpPr>
        <p:sp>
          <p:nvSpPr>
            <p:cNvPr id="29" name="Rechteck 28">
              <a:extLst>
                <a:ext uri="{FF2B5EF4-FFF2-40B4-BE49-F238E27FC236}">
                  <a16:creationId xmlns:a16="http://schemas.microsoft.com/office/drawing/2014/main" id="{3B35EC50-9134-1746-C12E-1473046F52C1}"/>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8">
              <a:extLst>
                <a:ext uri="{FF2B5EF4-FFF2-40B4-BE49-F238E27FC236}">
                  <a16:creationId xmlns:a16="http://schemas.microsoft.com/office/drawing/2014/main" id="{FB847BBA-FB2A-44E0-D1AC-84A351AFA53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1" name="Hilfe 8 Grafik">
            <a:extLst>
              <a:ext uri="{FF2B5EF4-FFF2-40B4-BE49-F238E27FC236}">
                <a16:creationId xmlns:a16="http://schemas.microsoft.com/office/drawing/2014/main" id="{0833255D-B199-2732-36CC-055032FF72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2" name="Hilfe 7 Grafik">
            <a:extLst>
              <a:ext uri="{FF2B5EF4-FFF2-40B4-BE49-F238E27FC236}">
                <a16:creationId xmlns:a16="http://schemas.microsoft.com/office/drawing/2014/main" id="{0206F433-1A7B-BC40-F260-2D43DDBF1C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3" name="Hilfe 6 Grafik">
            <a:extLst>
              <a:ext uri="{FF2B5EF4-FFF2-40B4-BE49-F238E27FC236}">
                <a16:creationId xmlns:a16="http://schemas.microsoft.com/office/drawing/2014/main" id="{22447493-7071-E7DA-B226-FF37ED26BF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4" name="Hilfe 5 Grafik">
            <a:extLst>
              <a:ext uri="{FF2B5EF4-FFF2-40B4-BE49-F238E27FC236}">
                <a16:creationId xmlns:a16="http://schemas.microsoft.com/office/drawing/2014/main" id="{B6DD4BE7-40C2-7222-0140-2555BA768C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5" name="Hilfe 4 Grafik">
            <a:extLst>
              <a:ext uri="{FF2B5EF4-FFF2-40B4-BE49-F238E27FC236}">
                <a16:creationId xmlns:a16="http://schemas.microsoft.com/office/drawing/2014/main" id="{E106742B-C6E8-144A-5A4F-A25D683F694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6" name="Hilfe 3 Grafik">
            <a:extLst>
              <a:ext uri="{FF2B5EF4-FFF2-40B4-BE49-F238E27FC236}">
                <a16:creationId xmlns:a16="http://schemas.microsoft.com/office/drawing/2014/main" id="{DF680654-EE31-132B-3131-A62BF9D53F5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7" name="Hilfe 2 Grafik">
            <a:extLst>
              <a:ext uri="{FF2B5EF4-FFF2-40B4-BE49-F238E27FC236}">
                <a16:creationId xmlns:a16="http://schemas.microsoft.com/office/drawing/2014/main" id="{DFEFFFC6-62B5-37BE-386C-F1A47AE1EC3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8" name="Hilfe 1 Grafik">
            <a:extLst>
              <a:ext uri="{FF2B5EF4-FFF2-40B4-BE49-F238E27FC236}">
                <a16:creationId xmlns:a16="http://schemas.microsoft.com/office/drawing/2014/main" id="{CB373617-8EE4-BE53-5FAF-9E037B6DAC8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graphicFrame>
        <p:nvGraphicFramePr>
          <p:cNvPr id="39" name="Tabelle 38">
            <a:extLst>
              <a:ext uri="{FF2B5EF4-FFF2-40B4-BE49-F238E27FC236}">
                <a16:creationId xmlns:a16="http://schemas.microsoft.com/office/drawing/2014/main" id="{21966DAC-9295-4008-A15E-6A1F5282CBB8}"/>
              </a:ext>
            </a:extLst>
          </p:cNvPr>
          <p:cNvGraphicFramePr>
            <a:graphicFrameLocks noGrp="1"/>
          </p:cNvGraphicFramePr>
          <p:nvPr>
            <p:extLst>
              <p:ext uri="{D42A27DB-BD31-4B8C-83A1-F6EECF244321}">
                <p14:modId xmlns:p14="http://schemas.microsoft.com/office/powerpoint/2010/main" val="1817851445"/>
              </p:ext>
            </p:extLst>
          </p:nvPr>
        </p:nvGraphicFramePr>
        <p:xfrm>
          <a:off x="242399" y="4340614"/>
          <a:ext cx="5502689" cy="949960"/>
        </p:xfrm>
        <a:graphic>
          <a:graphicData uri="http://schemas.openxmlformats.org/drawingml/2006/table">
            <a:tbl>
              <a:tblPr firstRow="1" bandRow="1">
                <a:tableStyleId>{5C22544A-7EE6-4342-B048-85BDC9FD1C3A}</a:tableStyleId>
              </a:tblPr>
              <a:tblGrid>
                <a:gridCol w="1821969">
                  <a:extLst>
                    <a:ext uri="{9D8B030D-6E8A-4147-A177-3AD203B41FA5}">
                      <a16:colId xmlns:a16="http://schemas.microsoft.com/office/drawing/2014/main" val="2460481451"/>
                    </a:ext>
                  </a:extLst>
                </a:gridCol>
                <a:gridCol w="920180">
                  <a:extLst>
                    <a:ext uri="{9D8B030D-6E8A-4147-A177-3AD203B41FA5}">
                      <a16:colId xmlns:a16="http://schemas.microsoft.com/office/drawing/2014/main" val="2838836719"/>
                    </a:ext>
                  </a:extLst>
                </a:gridCol>
                <a:gridCol w="920180">
                  <a:extLst>
                    <a:ext uri="{9D8B030D-6E8A-4147-A177-3AD203B41FA5}">
                      <a16:colId xmlns:a16="http://schemas.microsoft.com/office/drawing/2014/main" val="3564665321"/>
                    </a:ext>
                  </a:extLst>
                </a:gridCol>
                <a:gridCol w="920180">
                  <a:extLst>
                    <a:ext uri="{9D8B030D-6E8A-4147-A177-3AD203B41FA5}">
                      <a16:colId xmlns:a16="http://schemas.microsoft.com/office/drawing/2014/main" val="3805189209"/>
                    </a:ext>
                  </a:extLst>
                </a:gridCol>
                <a:gridCol w="920180">
                  <a:extLst>
                    <a:ext uri="{9D8B030D-6E8A-4147-A177-3AD203B41FA5}">
                      <a16:colId xmlns:a16="http://schemas.microsoft.com/office/drawing/2014/main" val="929320903"/>
                    </a:ext>
                  </a:extLst>
                </a:gridCol>
              </a:tblGrid>
              <a:tr h="370840">
                <a:tc>
                  <a:txBody>
                    <a:bodyPr/>
                    <a:lstStyle/>
                    <a:p>
                      <a:r>
                        <a:rPr lang="de-DE" sz="1600" b="0" dirty="0">
                          <a:solidFill>
                            <a:schemeClr val="tx1"/>
                          </a:solidFill>
                        </a:rPr>
                        <a:t>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31275"/>
                  </a:ext>
                </a:extLst>
              </a:tr>
              <a:tr h="370840">
                <a:tc>
                  <a:txBody>
                    <a:bodyPr/>
                    <a:lstStyle/>
                    <a:p>
                      <a:r>
                        <a:rPr lang="de-DE" sz="1600" b="0" dirty="0">
                          <a:solidFill>
                            <a:schemeClr val="tx1"/>
                          </a:solidFill>
                        </a:rPr>
                        <a:t>CO</a:t>
                      </a:r>
                      <a:r>
                        <a:rPr lang="de-DE" sz="1600" b="0" baseline="-25000" dirty="0">
                          <a:solidFill>
                            <a:schemeClr val="tx1"/>
                          </a:solidFill>
                        </a:rPr>
                        <a:t>2</a:t>
                      </a:r>
                      <a:r>
                        <a:rPr lang="de-DE" sz="1600" b="0" dirty="0">
                          <a:solidFill>
                            <a:schemeClr val="tx1"/>
                          </a:solidFill>
                        </a:rPr>
                        <a:t>-Verbrauch pro Person in Tonnen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507782"/>
                  </a:ext>
                </a:extLst>
              </a:tr>
            </a:tbl>
          </a:graphicData>
        </a:graphic>
      </p:graphicFrame>
    </p:spTree>
    <p:extLst>
      <p:ext uri="{BB962C8B-B14F-4D97-AF65-F5344CB8AC3E}">
        <p14:creationId xmlns:p14="http://schemas.microsoft.com/office/powerpoint/2010/main" val="2849808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7"/>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1"/>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2"/>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2"/>
                                        </p:tgtEl>
                                        <p:attrNameLst>
                                          <p:attrName>ppt_x</p:attrName>
                                          <p:attrName>ppt_y</p:attrName>
                                        </p:attrNameLst>
                                      </p:cBhvr>
                                      <p:rCtr x="47788" y="-417"/>
                                    </p:animMotion>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3"/>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3"/>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4"/>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5"/>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B5AB3BB-C747-01C1-6D74-AAD44A8FF0D5}"/>
                  </a:ext>
                </a:extLst>
              </p:cNvPr>
              <p:cNvSpPr>
                <a:spLocks noGrp="1"/>
              </p:cNvSpPr>
              <p:nvPr>
                <p:ph idx="1"/>
              </p:nvPr>
            </p:nvSpPr>
            <p:spPr/>
            <p:txBody>
              <a:bodyPr/>
              <a:lstStyle/>
              <a:p>
                <a:r>
                  <a:rPr lang="de-DE" sz="1600" b="1" dirty="0"/>
                  <a:t>Aufgabe 1 </a:t>
                </a:r>
                <a:r>
                  <a:rPr lang="de-DE" sz="1600" dirty="0"/>
                  <a:t>[MSA 2013 N A7]</a:t>
                </a:r>
              </a:p>
              <a:p>
                <a:r>
                  <a:rPr lang="de-DE" sz="1600" dirty="0"/>
                  <a:t>a) </a:t>
                </a:r>
                <a14:m>
                  <m:oMath xmlns:m="http://schemas.openxmlformats.org/officeDocument/2006/math">
                    <m:r>
                      <m:rPr>
                        <m:sty m:val="p"/>
                      </m:rPr>
                      <a:rPr lang="de-DE" sz="1600" b="0" i="0" smtClean="0">
                        <a:latin typeface="Cambria Math" panose="02040503050406030204" pitchFamily="18" charset="0"/>
                      </a:rPr>
                      <m:t>f</m:t>
                    </m:r>
                    <m:d>
                      <m:dPr>
                        <m:ctrlPr>
                          <a:rPr lang="de-DE" sz="1600" b="0" i="1" smtClean="0">
                            <a:latin typeface="Cambria Math" panose="02040503050406030204" pitchFamily="18" charset="0"/>
                          </a:rPr>
                        </m:ctrlPr>
                      </m:dPr>
                      <m:e>
                        <m:r>
                          <a:rPr lang="de-DE" sz="1600" b="0" i="0" smtClean="0">
                            <a:latin typeface="Cambria Math" panose="02040503050406030204" pitchFamily="18" charset="0"/>
                          </a:rPr>
                          <m:t>2</m:t>
                        </m:r>
                      </m:e>
                    </m:d>
                    <m:r>
                      <a:rPr lang="de-DE" sz="1600" b="0" i="0" smtClean="0">
                        <a:latin typeface="Cambria Math" panose="02040503050406030204" pitchFamily="18" charset="0"/>
                      </a:rPr>
                      <m:t>=</m:t>
                    </m:r>
                    <m:r>
                      <a:rPr lang="de-DE" sz="1600" b="0" i="1" smtClean="0">
                        <a:latin typeface="Cambria Math" panose="02040503050406030204" pitchFamily="18" charset="0"/>
                      </a:rPr>
                      <m:t>300</m:t>
                    </m:r>
                    <m:r>
                      <a:rPr lang="de-DE" sz="1600" b="0" i="1" smtClean="0">
                        <a:latin typeface="Cambria Math" panose="02040503050406030204" pitchFamily="18" charset="0"/>
                        <a:ea typeface="Cambria Math" panose="02040503050406030204" pitchFamily="18" charset="0"/>
                      </a:rPr>
                      <m:t>∙3</m:t>
                    </m:r>
                    <m:r>
                      <a:rPr lang="de-DE" sz="1600" i="1">
                        <a:latin typeface="Cambria Math" panose="02040503050406030204" pitchFamily="18" charset="0"/>
                        <a:ea typeface="Cambria Math" panose="02040503050406030204" pitchFamily="18" charset="0"/>
                      </a:rPr>
                      <m:t>∙3</m:t>
                    </m:r>
                    <m:r>
                      <a:rPr lang="de-DE" sz="1600" b="0" i="1" smtClean="0">
                        <a:latin typeface="Cambria Math" panose="02040503050406030204" pitchFamily="18" charset="0"/>
                        <a:ea typeface="Cambria Math" panose="02040503050406030204" pitchFamily="18" charset="0"/>
                      </a:rPr>
                      <m:t>=300</m:t>
                    </m:r>
                    <m:r>
                      <a:rPr lang="de-DE" sz="1600" i="1">
                        <a:latin typeface="Cambria Math" panose="02040503050406030204" pitchFamily="18" charset="0"/>
                        <a:ea typeface="Cambria Math" panose="02040503050406030204" pitchFamily="18" charset="0"/>
                      </a:rPr>
                      <m:t>∙</m:t>
                    </m:r>
                    <m:sSup>
                      <m:sSupPr>
                        <m:ctrlPr>
                          <a:rPr lang="de-DE" sz="160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3</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=2700</m:t>
                    </m:r>
                  </m:oMath>
                </a14:m>
                <a:endParaRPr lang="de-DE" sz="1600" dirty="0"/>
              </a:p>
              <a:p>
                <a:r>
                  <a:rPr lang="de-DE" sz="1600" dirty="0"/>
                  <a:t>Nach 2 h befinden sich 2700 Salmonellen in der Probe.</a:t>
                </a:r>
              </a:p>
              <a:p>
                <a:r>
                  <a:rPr lang="de-DE" sz="1600" dirty="0"/>
                  <a:t>b) </a:t>
                </a:r>
                <a14:m>
                  <m:oMath xmlns:m="http://schemas.openxmlformats.org/officeDocument/2006/math">
                    <m:r>
                      <m:rPr>
                        <m:sty m:val="p"/>
                      </m:rPr>
                      <a:rPr lang="de-DE" sz="1600" b="0" i="0" smtClean="0">
                        <a:latin typeface="Cambria Math" panose="02040503050406030204" pitchFamily="18" charset="0"/>
                      </a:rPr>
                      <m:t>f</m:t>
                    </m:r>
                    <m:d>
                      <m:dPr>
                        <m:ctrlPr>
                          <a:rPr lang="de-DE" sz="1600" b="0" i="1" smtClean="0">
                            <a:latin typeface="Cambria Math" panose="02040503050406030204" pitchFamily="18" charset="0"/>
                          </a:rPr>
                        </m:ctrlPr>
                      </m:dPr>
                      <m:e>
                        <m:r>
                          <a:rPr lang="de-DE" sz="1600" b="0" i="0" smtClean="0">
                            <a:latin typeface="Cambria Math" panose="02040503050406030204" pitchFamily="18" charset="0"/>
                          </a:rPr>
                          <m:t>−1</m:t>
                        </m:r>
                      </m:e>
                    </m:d>
                    <m:r>
                      <a:rPr lang="de-DE" sz="1600" b="0" i="1" smtClean="0">
                        <a:latin typeface="Cambria Math" panose="02040503050406030204" pitchFamily="18" charset="0"/>
                      </a:rPr>
                      <m:t>=300 :3</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100 </m:t>
                    </m:r>
                  </m:oMath>
                </a14:m>
                <a:endParaRPr lang="de-DE" sz="1600" dirty="0"/>
              </a:p>
              <a:p>
                <a:r>
                  <a:rPr lang="de-DE" sz="1600" dirty="0"/>
                  <a:t>Eine Stunde vor der ersten Zählung befanden sich 100 Salmonellen in der Probe.</a:t>
                </a:r>
              </a:p>
              <a:p>
                <a:endParaRPr lang="de-DE" sz="1600" dirty="0"/>
              </a:p>
              <a:p>
                <a:r>
                  <a:rPr lang="de-DE" sz="1600" b="1" dirty="0"/>
                  <a:t>Aufgabe 2 </a:t>
                </a:r>
                <a:r>
                  <a:rPr lang="de-DE" sz="1600" dirty="0"/>
                  <a:t>[vgl. MSA 2020 A4]</a:t>
                </a:r>
              </a:p>
              <a:p>
                <a:endParaRPr lang="de-DE" sz="1600" dirty="0"/>
              </a:p>
              <a:p>
                <a:endParaRPr lang="de-DE" sz="1600" dirty="0"/>
              </a:p>
              <a:p>
                <a:endParaRPr lang="de-DE" sz="1600" dirty="0"/>
              </a:p>
              <a:p>
                <a:endParaRPr lang="de-DE" sz="1600" b="0" i="1" dirty="0">
                  <a:latin typeface="Cambria Math" panose="02040503050406030204" pitchFamily="18" charset="0"/>
                </a:endParaRPr>
              </a:p>
              <a:p>
                <a:endParaRPr lang="de-DE" sz="1600" dirty="0">
                  <a:solidFill>
                    <a:srgbClr val="000000"/>
                  </a:solidFill>
                  <a:latin typeface="Cambria Math" panose="02040503050406030204" pitchFamily="18" charset="0"/>
                </a:endParaRPr>
              </a:p>
              <a:p>
                <a:endParaRPr lang="de-DE" sz="160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de-DE" sz="1600">
                          <a:solidFill>
                            <a:srgbClr val="000000"/>
                          </a:solidFill>
                          <a:latin typeface="Cambria Math" panose="02040503050406030204" pitchFamily="18" charset="0"/>
                        </a:rPr>
                        <m:t>b</m:t>
                      </m:r>
                      <m:r>
                        <a:rPr lang="de-DE" sz="1600">
                          <a:solidFill>
                            <a:srgbClr val="000000"/>
                          </a:solidFill>
                          <a:latin typeface="Cambria Math" panose="02040503050406030204" pitchFamily="18" charset="0"/>
                        </a:rPr>
                        <m:t>=1+</m:t>
                      </m:r>
                      <m:r>
                        <m:rPr>
                          <m:sty m:val="p"/>
                        </m:rPr>
                        <a:rPr lang="de-DE" sz="1600">
                          <a:solidFill>
                            <a:srgbClr val="000000"/>
                          </a:solidFill>
                          <a:latin typeface="Cambria Math" panose="02040503050406030204" pitchFamily="18" charset="0"/>
                        </a:rPr>
                        <m:t>p</m:t>
                      </m:r>
                      <m:r>
                        <a:rPr lang="de-DE" sz="1600">
                          <a:solidFill>
                            <a:srgbClr val="000000"/>
                          </a:solidFill>
                          <a:latin typeface="Cambria Math" panose="02040503050406030204" pitchFamily="18" charset="0"/>
                        </a:rPr>
                        <m:t>%=1+</m:t>
                      </m:r>
                      <m:f>
                        <m:fPr>
                          <m:ctrlPr>
                            <a:rPr lang="de-DE" sz="1600" i="1">
                              <a:solidFill>
                                <a:srgbClr val="000000"/>
                              </a:solidFill>
                              <a:latin typeface="Cambria Math" panose="02040503050406030204" pitchFamily="18" charset="0"/>
                            </a:rPr>
                          </m:ctrlPr>
                        </m:fPr>
                        <m:num>
                          <m:r>
                            <a:rPr lang="de-DE" sz="1600" i="1">
                              <a:solidFill>
                                <a:srgbClr val="000000"/>
                              </a:solidFill>
                              <a:latin typeface="Cambria Math" panose="02040503050406030204" pitchFamily="18" charset="0"/>
                            </a:rPr>
                            <m:t>5</m:t>
                          </m:r>
                        </m:num>
                        <m:den>
                          <m:r>
                            <a:rPr lang="de-DE" sz="1600" i="1">
                              <a:solidFill>
                                <a:srgbClr val="000000"/>
                              </a:solidFill>
                              <a:latin typeface="Cambria Math" panose="02040503050406030204" pitchFamily="18" charset="0"/>
                            </a:rPr>
                            <m:t>100</m:t>
                          </m:r>
                        </m:den>
                      </m:f>
                      <m:r>
                        <a:rPr lang="de-DE" sz="1600" i="1">
                          <a:solidFill>
                            <a:srgbClr val="000000"/>
                          </a:solidFill>
                          <a:latin typeface="Cambria Math" panose="02040503050406030204" pitchFamily="18" charset="0"/>
                        </a:rPr>
                        <m:t>=</m:t>
                      </m:r>
                      <m:r>
                        <a:rPr lang="de-DE" sz="1600" b="0" i="0" smtClean="0">
                          <a:solidFill>
                            <a:srgbClr val="000000"/>
                          </a:solidFill>
                          <a:latin typeface="Cambria Math" panose="02040503050406030204" pitchFamily="18" charset="0"/>
                        </a:rPr>
                        <m:t>1,05</m:t>
                      </m:r>
                    </m:oMath>
                  </m:oMathPara>
                </a14:m>
                <a:endParaRPr lang="de-DE" sz="1600" dirty="0"/>
              </a:p>
              <a:p>
                <a:endParaRPr lang="de-DE" sz="1600" dirty="0"/>
              </a:p>
              <a:p>
                <a:endParaRPr lang="de-DE" sz="1600" dirty="0"/>
              </a:p>
              <a:p>
                <a:endParaRPr lang="de-DE" sz="1600" dirty="0"/>
              </a:p>
            </p:txBody>
          </p:sp>
        </mc:Choice>
        <mc:Fallback xmlns="">
          <p:sp>
            <p:nvSpPr>
              <p:cNvPr id="2" name="Inhaltsplatzhalter 1">
                <a:extLst>
                  <a:ext uri="{FF2B5EF4-FFF2-40B4-BE49-F238E27FC236}">
                    <a16:creationId xmlns:a16="http://schemas.microsoft.com/office/drawing/2014/main" id="{3B5AB3BB-C747-01C1-6D74-AAD44A8FF0D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6" name="Fußzeilenplatzhalter 5">
            <a:extLst>
              <a:ext uri="{FF2B5EF4-FFF2-40B4-BE49-F238E27FC236}">
                <a16:creationId xmlns:a16="http://schemas.microsoft.com/office/drawing/2014/main" id="{E9AEE141-359D-0233-748B-6ED928A0DB4D}"/>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4" name="Titel 3">
            <a:extLst>
              <a:ext uri="{FF2B5EF4-FFF2-40B4-BE49-F238E27FC236}">
                <a16:creationId xmlns:a16="http://schemas.microsoft.com/office/drawing/2014/main" id="{E917001A-BB20-3DD5-A7C5-E227031E4E91}"/>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3</a:t>
            </a:r>
          </a:p>
        </p:txBody>
      </p:sp>
      <p:graphicFrame>
        <p:nvGraphicFramePr>
          <p:cNvPr id="14" name="Tabelle 13">
            <a:extLst>
              <a:ext uri="{FF2B5EF4-FFF2-40B4-BE49-F238E27FC236}">
                <a16:creationId xmlns:a16="http://schemas.microsoft.com/office/drawing/2014/main" id="{58C3AD17-627A-4034-239C-B1AF80019B7F}"/>
              </a:ext>
            </a:extLst>
          </p:cNvPr>
          <p:cNvGraphicFramePr>
            <a:graphicFrameLocks noGrp="1"/>
          </p:cNvGraphicFramePr>
          <p:nvPr>
            <p:extLst>
              <p:ext uri="{D42A27DB-BD31-4B8C-83A1-F6EECF244321}">
                <p14:modId xmlns:p14="http://schemas.microsoft.com/office/powerpoint/2010/main" val="553751480"/>
              </p:ext>
            </p:extLst>
          </p:nvPr>
        </p:nvGraphicFramePr>
        <p:xfrm>
          <a:off x="242399" y="3284984"/>
          <a:ext cx="5502689" cy="949960"/>
        </p:xfrm>
        <a:graphic>
          <a:graphicData uri="http://schemas.openxmlformats.org/drawingml/2006/table">
            <a:tbl>
              <a:tblPr firstRow="1" bandRow="1">
                <a:tableStyleId>{5C22544A-7EE6-4342-B048-85BDC9FD1C3A}</a:tableStyleId>
              </a:tblPr>
              <a:tblGrid>
                <a:gridCol w="1821969">
                  <a:extLst>
                    <a:ext uri="{9D8B030D-6E8A-4147-A177-3AD203B41FA5}">
                      <a16:colId xmlns:a16="http://schemas.microsoft.com/office/drawing/2014/main" val="2460481451"/>
                    </a:ext>
                  </a:extLst>
                </a:gridCol>
                <a:gridCol w="920180">
                  <a:extLst>
                    <a:ext uri="{9D8B030D-6E8A-4147-A177-3AD203B41FA5}">
                      <a16:colId xmlns:a16="http://schemas.microsoft.com/office/drawing/2014/main" val="2838836719"/>
                    </a:ext>
                  </a:extLst>
                </a:gridCol>
                <a:gridCol w="920180">
                  <a:extLst>
                    <a:ext uri="{9D8B030D-6E8A-4147-A177-3AD203B41FA5}">
                      <a16:colId xmlns:a16="http://schemas.microsoft.com/office/drawing/2014/main" val="3564665321"/>
                    </a:ext>
                  </a:extLst>
                </a:gridCol>
                <a:gridCol w="920180">
                  <a:extLst>
                    <a:ext uri="{9D8B030D-6E8A-4147-A177-3AD203B41FA5}">
                      <a16:colId xmlns:a16="http://schemas.microsoft.com/office/drawing/2014/main" val="3805189209"/>
                    </a:ext>
                  </a:extLst>
                </a:gridCol>
                <a:gridCol w="920180">
                  <a:extLst>
                    <a:ext uri="{9D8B030D-6E8A-4147-A177-3AD203B41FA5}">
                      <a16:colId xmlns:a16="http://schemas.microsoft.com/office/drawing/2014/main" val="929320903"/>
                    </a:ext>
                  </a:extLst>
                </a:gridCol>
              </a:tblGrid>
              <a:tr h="370840">
                <a:tc>
                  <a:txBody>
                    <a:bodyPr/>
                    <a:lstStyle/>
                    <a:p>
                      <a:r>
                        <a:rPr lang="de-DE" sz="1600" b="0" dirty="0">
                          <a:solidFill>
                            <a:schemeClr val="tx1"/>
                          </a:solidFill>
                        </a:rPr>
                        <a:t>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31275"/>
                  </a:ext>
                </a:extLst>
              </a:tr>
              <a:tr h="370840">
                <a:tc>
                  <a:txBody>
                    <a:bodyPr/>
                    <a:lstStyle/>
                    <a:p>
                      <a:r>
                        <a:rPr lang="de-DE" sz="1600" b="0" dirty="0">
                          <a:solidFill>
                            <a:schemeClr val="tx1"/>
                          </a:solidFill>
                        </a:rPr>
                        <a:t>CO</a:t>
                      </a:r>
                      <a:r>
                        <a:rPr lang="de-DE" sz="1600" b="0" baseline="-25000" dirty="0">
                          <a:solidFill>
                            <a:schemeClr val="tx1"/>
                          </a:solidFill>
                        </a:rPr>
                        <a:t>2</a:t>
                      </a:r>
                      <a:r>
                        <a:rPr lang="de-DE" sz="1600" b="0" dirty="0">
                          <a:solidFill>
                            <a:schemeClr val="tx1"/>
                          </a:solidFill>
                        </a:rPr>
                        <a:t>-Verbrauch pro Person in Tonnen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507782"/>
                  </a:ext>
                </a:extLst>
              </a:tr>
            </a:tbl>
          </a:graphicData>
        </a:graphic>
      </p:graphicFrame>
      <p:sp>
        <p:nvSpPr>
          <p:cNvPr id="15" name="Nach oben gekrümmter Pfeil 14">
            <a:extLst>
              <a:ext uri="{FF2B5EF4-FFF2-40B4-BE49-F238E27FC236}">
                <a16:creationId xmlns:a16="http://schemas.microsoft.com/office/drawing/2014/main" id="{4B8A60A5-6F20-0220-5167-3A6A8E384502}"/>
              </a:ext>
            </a:extLst>
          </p:cNvPr>
          <p:cNvSpPr/>
          <p:nvPr/>
        </p:nvSpPr>
        <p:spPr>
          <a:xfrm>
            <a:off x="4520952" y="435911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88BC3C33-1588-995E-C734-78E6E097EDB8}"/>
                  </a:ext>
                </a:extLst>
              </p:cNvPr>
              <p:cNvSpPr txBox="1"/>
              <p:nvPr/>
            </p:nvSpPr>
            <p:spPr>
              <a:xfrm>
                <a:off x="4466510" y="4542058"/>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1,05</m:t>
                      </m:r>
                    </m:oMath>
                  </m:oMathPara>
                </a14:m>
                <a:endParaRPr lang="de-DE" sz="1600" u="sng" dirty="0"/>
              </a:p>
            </p:txBody>
          </p:sp>
        </mc:Choice>
        <mc:Fallback xmlns="">
          <p:sp>
            <p:nvSpPr>
              <p:cNvPr id="16" name="Textfeld 15">
                <a:extLst>
                  <a:ext uri="{FF2B5EF4-FFF2-40B4-BE49-F238E27FC236}">
                    <a16:creationId xmlns:a16="http://schemas.microsoft.com/office/drawing/2014/main" id="{88BC3C33-1588-995E-C734-78E6E097EDB8}"/>
                  </a:ext>
                </a:extLst>
              </p:cNvPr>
              <p:cNvSpPr txBox="1">
                <a:spLocks noRot="1" noChangeAspect="1" noMove="1" noResize="1" noEditPoints="1" noAdjustHandles="1" noChangeArrowheads="1" noChangeShapeType="1" noTextEdit="1"/>
              </p:cNvSpPr>
              <p:nvPr/>
            </p:nvSpPr>
            <p:spPr>
              <a:xfrm>
                <a:off x="4466510" y="4542058"/>
                <a:ext cx="520852" cy="338554"/>
              </a:xfrm>
              <a:prstGeom prst="rect">
                <a:avLst/>
              </a:prstGeom>
              <a:blipFill>
                <a:blip r:embed="rId3"/>
                <a:stretch>
                  <a:fillRect r="-23810"/>
                </a:stretch>
              </a:blipFill>
            </p:spPr>
            <p:txBody>
              <a:bodyPr/>
              <a:lstStyle/>
              <a:p>
                <a:r>
                  <a:rPr lang="de-DE">
                    <a:noFill/>
                  </a:rPr>
                  <a:t> </a:t>
                </a:r>
              </a:p>
            </p:txBody>
          </p:sp>
        </mc:Fallback>
      </mc:AlternateContent>
      <p:cxnSp>
        <p:nvCxnSpPr>
          <p:cNvPr id="17" name="Gerade Verbindung mit Pfeil 16">
            <a:extLst>
              <a:ext uri="{FF2B5EF4-FFF2-40B4-BE49-F238E27FC236}">
                <a16:creationId xmlns:a16="http://schemas.microsoft.com/office/drawing/2014/main" id="{BF566FB8-4158-6A6E-3248-2F3532A907A4}"/>
              </a:ext>
            </a:extLst>
          </p:cNvPr>
          <p:cNvCxnSpPr>
            <a:cxnSpLocks/>
          </p:cNvCxnSpPr>
          <p:nvPr/>
        </p:nvCxnSpPr>
        <p:spPr>
          <a:xfrm flipV="1">
            <a:off x="2500805" y="4060270"/>
            <a:ext cx="0" cy="326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B9A112C4-2710-93E3-EC48-D70FD199E7AA}"/>
              </a:ext>
            </a:extLst>
          </p:cNvPr>
          <p:cNvSpPr txBox="1"/>
          <p:nvPr/>
        </p:nvSpPr>
        <p:spPr>
          <a:xfrm>
            <a:off x="1928664" y="4333120"/>
            <a:ext cx="1364229" cy="523220"/>
          </a:xfrm>
          <a:prstGeom prst="rect">
            <a:avLst/>
          </a:prstGeom>
          <a:noFill/>
        </p:spPr>
        <p:txBody>
          <a:bodyPr wrap="square" rtlCol="0">
            <a:spAutoFit/>
          </a:bodyPr>
          <a:lstStyle/>
          <a:p>
            <a:r>
              <a:rPr lang="de-DE" sz="1400" dirty="0"/>
              <a:t>Anfangswert</a:t>
            </a:r>
          </a:p>
          <a:p>
            <a:r>
              <a:rPr lang="de-DE" sz="1400" dirty="0"/>
              <a:t>aus dem Text</a:t>
            </a:r>
          </a:p>
        </p:txBody>
      </p:sp>
    </p:spTree>
    <p:extLst>
      <p:ext uri="{BB962C8B-B14F-4D97-AF65-F5344CB8AC3E}">
        <p14:creationId xmlns:p14="http://schemas.microsoft.com/office/powerpoint/2010/main" val="225625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C73A-9D54-C5D6-6814-37D8E1498EA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DE03A08-6B37-C04A-FA69-2242D29B6E8F}"/>
              </a:ext>
            </a:extLst>
          </p:cNvPr>
          <p:cNvSpPr>
            <a:spLocks noGrp="1"/>
          </p:cNvSpPr>
          <p:nvPr>
            <p:ph idx="1"/>
          </p:nvPr>
        </p:nvSpPr>
        <p:spPr/>
        <p:txBody>
          <a:bodyPr/>
          <a:lstStyle/>
          <a:p>
            <a:pPr>
              <a:spcBef>
                <a:spcPts val="0"/>
              </a:spcBef>
            </a:pPr>
            <a:r>
              <a:rPr lang="de-DE" sz="1600" b="1" dirty="0"/>
              <a:t>Aufgabe 1</a:t>
            </a:r>
            <a:r>
              <a:rPr lang="de-DE" sz="1600" dirty="0"/>
              <a:t> </a:t>
            </a:r>
          </a:p>
          <a:p>
            <a:pPr>
              <a:spcBef>
                <a:spcPts val="0"/>
              </a:spcBef>
            </a:pPr>
            <a:r>
              <a:rPr lang="de-DE" sz="1600" dirty="0"/>
              <a:t>In einer Probe Nudelsalat befinden sich 350 Bakterien,</a:t>
            </a:r>
            <a:br>
              <a:rPr lang="de-DE" sz="1600" dirty="0"/>
            </a:br>
            <a:r>
              <a:rPr lang="de-DE" sz="1600" dirty="0"/>
              <a:t>deren Anzahl sich in 30 Minuten verdoppelt.</a:t>
            </a:r>
          </a:p>
          <a:p>
            <a:pPr>
              <a:spcBef>
                <a:spcPts val="0"/>
              </a:spcBef>
            </a:pPr>
            <a:endParaRPr lang="de-DE" sz="1600" dirty="0"/>
          </a:p>
          <a:p>
            <a:pPr marL="346075" indent="-342900">
              <a:spcBef>
                <a:spcPts val="0"/>
              </a:spcBef>
              <a:buAutoNum type="alphaLcParenR"/>
            </a:pPr>
            <a:r>
              <a:rPr lang="de-DE" sz="1600" dirty="0"/>
              <a:t>Zeichne den Funktionsgraphen für den Zeitraum 0 bis 3 </a:t>
            </a:r>
            <a:br>
              <a:rPr lang="de-DE" sz="1600" dirty="0"/>
            </a:br>
            <a:r>
              <a:rPr lang="de-DE" sz="1600" dirty="0"/>
              <a:t>Stunden. </a:t>
            </a:r>
            <a:br>
              <a:rPr lang="de-DE" sz="1600" dirty="0"/>
            </a:br>
            <a:r>
              <a:rPr lang="de-DE" sz="1600" dirty="0"/>
              <a:t>Erstelle zuvor eine geeignete Wertetabelle.</a:t>
            </a:r>
          </a:p>
          <a:p>
            <a:pPr marL="346075" indent="-342900">
              <a:spcBef>
                <a:spcPts val="0"/>
              </a:spcBef>
              <a:buFont typeface="Arial" pitchFamily="34" charset="0"/>
              <a:buAutoNum type="alphaLcParenR"/>
            </a:pPr>
            <a:r>
              <a:rPr lang="de-DE" sz="1600" dirty="0"/>
              <a:t>Stelle für das exponentielle Wachstum die Gleichung</a:t>
            </a:r>
            <a:br>
              <a:rPr lang="de-DE" sz="1600" dirty="0"/>
            </a:br>
            <a:r>
              <a:rPr lang="de-DE" sz="1600" dirty="0"/>
              <a:t>der Exponentialfunktion auf. </a:t>
            </a:r>
          </a:p>
          <a:p>
            <a:pPr marL="346075" indent="-342900">
              <a:spcBef>
                <a:spcPts val="0"/>
              </a:spcBef>
              <a:buAutoNum type="alphaLcParenR"/>
            </a:pPr>
            <a:r>
              <a:rPr lang="de-DE" sz="1600" dirty="0"/>
              <a:t>Berechne, wie viele Bakterien 8 Stunden nach </a:t>
            </a:r>
            <a:br>
              <a:rPr lang="de-DE" sz="1600" dirty="0"/>
            </a:br>
            <a:r>
              <a:rPr lang="de-DE" sz="1600" dirty="0"/>
              <a:t>Untersuchungsbeginn vorhanden sind.</a:t>
            </a:r>
          </a:p>
          <a:p>
            <a:pPr>
              <a:spcBef>
                <a:spcPts val="0"/>
              </a:spcBef>
            </a:pPr>
            <a:endParaRPr lang="de-DE" sz="1600" dirty="0"/>
          </a:p>
          <a:p>
            <a:endParaRPr lang="de-DE" sz="1600" dirty="0"/>
          </a:p>
        </p:txBody>
      </p:sp>
      <p:sp>
        <p:nvSpPr>
          <p:cNvPr id="4" name="Titel 3">
            <a:extLst>
              <a:ext uri="{FF2B5EF4-FFF2-40B4-BE49-F238E27FC236}">
                <a16:creationId xmlns:a16="http://schemas.microsoft.com/office/drawing/2014/main" id="{37CBF030-15CE-0233-5F72-F6D04B3052C6}"/>
              </a:ext>
            </a:extLst>
          </p:cNvPr>
          <p:cNvSpPr>
            <a:spLocks noGrp="1"/>
          </p:cNvSpPr>
          <p:nvPr>
            <p:ph type="title"/>
          </p:nvPr>
        </p:nvSpPr>
        <p:spPr/>
        <p:txBody>
          <a:bodyPr/>
          <a:lstStyle/>
          <a:p>
            <a:r>
              <a:rPr lang="de-DE" dirty="0"/>
              <a:t>Exponentialfunktion Zeichnen</a:t>
            </a:r>
          </a:p>
        </p:txBody>
      </p:sp>
      <p:sp>
        <p:nvSpPr>
          <p:cNvPr id="7" name="Fußzeilenplatzhalter 5">
            <a:extLst>
              <a:ext uri="{FF2B5EF4-FFF2-40B4-BE49-F238E27FC236}">
                <a16:creationId xmlns:a16="http://schemas.microsoft.com/office/drawing/2014/main" id="{EB5BBFA3-35F6-C183-E394-837F125325D2}"/>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9" name="Titel 3">
            <a:extLst>
              <a:ext uri="{FF2B5EF4-FFF2-40B4-BE49-F238E27FC236}">
                <a16:creationId xmlns:a16="http://schemas.microsoft.com/office/drawing/2014/main" id="{68D89E2D-0C9A-EEC2-5627-BEF8AE99E0A6}"/>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4</a:t>
            </a:r>
          </a:p>
        </p:txBody>
      </p:sp>
      <p:grpSp>
        <p:nvGrpSpPr>
          <p:cNvPr id="3" name="Knopf 8">
            <a:extLst>
              <a:ext uri="{FF2B5EF4-FFF2-40B4-BE49-F238E27FC236}">
                <a16:creationId xmlns:a16="http://schemas.microsoft.com/office/drawing/2014/main" id="{0ECF9D3A-029E-F18F-782E-F823EE31777B}"/>
              </a:ext>
            </a:extLst>
          </p:cNvPr>
          <p:cNvGrpSpPr/>
          <p:nvPr/>
        </p:nvGrpSpPr>
        <p:grpSpPr>
          <a:xfrm>
            <a:off x="9381389" y="5472416"/>
            <a:ext cx="513769" cy="504000"/>
            <a:chOff x="9312680" y="5062255"/>
            <a:chExt cx="580391" cy="576064"/>
          </a:xfrm>
          <a:solidFill>
            <a:schemeClr val="accent1"/>
          </a:solidFill>
        </p:grpSpPr>
        <p:sp>
          <p:nvSpPr>
            <p:cNvPr id="6" name="Rechteck 5">
              <a:extLst>
                <a:ext uri="{FF2B5EF4-FFF2-40B4-BE49-F238E27FC236}">
                  <a16:creationId xmlns:a16="http://schemas.microsoft.com/office/drawing/2014/main" id="{6894AEA3-1025-5B0D-F7E9-9FAC1C3CC297}"/>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35A8C131-0A9A-CE85-2DC6-A37A9F36BDB0}"/>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0" name="Knopf 7">
            <a:extLst>
              <a:ext uri="{FF2B5EF4-FFF2-40B4-BE49-F238E27FC236}">
                <a16:creationId xmlns:a16="http://schemas.microsoft.com/office/drawing/2014/main" id="{11A4CAA4-2088-0652-9A86-8C33B2C722A9}"/>
              </a:ext>
            </a:extLst>
          </p:cNvPr>
          <p:cNvGrpSpPr/>
          <p:nvPr/>
        </p:nvGrpSpPr>
        <p:grpSpPr>
          <a:xfrm>
            <a:off x="9379302" y="4839935"/>
            <a:ext cx="513769" cy="504000"/>
            <a:chOff x="9312680" y="5062255"/>
            <a:chExt cx="580391" cy="576064"/>
          </a:xfrm>
          <a:solidFill>
            <a:schemeClr val="accent1"/>
          </a:solidFill>
        </p:grpSpPr>
        <p:sp>
          <p:nvSpPr>
            <p:cNvPr id="11" name="Rechteck 10">
              <a:extLst>
                <a:ext uri="{FF2B5EF4-FFF2-40B4-BE49-F238E27FC236}">
                  <a16:creationId xmlns:a16="http://schemas.microsoft.com/office/drawing/2014/main" id="{E12A50B7-F061-E2AD-C08F-97F11AFF605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7">
              <a:extLst>
                <a:ext uri="{FF2B5EF4-FFF2-40B4-BE49-F238E27FC236}">
                  <a16:creationId xmlns:a16="http://schemas.microsoft.com/office/drawing/2014/main" id="{28DB19DB-0E32-BC61-2ED6-C32F03BA5F8F}"/>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3" name="Knopf6">
            <a:extLst>
              <a:ext uri="{FF2B5EF4-FFF2-40B4-BE49-F238E27FC236}">
                <a16:creationId xmlns:a16="http://schemas.microsoft.com/office/drawing/2014/main" id="{B5F544D3-1A78-365A-D7A9-CB9ED5B6C005}"/>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95E5AE62-00B9-2BB8-46C0-D16F55ADE78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CBE55940-D039-867D-E912-66215A96284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Knopf5">
            <a:extLst>
              <a:ext uri="{FF2B5EF4-FFF2-40B4-BE49-F238E27FC236}">
                <a16:creationId xmlns:a16="http://schemas.microsoft.com/office/drawing/2014/main" id="{69E8C479-17F3-3A3A-960A-18C6FF207BB4}"/>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D6E492FE-CA82-C4F3-B57D-A847A752FAA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15B124DD-6F87-CD4F-68EB-214ACE5AF5A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Knopf4">
            <a:extLst>
              <a:ext uri="{FF2B5EF4-FFF2-40B4-BE49-F238E27FC236}">
                <a16:creationId xmlns:a16="http://schemas.microsoft.com/office/drawing/2014/main" id="{1DC68B6E-96C7-F615-65F6-D8DC6FAFF86A}"/>
              </a:ext>
            </a:extLst>
          </p:cNvPr>
          <p:cNvGrpSpPr/>
          <p:nvPr/>
        </p:nvGrpSpPr>
        <p:grpSpPr>
          <a:xfrm>
            <a:off x="9383011" y="2942492"/>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BC580E2D-04EA-5460-46F9-C21DA1E823B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9">
              <a:extLst>
                <a:ext uri="{FF2B5EF4-FFF2-40B4-BE49-F238E27FC236}">
                  <a16:creationId xmlns:a16="http://schemas.microsoft.com/office/drawing/2014/main" id="{BE7303B8-EC4E-85BB-1BCD-6BF57CA3BF5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Knopf3">
            <a:extLst>
              <a:ext uri="{FF2B5EF4-FFF2-40B4-BE49-F238E27FC236}">
                <a16:creationId xmlns:a16="http://schemas.microsoft.com/office/drawing/2014/main" id="{95AFA7AB-BEE7-6A11-8EEC-51A9B8BB4290}"/>
              </a:ext>
            </a:extLst>
          </p:cNvPr>
          <p:cNvGrpSpPr/>
          <p:nvPr/>
        </p:nvGrpSpPr>
        <p:grpSpPr>
          <a:xfrm>
            <a:off x="9380848" y="2310011"/>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0E70A3C2-FB6E-D44D-7724-B326B2F2155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2">
              <a:extLst>
                <a:ext uri="{FF2B5EF4-FFF2-40B4-BE49-F238E27FC236}">
                  <a16:creationId xmlns:a16="http://schemas.microsoft.com/office/drawing/2014/main" id="{49389A62-A1FB-E648-905D-88C2760B61F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5" name="Knopf2">
            <a:extLst>
              <a:ext uri="{FF2B5EF4-FFF2-40B4-BE49-F238E27FC236}">
                <a16:creationId xmlns:a16="http://schemas.microsoft.com/office/drawing/2014/main" id="{168791FD-2B28-359E-E10F-9D25532E48D5}"/>
              </a:ext>
            </a:extLst>
          </p:cNvPr>
          <p:cNvGrpSpPr/>
          <p:nvPr/>
        </p:nvGrpSpPr>
        <p:grpSpPr>
          <a:xfrm>
            <a:off x="9383011" y="1677530"/>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C37E5010-ACA5-9393-676E-324B3DFAE08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5">
              <a:extLst>
                <a:ext uri="{FF2B5EF4-FFF2-40B4-BE49-F238E27FC236}">
                  <a16:creationId xmlns:a16="http://schemas.microsoft.com/office/drawing/2014/main" id="{1A840BAC-22E1-B3B6-5FA4-6DC0F8FBC3E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8" name="Knopf1">
            <a:extLst>
              <a:ext uri="{FF2B5EF4-FFF2-40B4-BE49-F238E27FC236}">
                <a16:creationId xmlns:a16="http://schemas.microsoft.com/office/drawing/2014/main" id="{DB85B9D6-4609-11A6-5ECD-CA610C2EFEB1}"/>
              </a:ext>
            </a:extLst>
          </p:cNvPr>
          <p:cNvGrpSpPr/>
          <p:nvPr/>
        </p:nvGrpSpPr>
        <p:grpSpPr>
          <a:xfrm>
            <a:off x="9383011" y="1045049"/>
            <a:ext cx="525690" cy="504000"/>
            <a:chOff x="8550142" y="4941168"/>
            <a:chExt cx="593858" cy="576064"/>
          </a:xfrm>
          <a:solidFill>
            <a:schemeClr val="accent1"/>
          </a:solidFill>
        </p:grpSpPr>
        <p:sp>
          <p:nvSpPr>
            <p:cNvPr id="29" name="Rechteck 28">
              <a:extLst>
                <a:ext uri="{FF2B5EF4-FFF2-40B4-BE49-F238E27FC236}">
                  <a16:creationId xmlns:a16="http://schemas.microsoft.com/office/drawing/2014/main" id="{0091A6E6-0245-3A73-77A7-0AAE7951308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8">
              <a:extLst>
                <a:ext uri="{FF2B5EF4-FFF2-40B4-BE49-F238E27FC236}">
                  <a16:creationId xmlns:a16="http://schemas.microsoft.com/office/drawing/2014/main" id="{30B8BD7D-6D89-D7C0-7DA7-FB5F2D60243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1" name="Hilfe 8 Grafik">
            <a:extLst>
              <a:ext uri="{FF2B5EF4-FFF2-40B4-BE49-F238E27FC236}">
                <a16:creationId xmlns:a16="http://schemas.microsoft.com/office/drawing/2014/main" id="{0E49FB70-0B93-5DF5-E253-5155DD787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2" name="Hilfe 7 Grafik">
            <a:extLst>
              <a:ext uri="{FF2B5EF4-FFF2-40B4-BE49-F238E27FC236}">
                <a16:creationId xmlns:a16="http://schemas.microsoft.com/office/drawing/2014/main" id="{81D849D5-0B5D-523E-3B39-D635FE9255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3" name="Hilfe 6 Grafik">
            <a:extLst>
              <a:ext uri="{FF2B5EF4-FFF2-40B4-BE49-F238E27FC236}">
                <a16:creationId xmlns:a16="http://schemas.microsoft.com/office/drawing/2014/main" id="{B4440937-C255-A555-2EBD-5C9D0DFF37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4" name="Hilfe 5 Grafik">
            <a:extLst>
              <a:ext uri="{FF2B5EF4-FFF2-40B4-BE49-F238E27FC236}">
                <a16:creationId xmlns:a16="http://schemas.microsoft.com/office/drawing/2014/main" id="{52432053-C103-402A-AF59-C37C58AD48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5" name="Hilfe 4 Grafik">
            <a:extLst>
              <a:ext uri="{FF2B5EF4-FFF2-40B4-BE49-F238E27FC236}">
                <a16:creationId xmlns:a16="http://schemas.microsoft.com/office/drawing/2014/main" id="{B559F067-7295-E3EC-7629-3811E245C30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6" name="Hilfe 3 Grafik">
            <a:extLst>
              <a:ext uri="{FF2B5EF4-FFF2-40B4-BE49-F238E27FC236}">
                <a16:creationId xmlns:a16="http://schemas.microsoft.com/office/drawing/2014/main" id="{6D84FD7F-8293-285B-A104-5DF6421CFB8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7" name="Hilfe 2 Grafik">
            <a:extLst>
              <a:ext uri="{FF2B5EF4-FFF2-40B4-BE49-F238E27FC236}">
                <a16:creationId xmlns:a16="http://schemas.microsoft.com/office/drawing/2014/main" id="{8D52F3E4-A273-3C59-4FFF-44216BD0B85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8" name="Hilfe 1 Grafik">
            <a:extLst>
              <a:ext uri="{FF2B5EF4-FFF2-40B4-BE49-F238E27FC236}">
                <a16:creationId xmlns:a16="http://schemas.microsoft.com/office/drawing/2014/main" id="{A5BE7C1B-E89F-47D4-66E3-9DB14746C95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grpSp>
        <p:nvGrpSpPr>
          <p:cNvPr id="43" name="Gruppieren 42">
            <a:extLst>
              <a:ext uri="{FF2B5EF4-FFF2-40B4-BE49-F238E27FC236}">
                <a16:creationId xmlns:a16="http://schemas.microsoft.com/office/drawing/2014/main" id="{4B39A49F-7A98-368A-F84A-C2740CAAD18E}"/>
              </a:ext>
            </a:extLst>
          </p:cNvPr>
          <p:cNvGrpSpPr/>
          <p:nvPr/>
        </p:nvGrpSpPr>
        <p:grpSpPr>
          <a:xfrm>
            <a:off x="5889104" y="1207485"/>
            <a:ext cx="3024336" cy="4809435"/>
            <a:chOff x="5889104" y="1207485"/>
            <a:chExt cx="3024336" cy="4809435"/>
          </a:xfrm>
        </p:grpSpPr>
        <p:pic>
          <p:nvPicPr>
            <p:cNvPr id="40" name="Grafik 39">
              <a:extLst>
                <a:ext uri="{FF2B5EF4-FFF2-40B4-BE49-F238E27FC236}">
                  <a16:creationId xmlns:a16="http://schemas.microsoft.com/office/drawing/2014/main" id="{62BFA81E-4436-8836-F23F-FE6B97BA1CBA}"/>
                </a:ext>
              </a:extLst>
            </p:cNvPr>
            <p:cNvPicPr>
              <a:picLocks noChangeAspect="1"/>
            </p:cNvPicPr>
            <p:nvPr/>
          </p:nvPicPr>
          <p:blipFill>
            <a:blip r:embed="rId10"/>
            <a:stretch>
              <a:fillRect/>
            </a:stretch>
          </p:blipFill>
          <p:spPr>
            <a:xfrm>
              <a:off x="6046866" y="1207485"/>
              <a:ext cx="2760333" cy="4680000"/>
            </a:xfrm>
            <a:prstGeom prst="rect">
              <a:avLst/>
            </a:prstGeom>
          </p:spPr>
        </p:pic>
        <p:sp>
          <p:nvSpPr>
            <p:cNvPr id="41" name="Textfeld 40">
              <a:extLst>
                <a:ext uri="{FF2B5EF4-FFF2-40B4-BE49-F238E27FC236}">
                  <a16:creationId xmlns:a16="http://schemas.microsoft.com/office/drawing/2014/main" id="{240DA8E9-F7E8-4B77-9544-6B3719A671DD}"/>
                </a:ext>
              </a:extLst>
            </p:cNvPr>
            <p:cNvSpPr txBox="1"/>
            <p:nvPr/>
          </p:nvSpPr>
          <p:spPr>
            <a:xfrm rot="16200000">
              <a:off x="5383132" y="1781933"/>
              <a:ext cx="1288943" cy="276999"/>
            </a:xfrm>
            <a:prstGeom prst="rect">
              <a:avLst/>
            </a:prstGeom>
            <a:noFill/>
          </p:spPr>
          <p:txBody>
            <a:bodyPr wrap="none" rtlCol="0">
              <a:spAutoFit/>
            </a:bodyPr>
            <a:lstStyle/>
            <a:p>
              <a:r>
                <a:rPr lang="de-DE" sz="1200" dirty="0"/>
                <a:t>Bakterienanzahl </a:t>
              </a:r>
              <a:r>
                <a:rPr lang="de-DE" sz="1200" dirty="0" err="1"/>
                <a:t>y</a:t>
              </a:r>
              <a:endParaRPr lang="de-DE" sz="1200" dirty="0"/>
            </a:p>
          </p:txBody>
        </p:sp>
        <p:sp>
          <p:nvSpPr>
            <p:cNvPr id="42" name="Textfeld 41">
              <a:extLst>
                <a:ext uri="{FF2B5EF4-FFF2-40B4-BE49-F238E27FC236}">
                  <a16:creationId xmlns:a16="http://schemas.microsoft.com/office/drawing/2014/main" id="{730C2F17-07C7-8B23-9EF7-B1F80980ADAC}"/>
                </a:ext>
              </a:extLst>
            </p:cNvPr>
            <p:cNvSpPr txBox="1"/>
            <p:nvPr/>
          </p:nvSpPr>
          <p:spPr>
            <a:xfrm>
              <a:off x="7687527" y="5739921"/>
              <a:ext cx="1225913" cy="276999"/>
            </a:xfrm>
            <a:prstGeom prst="rect">
              <a:avLst/>
            </a:prstGeom>
            <a:noFill/>
          </p:spPr>
          <p:txBody>
            <a:bodyPr wrap="none" rtlCol="0">
              <a:spAutoFit/>
            </a:bodyPr>
            <a:lstStyle/>
            <a:p>
              <a:r>
                <a:rPr lang="de-DE" sz="1200" dirty="0"/>
                <a:t>Zeit in Stunden x</a:t>
              </a:r>
            </a:p>
          </p:txBody>
        </p:sp>
      </p:grpSp>
    </p:spTree>
    <p:extLst>
      <p:ext uri="{BB962C8B-B14F-4D97-AF65-F5344CB8AC3E}">
        <p14:creationId xmlns:p14="http://schemas.microsoft.com/office/powerpoint/2010/main" val="3575185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7"/>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1"/>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2"/>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2"/>
                                        </p:tgtEl>
                                        <p:attrNameLst>
                                          <p:attrName>ppt_x</p:attrName>
                                          <p:attrName>ppt_y</p:attrName>
                                        </p:attrNameLst>
                                      </p:cBhvr>
                                      <p:rCtr x="47788" y="-417"/>
                                    </p:animMotion>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3"/>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3"/>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4"/>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5"/>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E397-DBA3-AE8E-CF0D-538E47D6405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5A8857C-3D76-7FA6-49F1-FE5B765B2FB0}"/>
                  </a:ext>
                </a:extLst>
              </p:cNvPr>
              <p:cNvSpPr>
                <a:spLocks noGrp="1"/>
              </p:cNvSpPr>
              <p:nvPr>
                <p:ph idx="1"/>
              </p:nvPr>
            </p:nvSpPr>
            <p:spPr/>
            <p:txBody>
              <a:bodyPr/>
              <a:lstStyle/>
              <a:p>
                <a:r>
                  <a:rPr lang="de-DE" sz="1600" b="1" dirty="0"/>
                  <a:t>Aufgabe 1</a:t>
                </a:r>
                <a:r>
                  <a:rPr lang="de-DE" sz="1600" dirty="0"/>
                  <a:t> </a:t>
                </a:r>
              </a:p>
              <a:p>
                <a:r>
                  <a:rPr lang="de-DE" sz="1600" dirty="0"/>
                  <a:t>a)	 </a:t>
                </a:r>
              </a:p>
              <a:p>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endParaRPr lang="de-DE" sz="1600" dirty="0"/>
              </a:p>
              <a:p>
                <a:r>
                  <a:rPr lang="de-DE" sz="1600" b="0" dirty="0"/>
                  <a:t>b) </a:t>
                </a:r>
                <a14:m>
                  <m:oMath xmlns:m="http://schemas.openxmlformats.org/officeDocument/2006/math">
                    <m:r>
                      <m:rPr>
                        <m:sty m:val="p"/>
                      </m:rPr>
                      <a:rPr lang="de-DE" sz="1600" b="0" i="0" smtClean="0">
                        <a:latin typeface="Cambria Math" panose="02040503050406030204" pitchFamily="18" charset="0"/>
                      </a:rPr>
                      <m:t>f</m:t>
                    </m:r>
                    <m:d>
                      <m:dPr>
                        <m:ctrlPr>
                          <a:rPr lang="de-DE" sz="1600" b="0" i="1" smtClean="0">
                            <a:latin typeface="Cambria Math" panose="02040503050406030204" pitchFamily="18" charset="0"/>
                          </a:rPr>
                        </m:ctrlPr>
                      </m:dPr>
                      <m:e>
                        <m:r>
                          <m:rPr>
                            <m:sty m:val="p"/>
                          </m:rPr>
                          <a:rPr lang="de-DE" sz="1600" b="0" i="0" smtClean="0">
                            <a:latin typeface="Cambria Math" panose="02040503050406030204" pitchFamily="18" charset="0"/>
                          </a:rPr>
                          <m:t>x</m:t>
                        </m:r>
                      </m:e>
                    </m:d>
                    <m:r>
                      <a:rPr lang="de-DE" sz="1600" b="0" i="0" smtClean="0">
                        <a:latin typeface="Cambria Math" panose="02040503050406030204" pitchFamily="18" charset="0"/>
                      </a:rPr>
                      <m:t>=350</m:t>
                    </m:r>
                    <m:r>
                      <a:rPr lang="de-DE" sz="1600" b="0" i="0"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0" smtClean="0">
                            <a:latin typeface="Cambria Math" panose="02040503050406030204" pitchFamily="18" charset="0"/>
                            <a:ea typeface="Cambria Math" panose="02040503050406030204" pitchFamily="18" charset="0"/>
                          </a:rPr>
                          <m:t>4</m:t>
                        </m:r>
                      </m:e>
                      <m:sup>
                        <m:r>
                          <m:rPr>
                            <m:sty m:val="p"/>
                          </m:rPr>
                          <a:rPr lang="de-DE" sz="1600" b="0" i="0" smtClean="0">
                            <a:latin typeface="Cambria Math" panose="02040503050406030204" pitchFamily="18" charset="0"/>
                            <a:ea typeface="Cambria Math" panose="02040503050406030204" pitchFamily="18" charset="0"/>
                          </a:rPr>
                          <m:t>x</m:t>
                        </m:r>
                      </m:sup>
                    </m:sSup>
                  </m:oMath>
                </a14:m>
                <a:r>
                  <a:rPr lang="de-DE" sz="1600" dirty="0"/>
                  <a:t> (x steht für die Anzahl der Stunden; </a:t>
                </a:r>
                <a:br>
                  <a:rPr lang="de-DE" sz="1600" dirty="0"/>
                </a:br>
                <a:r>
                  <a:rPr lang="de-DE" sz="1600" dirty="0"/>
                  <a:t>f(x) für die Anzahl der Bakterien)</a:t>
                </a:r>
              </a:p>
              <a:p>
                <a:endParaRPr lang="de-DE" sz="1600" dirty="0"/>
              </a:p>
              <a:p>
                <a:r>
                  <a:rPr lang="de-DE" sz="1600" b="0" dirty="0"/>
                  <a:t>c) </a:t>
                </a:r>
                <a14:m>
                  <m:oMath xmlns:m="http://schemas.openxmlformats.org/officeDocument/2006/math">
                    <m:r>
                      <m:rPr>
                        <m:sty m:val="p"/>
                      </m:rPr>
                      <a:rPr lang="de-DE" sz="1600" b="0" i="0" smtClean="0">
                        <a:latin typeface="Cambria Math" panose="02040503050406030204" pitchFamily="18" charset="0"/>
                      </a:rPr>
                      <m:t>f</m:t>
                    </m:r>
                    <m:d>
                      <m:dPr>
                        <m:ctrlPr>
                          <a:rPr lang="de-DE" sz="1600" b="0" i="1" smtClean="0">
                            <a:latin typeface="Cambria Math" panose="02040503050406030204" pitchFamily="18" charset="0"/>
                          </a:rPr>
                        </m:ctrlPr>
                      </m:dPr>
                      <m:e>
                        <m:r>
                          <a:rPr lang="de-DE" sz="1600" b="0" i="0" smtClean="0">
                            <a:latin typeface="Cambria Math" panose="02040503050406030204" pitchFamily="18" charset="0"/>
                          </a:rPr>
                          <m:t>8</m:t>
                        </m:r>
                      </m:e>
                    </m:d>
                    <m:r>
                      <a:rPr lang="de-DE" sz="1600" b="0" i="0" smtClean="0">
                        <a:latin typeface="Cambria Math" panose="02040503050406030204" pitchFamily="18" charset="0"/>
                      </a:rPr>
                      <m:t>=350</m:t>
                    </m:r>
                    <m:r>
                      <a:rPr lang="de-DE" sz="1600" b="0" i="0"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0" smtClean="0">
                            <a:latin typeface="Cambria Math" panose="02040503050406030204" pitchFamily="18" charset="0"/>
                            <a:ea typeface="Cambria Math" panose="02040503050406030204" pitchFamily="18" charset="0"/>
                          </a:rPr>
                          <m:t>4</m:t>
                        </m:r>
                      </m:e>
                      <m:sup>
                        <m:r>
                          <a:rPr lang="de-DE" sz="1600" b="0" i="0" smtClean="0">
                            <a:latin typeface="Cambria Math" panose="02040503050406030204" pitchFamily="18" charset="0"/>
                            <a:ea typeface="Cambria Math" panose="02040503050406030204" pitchFamily="18" charset="0"/>
                          </a:rPr>
                          <m:t>8</m:t>
                        </m:r>
                      </m:sup>
                    </m:sSup>
                    <m:r>
                      <a:rPr lang="de-DE" sz="1600" b="0" i="1" smtClean="0">
                        <a:latin typeface="Cambria Math" panose="02040503050406030204" pitchFamily="18" charset="0"/>
                        <a:ea typeface="Cambria Math" panose="02040503050406030204" pitchFamily="18" charset="0"/>
                      </a:rPr>
                      <m:t>=22</m:t>
                    </m:r>
                    <m:r>
                      <a:rPr lang="de-DE" sz="1600" b="0" i="1" baseline="30000"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937</m:t>
                    </m:r>
                    <m:r>
                      <a:rPr lang="de-DE" sz="1600" b="0" i="1" baseline="30000"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600 </m:t>
                    </m:r>
                  </m:oMath>
                </a14:m>
                <a:r>
                  <a:rPr lang="de-DE" sz="1600" dirty="0"/>
                  <a:t> </a:t>
                </a:r>
              </a:p>
              <a:p>
                <a:endParaRPr lang="de-DE" sz="1600" dirty="0"/>
              </a:p>
            </p:txBody>
          </p:sp>
        </mc:Choice>
        <mc:Fallback xmlns="">
          <p:sp>
            <p:nvSpPr>
              <p:cNvPr id="2" name="Inhaltsplatzhalter 1">
                <a:extLst>
                  <a:ext uri="{FF2B5EF4-FFF2-40B4-BE49-F238E27FC236}">
                    <a16:creationId xmlns:a16="http://schemas.microsoft.com/office/drawing/2014/main" id="{D5A8857C-3D76-7FA6-49F1-FE5B765B2FB0}"/>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FA6E3E1F-AEF7-0279-92C4-9ADD1B54EA88}"/>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9" name="Titel 3">
            <a:extLst>
              <a:ext uri="{FF2B5EF4-FFF2-40B4-BE49-F238E27FC236}">
                <a16:creationId xmlns:a16="http://schemas.microsoft.com/office/drawing/2014/main" id="{DA0409DF-B26E-1744-F7E0-83E9F1C34802}"/>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4</a:t>
            </a:r>
          </a:p>
        </p:txBody>
      </p:sp>
      <p:graphicFrame>
        <p:nvGraphicFramePr>
          <p:cNvPr id="6" name="Tabelle 5">
            <a:extLst>
              <a:ext uri="{FF2B5EF4-FFF2-40B4-BE49-F238E27FC236}">
                <a16:creationId xmlns:a16="http://schemas.microsoft.com/office/drawing/2014/main" id="{8ECE257F-2943-01E9-ED0C-35300E18DA2B}"/>
              </a:ext>
            </a:extLst>
          </p:cNvPr>
          <p:cNvGraphicFramePr>
            <a:graphicFrameLocks noGrp="1"/>
          </p:cNvGraphicFramePr>
          <p:nvPr>
            <p:extLst>
              <p:ext uri="{D42A27DB-BD31-4B8C-83A1-F6EECF244321}">
                <p14:modId xmlns:p14="http://schemas.microsoft.com/office/powerpoint/2010/main" val="873699220"/>
              </p:ext>
            </p:extLst>
          </p:nvPr>
        </p:nvGraphicFramePr>
        <p:xfrm>
          <a:off x="561170" y="1484784"/>
          <a:ext cx="2105098" cy="3053080"/>
        </p:xfrm>
        <a:graphic>
          <a:graphicData uri="http://schemas.openxmlformats.org/drawingml/2006/table">
            <a:tbl>
              <a:tblPr firstRow="1" bandRow="1">
                <a:tableStyleId>{5C22544A-7EE6-4342-B048-85BDC9FD1C3A}</a:tableStyleId>
              </a:tblPr>
              <a:tblGrid>
                <a:gridCol w="1052549">
                  <a:extLst>
                    <a:ext uri="{9D8B030D-6E8A-4147-A177-3AD203B41FA5}">
                      <a16:colId xmlns:a16="http://schemas.microsoft.com/office/drawing/2014/main" val="4059103166"/>
                    </a:ext>
                  </a:extLst>
                </a:gridCol>
                <a:gridCol w="1052549">
                  <a:extLst>
                    <a:ext uri="{9D8B030D-6E8A-4147-A177-3AD203B41FA5}">
                      <a16:colId xmlns:a16="http://schemas.microsoft.com/office/drawing/2014/main" val="3334754550"/>
                    </a:ext>
                  </a:extLst>
                </a:gridCol>
              </a:tblGrid>
              <a:tr h="358663">
                <a:tc>
                  <a:txBody>
                    <a:bodyPr/>
                    <a:lstStyle/>
                    <a:p>
                      <a:pPr algn="ctr"/>
                      <a:r>
                        <a:rPr lang="de-DE" sz="1200" b="1" dirty="0">
                          <a:solidFill>
                            <a:schemeClr val="tx1"/>
                          </a:solidFill>
                        </a:rPr>
                        <a:t>x (Zeit in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f(x) Anzahl der Bakterien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666014"/>
                  </a:ext>
                </a:extLst>
              </a:tr>
              <a:tr h="370840">
                <a:tc>
                  <a:txBody>
                    <a:bodyPr/>
                    <a:lstStyle/>
                    <a:p>
                      <a:pPr algn="ctr"/>
                      <a:r>
                        <a:rPr lang="de-DE" sz="12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1528"/>
                  </a:ext>
                </a:extLst>
              </a:tr>
              <a:tr h="370840">
                <a:tc>
                  <a:txBody>
                    <a:bodyPr/>
                    <a:lstStyle/>
                    <a:p>
                      <a:pPr algn="ctr"/>
                      <a:r>
                        <a:rPr lang="de-DE" sz="1200" b="1"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225368"/>
                  </a:ext>
                </a:extLst>
              </a:tr>
              <a:tr h="370840">
                <a:tc>
                  <a:txBody>
                    <a:bodyPr/>
                    <a:lstStyle/>
                    <a:p>
                      <a:pPr algn="ctr"/>
                      <a:r>
                        <a:rPr lang="de-DE"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140993"/>
                  </a:ext>
                </a:extLst>
              </a:tr>
              <a:tr h="370840">
                <a:tc>
                  <a:txBody>
                    <a:bodyPr/>
                    <a:lstStyle/>
                    <a:p>
                      <a:pPr algn="ctr"/>
                      <a:r>
                        <a:rPr lang="de-DE" sz="1200" b="1"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2800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477007"/>
                  </a:ext>
                </a:extLst>
              </a:tr>
              <a:tr h="370840">
                <a:tc>
                  <a:txBody>
                    <a:bodyPr/>
                    <a:lstStyle/>
                    <a:p>
                      <a:pPr algn="ctr"/>
                      <a:r>
                        <a:rPr lang="de-DE"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5600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328694"/>
                  </a:ext>
                </a:extLst>
              </a:tr>
              <a:tr h="370840">
                <a:tc>
                  <a:txBody>
                    <a:bodyPr/>
                    <a:lstStyle/>
                    <a:p>
                      <a:pPr algn="ctr"/>
                      <a:r>
                        <a:rPr lang="de-DE" sz="1200" b="1"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11200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540166"/>
                  </a:ext>
                </a:extLst>
              </a:tr>
              <a:tr h="370840">
                <a:tc>
                  <a:txBody>
                    <a:bodyPr/>
                    <a:lstStyle/>
                    <a:p>
                      <a:pPr algn="ctr"/>
                      <a:r>
                        <a:rPr lang="de-DE"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1" dirty="0">
                          <a:solidFill>
                            <a:schemeClr val="tx1"/>
                          </a:solidFill>
                        </a:rPr>
                        <a:t>22400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045915"/>
                  </a:ext>
                </a:extLst>
              </a:tr>
            </a:tbl>
          </a:graphicData>
        </a:graphic>
      </p:graphicFrame>
      <p:grpSp>
        <p:nvGrpSpPr>
          <p:cNvPr id="11" name="Gruppieren 10">
            <a:extLst>
              <a:ext uri="{FF2B5EF4-FFF2-40B4-BE49-F238E27FC236}">
                <a16:creationId xmlns:a16="http://schemas.microsoft.com/office/drawing/2014/main" id="{8EBCC7DD-5876-6DE3-396A-E097EF724564}"/>
              </a:ext>
            </a:extLst>
          </p:cNvPr>
          <p:cNvGrpSpPr/>
          <p:nvPr/>
        </p:nvGrpSpPr>
        <p:grpSpPr>
          <a:xfrm>
            <a:off x="5621413" y="1207485"/>
            <a:ext cx="3148011" cy="4680000"/>
            <a:chOff x="5621413" y="1207485"/>
            <a:chExt cx="3148011" cy="4680000"/>
          </a:xfrm>
        </p:grpSpPr>
        <p:sp>
          <p:nvSpPr>
            <p:cNvPr id="7" name="Textfeld 6">
              <a:extLst>
                <a:ext uri="{FF2B5EF4-FFF2-40B4-BE49-F238E27FC236}">
                  <a16:creationId xmlns:a16="http://schemas.microsoft.com/office/drawing/2014/main" id="{C3104FB8-37F8-ECF9-4923-B444ED31385A}"/>
                </a:ext>
              </a:extLst>
            </p:cNvPr>
            <p:cNvSpPr txBox="1"/>
            <p:nvPr/>
          </p:nvSpPr>
          <p:spPr>
            <a:xfrm rot="16200000">
              <a:off x="5115441" y="1713457"/>
              <a:ext cx="1288943" cy="276999"/>
            </a:xfrm>
            <a:prstGeom prst="rect">
              <a:avLst/>
            </a:prstGeom>
            <a:noFill/>
          </p:spPr>
          <p:txBody>
            <a:bodyPr wrap="none" rtlCol="0">
              <a:spAutoFit/>
            </a:bodyPr>
            <a:lstStyle/>
            <a:p>
              <a:r>
                <a:rPr lang="de-DE" sz="1200" dirty="0"/>
                <a:t>Bakterienanzahl </a:t>
              </a:r>
              <a:r>
                <a:rPr lang="de-DE" sz="1200" dirty="0" err="1"/>
                <a:t>y</a:t>
              </a:r>
              <a:endParaRPr lang="de-DE" sz="1200" dirty="0"/>
            </a:p>
          </p:txBody>
        </p:sp>
        <p:pic>
          <p:nvPicPr>
            <p:cNvPr id="10" name="Grafik 9">
              <a:extLst>
                <a:ext uri="{FF2B5EF4-FFF2-40B4-BE49-F238E27FC236}">
                  <a16:creationId xmlns:a16="http://schemas.microsoft.com/office/drawing/2014/main" id="{2168517F-C050-992F-6808-533BEF743F66}"/>
                </a:ext>
              </a:extLst>
            </p:cNvPr>
            <p:cNvPicPr>
              <a:picLocks noChangeAspect="1"/>
            </p:cNvPicPr>
            <p:nvPr/>
          </p:nvPicPr>
          <p:blipFill>
            <a:blip r:embed="rId4"/>
            <a:stretch>
              <a:fillRect/>
            </a:stretch>
          </p:blipFill>
          <p:spPr>
            <a:xfrm>
              <a:off x="5974580" y="1207485"/>
              <a:ext cx="2760334" cy="4680000"/>
            </a:xfrm>
            <a:prstGeom prst="rect">
              <a:avLst/>
            </a:prstGeom>
          </p:spPr>
        </p:pic>
        <p:sp>
          <p:nvSpPr>
            <p:cNvPr id="8" name="Textfeld 7">
              <a:extLst>
                <a:ext uri="{FF2B5EF4-FFF2-40B4-BE49-F238E27FC236}">
                  <a16:creationId xmlns:a16="http://schemas.microsoft.com/office/drawing/2014/main" id="{ED99C255-74B3-D339-A945-2C7C15258E8C}"/>
                </a:ext>
              </a:extLst>
            </p:cNvPr>
            <p:cNvSpPr txBox="1"/>
            <p:nvPr/>
          </p:nvSpPr>
          <p:spPr>
            <a:xfrm>
              <a:off x="7543511" y="5504804"/>
              <a:ext cx="1225913" cy="276999"/>
            </a:xfrm>
            <a:prstGeom prst="rect">
              <a:avLst/>
            </a:prstGeom>
            <a:noFill/>
          </p:spPr>
          <p:txBody>
            <a:bodyPr wrap="none" rtlCol="0">
              <a:spAutoFit/>
            </a:bodyPr>
            <a:lstStyle/>
            <a:p>
              <a:r>
                <a:rPr lang="de-DE" sz="1200" dirty="0"/>
                <a:t>Zeit in Stunden x</a:t>
              </a:r>
            </a:p>
          </p:txBody>
        </p:sp>
      </p:grpSp>
    </p:spTree>
    <p:extLst>
      <p:ext uri="{BB962C8B-B14F-4D97-AF65-F5344CB8AC3E}">
        <p14:creationId xmlns:p14="http://schemas.microsoft.com/office/powerpoint/2010/main" val="115017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460F-5F38-F82C-D6C8-AFB279C4C53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A90E4C-8ACB-4CDE-C522-D5ADF2BFA027}"/>
              </a:ext>
            </a:extLst>
          </p:cNvPr>
          <p:cNvSpPr>
            <a:spLocks noGrp="1"/>
          </p:cNvSpPr>
          <p:nvPr>
            <p:ph idx="1"/>
          </p:nvPr>
        </p:nvSpPr>
        <p:spPr/>
        <p:txBody>
          <a:bodyPr/>
          <a:lstStyle/>
          <a:p>
            <a:r>
              <a:rPr lang="de-DE" sz="1600" b="1" dirty="0"/>
              <a:t>Aufgabe</a:t>
            </a:r>
            <a:r>
              <a:rPr lang="de-DE" sz="1600" dirty="0"/>
              <a:t> </a:t>
            </a:r>
            <a:r>
              <a:rPr lang="de-DE" sz="1600" b="1" dirty="0"/>
              <a:t>1</a:t>
            </a:r>
            <a:r>
              <a:rPr lang="de-DE" sz="1600" dirty="0"/>
              <a:t> [vgl. MSA 2016 N A6]</a:t>
            </a:r>
          </a:p>
          <a:p>
            <a:r>
              <a:rPr lang="de-DE" sz="1600" dirty="0"/>
              <a:t>Das Auto von Herrn Müller verliert in jedem Jahr 25 % seines </a:t>
            </a:r>
            <a:br>
              <a:rPr lang="de-DE" sz="1600" dirty="0"/>
            </a:br>
            <a:r>
              <a:rPr lang="de-DE" sz="1600" dirty="0"/>
              <a:t>aktuellen Werts.</a:t>
            </a:r>
          </a:p>
          <a:p>
            <a:r>
              <a:rPr lang="de-DE" sz="1600" dirty="0"/>
              <a:t>Im Jahr 2016 hat Herr Müller 16</a:t>
            </a:r>
            <a:r>
              <a:rPr lang="de-DE" sz="1600" baseline="-25000" dirty="0"/>
              <a:t> </a:t>
            </a:r>
            <a:r>
              <a:rPr lang="de-DE" sz="1600" dirty="0"/>
              <a:t>000 € für sein neues Auto bezahlt.</a:t>
            </a:r>
          </a:p>
          <a:p>
            <a:pPr marL="346075" indent="-342900">
              <a:buAutoNum type="alphaLcParenR"/>
            </a:pPr>
            <a:r>
              <a:rPr lang="de-DE" sz="1600" dirty="0"/>
              <a:t>Vervollständige die Tabelle.</a:t>
            </a:r>
            <a:br>
              <a:rPr lang="de-DE" sz="1600" dirty="0"/>
            </a:br>
            <a:br>
              <a:rPr lang="de-DE" sz="1600" dirty="0"/>
            </a:br>
            <a:br>
              <a:rPr lang="de-DE" sz="1600" dirty="0"/>
            </a:br>
            <a:br>
              <a:rPr lang="de-DE" sz="1600" dirty="0"/>
            </a:br>
            <a:endParaRPr lang="de-DE" sz="1600" dirty="0"/>
          </a:p>
          <a:p>
            <a:pPr marL="346075" indent="-342900">
              <a:buAutoNum type="alphaLcParenR"/>
            </a:pPr>
            <a:r>
              <a:rPr lang="de-DE" sz="1600" dirty="0"/>
              <a:t>Zeichne den Verlauf für den Wertverlust des Autos in das </a:t>
            </a:r>
            <a:br>
              <a:rPr lang="de-DE" sz="1600" dirty="0"/>
            </a:br>
            <a:r>
              <a:rPr lang="de-DE" sz="1600" dirty="0"/>
              <a:t>Koordinatensystem ein.</a:t>
            </a:r>
          </a:p>
          <a:p>
            <a:pPr marL="346075" indent="-342900">
              <a:buAutoNum type="alphaLcParenR"/>
            </a:pPr>
            <a:r>
              <a:rPr lang="de-DE" sz="1600" dirty="0"/>
              <a:t>Gib an, nach wie vielen Jahren der Wagen von Herrn Müller </a:t>
            </a:r>
            <a:br>
              <a:rPr lang="de-DE" sz="1600" dirty="0"/>
            </a:br>
            <a:r>
              <a:rPr lang="de-DE" sz="1600" dirty="0"/>
              <a:t>im Vergleich zum Kaufpreis ungefähr nur noch die Hälfte </a:t>
            </a:r>
            <a:br>
              <a:rPr lang="de-DE" sz="1600" dirty="0"/>
            </a:br>
            <a:r>
              <a:rPr lang="de-DE" sz="1600" dirty="0"/>
              <a:t>wert ist.</a:t>
            </a:r>
          </a:p>
          <a:p>
            <a:endParaRPr lang="de-DE" dirty="0"/>
          </a:p>
        </p:txBody>
      </p:sp>
      <p:sp>
        <p:nvSpPr>
          <p:cNvPr id="4" name="Titel 3">
            <a:extLst>
              <a:ext uri="{FF2B5EF4-FFF2-40B4-BE49-F238E27FC236}">
                <a16:creationId xmlns:a16="http://schemas.microsoft.com/office/drawing/2014/main" id="{E03F937F-2101-2E1E-F333-5F566337393E}"/>
              </a:ext>
            </a:extLst>
          </p:cNvPr>
          <p:cNvSpPr>
            <a:spLocks noGrp="1"/>
          </p:cNvSpPr>
          <p:nvPr>
            <p:ph type="title"/>
          </p:nvPr>
        </p:nvSpPr>
        <p:spPr/>
        <p:txBody>
          <a:bodyPr/>
          <a:lstStyle/>
          <a:p>
            <a:r>
              <a:rPr lang="de-DE" dirty="0"/>
              <a:t>Abnahme Berechnen</a:t>
            </a:r>
          </a:p>
        </p:txBody>
      </p:sp>
      <p:sp>
        <p:nvSpPr>
          <p:cNvPr id="8" name="Fußzeilenplatzhalter 5">
            <a:extLst>
              <a:ext uri="{FF2B5EF4-FFF2-40B4-BE49-F238E27FC236}">
                <a16:creationId xmlns:a16="http://schemas.microsoft.com/office/drawing/2014/main" id="{0492946C-41D3-6E50-07C9-88D90CDD5F69}"/>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7" name="Tabelle 6">
            <a:extLst>
              <a:ext uri="{FF2B5EF4-FFF2-40B4-BE49-F238E27FC236}">
                <a16:creationId xmlns:a16="http://schemas.microsoft.com/office/drawing/2014/main" id="{143B9C96-7093-8333-F3D8-99F4E91EC895}"/>
              </a:ext>
            </a:extLst>
          </p:cNvPr>
          <p:cNvGraphicFramePr>
            <a:graphicFrameLocks noGrp="1"/>
          </p:cNvGraphicFramePr>
          <p:nvPr>
            <p:extLst>
              <p:ext uri="{D42A27DB-BD31-4B8C-83A1-F6EECF244321}">
                <p14:modId xmlns:p14="http://schemas.microsoft.com/office/powerpoint/2010/main" val="1748773570"/>
              </p:ext>
            </p:extLst>
          </p:nvPr>
        </p:nvGraphicFramePr>
        <p:xfrm>
          <a:off x="560511" y="2564904"/>
          <a:ext cx="5544617" cy="792000"/>
        </p:xfrm>
        <a:graphic>
          <a:graphicData uri="http://schemas.openxmlformats.org/drawingml/2006/table">
            <a:tbl>
              <a:tblPr firstRow="1" bandRow="1">
                <a:tableStyleId>{5C22544A-7EE6-4342-B048-85BDC9FD1C3A}</a:tableStyleId>
              </a:tblPr>
              <a:tblGrid>
                <a:gridCol w="2050747">
                  <a:extLst>
                    <a:ext uri="{9D8B030D-6E8A-4147-A177-3AD203B41FA5}">
                      <a16:colId xmlns:a16="http://schemas.microsoft.com/office/drawing/2014/main" val="1147489590"/>
                    </a:ext>
                  </a:extLst>
                </a:gridCol>
                <a:gridCol w="698774">
                  <a:extLst>
                    <a:ext uri="{9D8B030D-6E8A-4147-A177-3AD203B41FA5}">
                      <a16:colId xmlns:a16="http://schemas.microsoft.com/office/drawing/2014/main" val="3477333542"/>
                    </a:ext>
                  </a:extLst>
                </a:gridCol>
                <a:gridCol w="698774">
                  <a:extLst>
                    <a:ext uri="{9D8B030D-6E8A-4147-A177-3AD203B41FA5}">
                      <a16:colId xmlns:a16="http://schemas.microsoft.com/office/drawing/2014/main" val="3650920758"/>
                    </a:ext>
                  </a:extLst>
                </a:gridCol>
                <a:gridCol w="698774">
                  <a:extLst>
                    <a:ext uri="{9D8B030D-6E8A-4147-A177-3AD203B41FA5}">
                      <a16:colId xmlns:a16="http://schemas.microsoft.com/office/drawing/2014/main" val="2243800270"/>
                    </a:ext>
                  </a:extLst>
                </a:gridCol>
                <a:gridCol w="698774">
                  <a:extLst>
                    <a:ext uri="{9D8B030D-6E8A-4147-A177-3AD203B41FA5}">
                      <a16:colId xmlns:a16="http://schemas.microsoft.com/office/drawing/2014/main" val="3223610796"/>
                    </a:ext>
                  </a:extLst>
                </a:gridCol>
                <a:gridCol w="698774">
                  <a:extLst>
                    <a:ext uri="{9D8B030D-6E8A-4147-A177-3AD203B41FA5}">
                      <a16:colId xmlns:a16="http://schemas.microsoft.com/office/drawing/2014/main" val="657805341"/>
                    </a:ext>
                  </a:extLst>
                </a:gridCol>
              </a:tblGrid>
              <a:tr h="396000">
                <a:tc>
                  <a:txBody>
                    <a:bodyPr/>
                    <a:lstStyle/>
                    <a:p>
                      <a:pPr algn="l"/>
                      <a:r>
                        <a:rPr lang="de-DE" sz="1400" b="1" dirty="0">
                          <a:solidFill>
                            <a:schemeClr val="tx1"/>
                          </a:solidFill>
                        </a:rPr>
                        <a:t>Jahr (jeweils im Januar)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467300"/>
                  </a:ext>
                </a:extLst>
              </a:tr>
              <a:tr h="396000">
                <a:tc>
                  <a:txBody>
                    <a:bodyPr/>
                    <a:lstStyle/>
                    <a:p>
                      <a:pPr algn="l"/>
                      <a:r>
                        <a:rPr lang="de-DE" sz="1400" b="1" dirty="0">
                          <a:solidFill>
                            <a:schemeClr val="tx1"/>
                          </a:solidFill>
                        </a:rPr>
                        <a:t>Wert des Autos 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16 000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5062,5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2</a:t>
                      </a:r>
                      <a:r>
                        <a:rPr lang="de-DE" sz="1400" b="0" baseline="-25000" dirty="0">
                          <a:solidFill>
                            <a:schemeClr val="tx1"/>
                          </a:solidFill>
                        </a:rPr>
                        <a:t> </a:t>
                      </a:r>
                      <a:r>
                        <a:rPr lang="de-DE" sz="1400" b="0" dirty="0">
                          <a:solidFill>
                            <a:schemeClr val="tx1"/>
                          </a:solidFill>
                        </a:rPr>
                        <a:t>848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4968762"/>
                  </a:ext>
                </a:extLst>
              </a:tr>
            </a:tbl>
          </a:graphicData>
        </a:graphic>
      </p:graphicFrame>
      <p:grpSp>
        <p:nvGrpSpPr>
          <p:cNvPr id="10" name="Gruppieren 9">
            <a:extLst>
              <a:ext uri="{FF2B5EF4-FFF2-40B4-BE49-F238E27FC236}">
                <a16:creationId xmlns:a16="http://schemas.microsoft.com/office/drawing/2014/main" id="{60850F00-5E67-E916-768C-80775CE6CFD2}"/>
              </a:ext>
            </a:extLst>
          </p:cNvPr>
          <p:cNvGrpSpPr>
            <a:grpSpLocks noChangeAspect="1"/>
          </p:cNvGrpSpPr>
          <p:nvPr/>
        </p:nvGrpSpPr>
        <p:grpSpPr bwMode="auto">
          <a:xfrm>
            <a:off x="6500813" y="1231023"/>
            <a:ext cx="2299752" cy="4618800"/>
            <a:chOff x="1404" y="1417"/>
            <a:chExt cx="4548" cy="10205"/>
          </a:xfrm>
        </p:grpSpPr>
        <p:sp>
          <p:nvSpPr>
            <p:cNvPr id="11" name="Text Box 351">
              <a:extLst>
                <a:ext uri="{FF2B5EF4-FFF2-40B4-BE49-F238E27FC236}">
                  <a16:creationId xmlns:a16="http://schemas.microsoft.com/office/drawing/2014/main" id="{DD6A6E91-4562-9089-2843-393049154B5B}"/>
                </a:ext>
              </a:extLst>
            </p:cNvPr>
            <p:cNvSpPr txBox="1">
              <a:spLocks noChangeAspect="1" noEditPoints="1" noChangeArrowheads="1" noChangeShapeType="1" noTextEdit="1"/>
            </p:cNvSpPr>
            <p:nvPr/>
          </p:nvSpPr>
          <p:spPr bwMode="auto">
            <a:xfrm>
              <a:off x="1417" y="1417"/>
              <a:ext cx="57" cy="57"/>
            </a:xfrm>
            <a:prstGeom prst="rect">
              <a:avLst/>
            </a:prstGeom>
            <a:solidFill>
              <a:srgbClr val="FFFFFF"/>
            </a:solidFill>
            <a:ln>
              <a:noFill/>
            </a:ln>
          </p:spPr>
          <p:txBody>
            <a:bodyPr rot="0" vert="horz" wrap="square" lIns="91440" tIns="45720" rIns="91440" bIns="4572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a:t>
              </a:r>
              <a:endParaRPr lang="de-DE" sz="1200">
                <a:solidFill>
                  <a:srgbClr val="000000"/>
                </a:solidFill>
                <a:effectLst/>
                <a:latin typeface="Arial" panose="020B0604020202020204" pitchFamily="34" charset="0"/>
                <a:ea typeface="Times New Roman" panose="02020603050405020304" pitchFamily="18" charset="0"/>
              </a:endParaRPr>
            </a:p>
          </p:txBody>
        </p:sp>
        <p:grpSp>
          <p:nvGrpSpPr>
            <p:cNvPr id="12" name="Group 352">
              <a:extLst>
                <a:ext uri="{FF2B5EF4-FFF2-40B4-BE49-F238E27FC236}">
                  <a16:creationId xmlns:a16="http://schemas.microsoft.com/office/drawing/2014/main" id="{6640BEE4-FD7F-4165-39EF-380802D746D4}"/>
                </a:ext>
              </a:extLst>
            </p:cNvPr>
            <p:cNvGrpSpPr>
              <a:grpSpLocks noChangeAspect="1"/>
            </p:cNvGrpSpPr>
            <p:nvPr/>
          </p:nvGrpSpPr>
          <p:grpSpPr bwMode="auto">
            <a:xfrm>
              <a:off x="1417" y="1417"/>
              <a:ext cx="4535" cy="10205"/>
              <a:chOff x="1417" y="1417"/>
              <a:chExt cx="4535" cy="10205"/>
            </a:xfrm>
          </p:grpSpPr>
          <p:cxnSp>
            <p:nvCxnSpPr>
              <p:cNvPr id="61" name="Line 353">
                <a:extLst>
                  <a:ext uri="{FF2B5EF4-FFF2-40B4-BE49-F238E27FC236}">
                    <a16:creationId xmlns:a16="http://schemas.microsoft.com/office/drawing/2014/main" id="{5C36DE93-BD79-F6F8-7CC7-3CD245C6758C}"/>
                  </a:ext>
                </a:extLst>
              </p:cNvPr>
              <p:cNvCxnSpPr>
                <a:cxnSpLocks noChangeAspect="1" noEditPoints="1" noChangeArrowheads="1" noChangeShapeType="1"/>
              </p:cNvCxnSpPr>
              <p:nvPr/>
            </p:nvCxnSpPr>
            <p:spPr bwMode="auto">
              <a:xfrm>
                <a:off x="1417" y="1417"/>
                <a:ext cx="0" cy="10205"/>
              </a:xfrm>
              <a:prstGeom prst="line">
                <a:avLst/>
              </a:prstGeom>
              <a:noFill/>
              <a:ln w="6350">
                <a:solidFill>
                  <a:srgbClr val="8E8E8E"/>
                </a:solidFill>
                <a:round/>
                <a:headEnd/>
                <a:tailEnd/>
              </a:ln>
            </p:spPr>
          </p:cxnSp>
          <p:cxnSp>
            <p:nvCxnSpPr>
              <p:cNvPr id="62" name="Line 354">
                <a:extLst>
                  <a:ext uri="{FF2B5EF4-FFF2-40B4-BE49-F238E27FC236}">
                    <a16:creationId xmlns:a16="http://schemas.microsoft.com/office/drawing/2014/main" id="{BB772214-058F-A576-4959-AC7E49959DB2}"/>
                  </a:ext>
                </a:extLst>
              </p:cNvPr>
              <p:cNvCxnSpPr>
                <a:cxnSpLocks noChangeAspect="1" noEditPoints="1" noChangeArrowheads="1" noChangeShapeType="1"/>
              </p:cNvCxnSpPr>
              <p:nvPr/>
            </p:nvCxnSpPr>
            <p:spPr bwMode="auto">
              <a:xfrm>
                <a:off x="1700" y="1417"/>
                <a:ext cx="0" cy="10205"/>
              </a:xfrm>
              <a:prstGeom prst="line">
                <a:avLst/>
              </a:prstGeom>
              <a:noFill/>
              <a:ln w="6350">
                <a:solidFill>
                  <a:srgbClr val="8E8E8E"/>
                </a:solidFill>
                <a:round/>
                <a:headEnd/>
                <a:tailEnd/>
              </a:ln>
            </p:spPr>
          </p:cxnSp>
          <p:cxnSp>
            <p:nvCxnSpPr>
              <p:cNvPr id="63" name="Line 355">
                <a:extLst>
                  <a:ext uri="{FF2B5EF4-FFF2-40B4-BE49-F238E27FC236}">
                    <a16:creationId xmlns:a16="http://schemas.microsoft.com/office/drawing/2014/main" id="{F0169A42-9807-CF23-D817-D10E98768AE1}"/>
                  </a:ext>
                </a:extLst>
              </p:cNvPr>
              <p:cNvCxnSpPr>
                <a:cxnSpLocks noChangeAspect="1" noEditPoints="1" noChangeArrowheads="1" noChangeShapeType="1"/>
              </p:cNvCxnSpPr>
              <p:nvPr/>
            </p:nvCxnSpPr>
            <p:spPr bwMode="auto">
              <a:xfrm>
                <a:off x="1984" y="1417"/>
                <a:ext cx="0" cy="10205"/>
              </a:xfrm>
              <a:prstGeom prst="line">
                <a:avLst/>
              </a:prstGeom>
              <a:noFill/>
              <a:ln w="6350">
                <a:solidFill>
                  <a:srgbClr val="8E8E8E"/>
                </a:solidFill>
                <a:round/>
                <a:headEnd/>
                <a:tailEnd/>
              </a:ln>
            </p:spPr>
          </p:cxnSp>
          <p:cxnSp>
            <p:nvCxnSpPr>
              <p:cNvPr id="64" name="Line 356">
                <a:extLst>
                  <a:ext uri="{FF2B5EF4-FFF2-40B4-BE49-F238E27FC236}">
                    <a16:creationId xmlns:a16="http://schemas.microsoft.com/office/drawing/2014/main" id="{C6BB513D-E0AC-5B78-039E-468AFFA3442C}"/>
                  </a:ext>
                </a:extLst>
              </p:cNvPr>
              <p:cNvCxnSpPr>
                <a:cxnSpLocks noChangeAspect="1" noEditPoints="1" noChangeArrowheads="1" noChangeShapeType="1"/>
              </p:cNvCxnSpPr>
              <p:nvPr/>
            </p:nvCxnSpPr>
            <p:spPr bwMode="auto">
              <a:xfrm>
                <a:off x="2267" y="1417"/>
                <a:ext cx="0" cy="10205"/>
              </a:xfrm>
              <a:prstGeom prst="line">
                <a:avLst/>
              </a:prstGeom>
              <a:noFill/>
              <a:ln w="6350">
                <a:solidFill>
                  <a:srgbClr val="8E8E8E"/>
                </a:solidFill>
                <a:round/>
                <a:headEnd/>
                <a:tailEnd/>
              </a:ln>
            </p:spPr>
          </p:cxnSp>
          <p:cxnSp>
            <p:nvCxnSpPr>
              <p:cNvPr id="65" name="Line 357">
                <a:extLst>
                  <a:ext uri="{FF2B5EF4-FFF2-40B4-BE49-F238E27FC236}">
                    <a16:creationId xmlns:a16="http://schemas.microsoft.com/office/drawing/2014/main" id="{B07251A1-B24A-CDEC-E967-D78ECD33786A}"/>
                  </a:ext>
                </a:extLst>
              </p:cNvPr>
              <p:cNvCxnSpPr>
                <a:cxnSpLocks noChangeAspect="1" noEditPoints="1" noChangeArrowheads="1" noChangeShapeType="1"/>
              </p:cNvCxnSpPr>
              <p:nvPr/>
            </p:nvCxnSpPr>
            <p:spPr bwMode="auto">
              <a:xfrm>
                <a:off x="2551" y="1417"/>
                <a:ext cx="0" cy="10205"/>
              </a:xfrm>
              <a:prstGeom prst="line">
                <a:avLst/>
              </a:prstGeom>
              <a:noFill/>
              <a:ln w="6350">
                <a:solidFill>
                  <a:srgbClr val="8E8E8E"/>
                </a:solidFill>
                <a:round/>
                <a:headEnd/>
                <a:tailEnd/>
              </a:ln>
            </p:spPr>
          </p:cxnSp>
          <p:cxnSp>
            <p:nvCxnSpPr>
              <p:cNvPr id="66" name="Line 358">
                <a:extLst>
                  <a:ext uri="{FF2B5EF4-FFF2-40B4-BE49-F238E27FC236}">
                    <a16:creationId xmlns:a16="http://schemas.microsoft.com/office/drawing/2014/main" id="{D3A459BD-FC7D-FD75-39AA-E31B6735FCAB}"/>
                  </a:ext>
                </a:extLst>
              </p:cNvPr>
              <p:cNvCxnSpPr>
                <a:cxnSpLocks noChangeAspect="1" noEditPoints="1" noChangeArrowheads="1" noChangeShapeType="1"/>
              </p:cNvCxnSpPr>
              <p:nvPr/>
            </p:nvCxnSpPr>
            <p:spPr bwMode="auto">
              <a:xfrm>
                <a:off x="2834" y="1417"/>
                <a:ext cx="0" cy="10205"/>
              </a:xfrm>
              <a:prstGeom prst="line">
                <a:avLst/>
              </a:prstGeom>
              <a:noFill/>
              <a:ln w="6350">
                <a:solidFill>
                  <a:srgbClr val="8E8E8E"/>
                </a:solidFill>
                <a:round/>
                <a:headEnd/>
                <a:tailEnd/>
              </a:ln>
            </p:spPr>
          </p:cxnSp>
          <p:cxnSp>
            <p:nvCxnSpPr>
              <p:cNvPr id="67" name="Line 359">
                <a:extLst>
                  <a:ext uri="{FF2B5EF4-FFF2-40B4-BE49-F238E27FC236}">
                    <a16:creationId xmlns:a16="http://schemas.microsoft.com/office/drawing/2014/main" id="{08295614-0DFB-17BB-5718-E43D40D1DAB2}"/>
                  </a:ext>
                </a:extLst>
              </p:cNvPr>
              <p:cNvCxnSpPr>
                <a:cxnSpLocks noChangeAspect="1" noEditPoints="1" noChangeArrowheads="1" noChangeShapeType="1"/>
              </p:cNvCxnSpPr>
              <p:nvPr/>
            </p:nvCxnSpPr>
            <p:spPr bwMode="auto">
              <a:xfrm>
                <a:off x="3118" y="1417"/>
                <a:ext cx="0" cy="10205"/>
              </a:xfrm>
              <a:prstGeom prst="line">
                <a:avLst/>
              </a:prstGeom>
              <a:noFill/>
              <a:ln w="6350">
                <a:solidFill>
                  <a:srgbClr val="8E8E8E"/>
                </a:solidFill>
                <a:round/>
                <a:headEnd/>
                <a:tailEnd/>
              </a:ln>
            </p:spPr>
          </p:cxnSp>
          <p:cxnSp>
            <p:nvCxnSpPr>
              <p:cNvPr id="68" name="Line 360">
                <a:extLst>
                  <a:ext uri="{FF2B5EF4-FFF2-40B4-BE49-F238E27FC236}">
                    <a16:creationId xmlns:a16="http://schemas.microsoft.com/office/drawing/2014/main" id="{8435C24C-ADCD-2927-9C5E-AE3F9954FF13}"/>
                  </a:ext>
                </a:extLst>
              </p:cNvPr>
              <p:cNvCxnSpPr>
                <a:cxnSpLocks noChangeAspect="1" noEditPoints="1" noChangeArrowheads="1" noChangeShapeType="1"/>
              </p:cNvCxnSpPr>
              <p:nvPr/>
            </p:nvCxnSpPr>
            <p:spPr bwMode="auto">
              <a:xfrm>
                <a:off x="3401" y="1417"/>
                <a:ext cx="0" cy="10205"/>
              </a:xfrm>
              <a:prstGeom prst="line">
                <a:avLst/>
              </a:prstGeom>
              <a:noFill/>
              <a:ln w="6350">
                <a:solidFill>
                  <a:srgbClr val="8E8E8E"/>
                </a:solidFill>
                <a:round/>
                <a:headEnd/>
                <a:tailEnd/>
              </a:ln>
            </p:spPr>
          </p:cxnSp>
          <p:cxnSp>
            <p:nvCxnSpPr>
              <p:cNvPr id="69" name="Line 361">
                <a:extLst>
                  <a:ext uri="{FF2B5EF4-FFF2-40B4-BE49-F238E27FC236}">
                    <a16:creationId xmlns:a16="http://schemas.microsoft.com/office/drawing/2014/main" id="{1A3F354A-7ED2-483B-7523-6186A0A56E24}"/>
                  </a:ext>
                </a:extLst>
              </p:cNvPr>
              <p:cNvCxnSpPr>
                <a:cxnSpLocks noChangeAspect="1" noEditPoints="1" noChangeArrowheads="1" noChangeShapeType="1"/>
              </p:cNvCxnSpPr>
              <p:nvPr/>
            </p:nvCxnSpPr>
            <p:spPr bwMode="auto">
              <a:xfrm>
                <a:off x="3685" y="1417"/>
                <a:ext cx="0" cy="10205"/>
              </a:xfrm>
              <a:prstGeom prst="line">
                <a:avLst/>
              </a:prstGeom>
              <a:noFill/>
              <a:ln w="6350">
                <a:solidFill>
                  <a:srgbClr val="8E8E8E"/>
                </a:solidFill>
                <a:round/>
                <a:headEnd/>
                <a:tailEnd/>
              </a:ln>
            </p:spPr>
          </p:cxnSp>
          <p:cxnSp>
            <p:nvCxnSpPr>
              <p:cNvPr id="70" name="Line 362">
                <a:extLst>
                  <a:ext uri="{FF2B5EF4-FFF2-40B4-BE49-F238E27FC236}">
                    <a16:creationId xmlns:a16="http://schemas.microsoft.com/office/drawing/2014/main" id="{A36F4BFC-53A8-F541-6B58-364BA5FC8F20}"/>
                  </a:ext>
                </a:extLst>
              </p:cNvPr>
              <p:cNvCxnSpPr>
                <a:cxnSpLocks noChangeAspect="1" noEditPoints="1" noChangeArrowheads="1" noChangeShapeType="1"/>
              </p:cNvCxnSpPr>
              <p:nvPr/>
            </p:nvCxnSpPr>
            <p:spPr bwMode="auto">
              <a:xfrm>
                <a:off x="3968" y="1417"/>
                <a:ext cx="0" cy="10205"/>
              </a:xfrm>
              <a:prstGeom prst="line">
                <a:avLst/>
              </a:prstGeom>
              <a:noFill/>
              <a:ln w="6350">
                <a:solidFill>
                  <a:srgbClr val="8E8E8E"/>
                </a:solidFill>
                <a:round/>
                <a:headEnd/>
                <a:tailEnd/>
              </a:ln>
            </p:spPr>
          </p:cxnSp>
          <p:cxnSp>
            <p:nvCxnSpPr>
              <p:cNvPr id="71" name="Line 363">
                <a:extLst>
                  <a:ext uri="{FF2B5EF4-FFF2-40B4-BE49-F238E27FC236}">
                    <a16:creationId xmlns:a16="http://schemas.microsoft.com/office/drawing/2014/main" id="{2222C4A8-6BAF-896D-65FD-327F8A82CD4A}"/>
                  </a:ext>
                </a:extLst>
              </p:cNvPr>
              <p:cNvCxnSpPr>
                <a:cxnSpLocks noChangeAspect="1" noEditPoints="1" noChangeArrowheads="1" noChangeShapeType="1"/>
              </p:cNvCxnSpPr>
              <p:nvPr/>
            </p:nvCxnSpPr>
            <p:spPr bwMode="auto">
              <a:xfrm>
                <a:off x="4252" y="1417"/>
                <a:ext cx="0" cy="10205"/>
              </a:xfrm>
              <a:prstGeom prst="line">
                <a:avLst/>
              </a:prstGeom>
              <a:noFill/>
              <a:ln w="6350">
                <a:solidFill>
                  <a:srgbClr val="8E8E8E"/>
                </a:solidFill>
                <a:round/>
                <a:headEnd/>
                <a:tailEnd/>
              </a:ln>
            </p:spPr>
          </p:cxnSp>
          <p:cxnSp>
            <p:nvCxnSpPr>
              <p:cNvPr id="72" name="Line 364">
                <a:extLst>
                  <a:ext uri="{FF2B5EF4-FFF2-40B4-BE49-F238E27FC236}">
                    <a16:creationId xmlns:a16="http://schemas.microsoft.com/office/drawing/2014/main" id="{F32029D8-A432-A1C8-35A4-7CDDEAD2F4EB}"/>
                  </a:ext>
                </a:extLst>
              </p:cNvPr>
              <p:cNvCxnSpPr>
                <a:cxnSpLocks noChangeAspect="1" noEditPoints="1" noChangeArrowheads="1" noChangeShapeType="1"/>
              </p:cNvCxnSpPr>
              <p:nvPr/>
            </p:nvCxnSpPr>
            <p:spPr bwMode="auto">
              <a:xfrm>
                <a:off x="4535" y="1417"/>
                <a:ext cx="0" cy="10205"/>
              </a:xfrm>
              <a:prstGeom prst="line">
                <a:avLst/>
              </a:prstGeom>
              <a:noFill/>
              <a:ln w="6350">
                <a:solidFill>
                  <a:srgbClr val="8E8E8E"/>
                </a:solidFill>
                <a:round/>
                <a:headEnd/>
                <a:tailEnd/>
              </a:ln>
            </p:spPr>
          </p:cxnSp>
          <p:cxnSp>
            <p:nvCxnSpPr>
              <p:cNvPr id="73" name="Line 365">
                <a:extLst>
                  <a:ext uri="{FF2B5EF4-FFF2-40B4-BE49-F238E27FC236}">
                    <a16:creationId xmlns:a16="http://schemas.microsoft.com/office/drawing/2014/main" id="{38C48FC3-6661-0EF6-775B-7F0F6F5FFE21}"/>
                  </a:ext>
                </a:extLst>
              </p:cNvPr>
              <p:cNvCxnSpPr>
                <a:cxnSpLocks noChangeAspect="1" noEditPoints="1" noChangeArrowheads="1" noChangeShapeType="1"/>
              </p:cNvCxnSpPr>
              <p:nvPr/>
            </p:nvCxnSpPr>
            <p:spPr bwMode="auto">
              <a:xfrm>
                <a:off x="4819" y="1417"/>
                <a:ext cx="0" cy="10205"/>
              </a:xfrm>
              <a:prstGeom prst="line">
                <a:avLst/>
              </a:prstGeom>
              <a:noFill/>
              <a:ln w="6350">
                <a:solidFill>
                  <a:srgbClr val="8E8E8E"/>
                </a:solidFill>
                <a:round/>
                <a:headEnd/>
                <a:tailEnd/>
              </a:ln>
            </p:spPr>
          </p:cxnSp>
          <p:cxnSp>
            <p:nvCxnSpPr>
              <p:cNvPr id="74" name="Line 366">
                <a:extLst>
                  <a:ext uri="{FF2B5EF4-FFF2-40B4-BE49-F238E27FC236}">
                    <a16:creationId xmlns:a16="http://schemas.microsoft.com/office/drawing/2014/main" id="{E309A3BD-F23F-962F-F05C-D1E11CACB084}"/>
                  </a:ext>
                </a:extLst>
              </p:cNvPr>
              <p:cNvCxnSpPr>
                <a:cxnSpLocks noChangeAspect="1" noEditPoints="1" noChangeArrowheads="1" noChangeShapeType="1"/>
              </p:cNvCxnSpPr>
              <p:nvPr/>
            </p:nvCxnSpPr>
            <p:spPr bwMode="auto">
              <a:xfrm>
                <a:off x="5102" y="1417"/>
                <a:ext cx="0" cy="10205"/>
              </a:xfrm>
              <a:prstGeom prst="line">
                <a:avLst/>
              </a:prstGeom>
              <a:noFill/>
              <a:ln w="6350">
                <a:solidFill>
                  <a:srgbClr val="8E8E8E"/>
                </a:solidFill>
                <a:round/>
                <a:headEnd/>
                <a:tailEnd/>
              </a:ln>
            </p:spPr>
          </p:cxnSp>
          <p:cxnSp>
            <p:nvCxnSpPr>
              <p:cNvPr id="75" name="Line 367">
                <a:extLst>
                  <a:ext uri="{FF2B5EF4-FFF2-40B4-BE49-F238E27FC236}">
                    <a16:creationId xmlns:a16="http://schemas.microsoft.com/office/drawing/2014/main" id="{223F213B-A39F-F4C5-8107-51713164A17C}"/>
                  </a:ext>
                </a:extLst>
              </p:cNvPr>
              <p:cNvCxnSpPr>
                <a:cxnSpLocks noChangeAspect="1" noEditPoints="1" noChangeArrowheads="1" noChangeShapeType="1"/>
              </p:cNvCxnSpPr>
              <p:nvPr/>
            </p:nvCxnSpPr>
            <p:spPr bwMode="auto">
              <a:xfrm>
                <a:off x="5386" y="1417"/>
                <a:ext cx="0" cy="10205"/>
              </a:xfrm>
              <a:prstGeom prst="line">
                <a:avLst/>
              </a:prstGeom>
              <a:noFill/>
              <a:ln w="6350">
                <a:solidFill>
                  <a:srgbClr val="8E8E8E"/>
                </a:solidFill>
                <a:round/>
                <a:headEnd/>
                <a:tailEnd/>
              </a:ln>
            </p:spPr>
          </p:cxnSp>
          <p:cxnSp>
            <p:nvCxnSpPr>
              <p:cNvPr id="76" name="Line 368">
                <a:extLst>
                  <a:ext uri="{FF2B5EF4-FFF2-40B4-BE49-F238E27FC236}">
                    <a16:creationId xmlns:a16="http://schemas.microsoft.com/office/drawing/2014/main" id="{746C2CD9-8831-2C31-454D-5267ED070108}"/>
                  </a:ext>
                </a:extLst>
              </p:cNvPr>
              <p:cNvCxnSpPr>
                <a:cxnSpLocks noChangeAspect="1" noEditPoints="1" noChangeArrowheads="1" noChangeShapeType="1"/>
              </p:cNvCxnSpPr>
              <p:nvPr/>
            </p:nvCxnSpPr>
            <p:spPr bwMode="auto">
              <a:xfrm>
                <a:off x="5669" y="1417"/>
                <a:ext cx="0" cy="10205"/>
              </a:xfrm>
              <a:prstGeom prst="line">
                <a:avLst/>
              </a:prstGeom>
              <a:noFill/>
              <a:ln w="6350">
                <a:solidFill>
                  <a:srgbClr val="8E8E8E"/>
                </a:solidFill>
                <a:round/>
                <a:headEnd/>
                <a:tailEnd/>
              </a:ln>
            </p:spPr>
          </p:cxnSp>
          <p:cxnSp>
            <p:nvCxnSpPr>
              <p:cNvPr id="77" name="Line 369">
                <a:extLst>
                  <a:ext uri="{FF2B5EF4-FFF2-40B4-BE49-F238E27FC236}">
                    <a16:creationId xmlns:a16="http://schemas.microsoft.com/office/drawing/2014/main" id="{C2397616-A3B9-C8D2-16D6-C236090A0AEB}"/>
                  </a:ext>
                </a:extLst>
              </p:cNvPr>
              <p:cNvCxnSpPr>
                <a:cxnSpLocks noChangeAspect="1" noEditPoints="1" noChangeArrowheads="1" noChangeShapeType="1"/>
              </p:cNvCxnSpPr>
              <p:nvPr/>
            </p:nvCxnSpPr>
            <p:spPr bwMode="auto">
              <a:xfrm>
                <a:off x="5952" y="1417"/>
                <a:ext cx="0" cy="10205"/>
              </a:xfrm>
              <a:prstGeom prst="line">
                <a:avLst/>
              </a:prstGeom>
              <a:noFill/>
              <a:ln w="6350">
                <a:solidFill>
                  <a:srgbClr val="8E8E8E"/>
                </a:solidFill>
                <a:round/>
                <a:headEnd/>
                <a:tailEnd/>
              </a:ln>
            </p:spPr>
          </p:cxnSp>
          <p:cxnSp>
            <p:nvCxnSpPr>
              <p:cNvPr id="78" name="Line 370">
                <a:extLst>
                  <a:ext uri="{FF2B5EF4-FFF2-40B4-BE49-F238E27FC236}">
                    <a16:creationId xmlns:a16="http://schemas.microsoft.com/office/drawing/2014/main" id="{8B80851C-5D07-23C0-3196-820D94D57557}"/>
                  </a:ext>
                </a:extLst>
              </p:cNvPr>
              <p:cNvCxnSpPr>
                <a:cxnSpLocks noChangeAspect="1" noEditPoints="1" noChangeArrowheads="1" noChangeShapeType="1"/>
              </p:cNvCxnSpPr>
              <p:nvPr/>
            </p:nvCxnSpPr>
            <p:spPr bwMode="auto">
              <a:xfrm>
                <a:off x="1417" y="1417"/>
                <a:ext cx="4535" cy="0"/>
              </a:xfrm>
              <a:prstGeom prst="line">
                <a:avLst/>
              </a:prstGeom>
              <a:noFill/>
              <a:ln w="6350">
                <a:solidFill>
                  <a:srgbClr val="8E8E8E"/>
                </a:solidFill>
                <a:round/>
                <a:headEnd/>
                <a:tailEnd/>
              </a:ln>
            </p:spPr>
          </p:cxnSp>
          <p:cxnSp>
            <p:nvCxnSpPr>
              <p:cNvPr id="79" name="Line 371">
                <a:extLst>
                  <a:ext uri="{FF2B5EF4-FFF2-40B4-BE49-F238E27FC236}">
                    <a16:creationId xmlns:a16="http://schemas.microsoft.com/office/drawing/2014/main" id="{01A10964-A74D-EB4B-C5CB-7B89FFD6DBE2}"/>
                  </a:ext>
                </a:extLst>
              </p:cNvPr>
              <p:cNvCxnSpPr>
                <a:cxnSpLocks noChangeAspect="1" noEditPoints="1" noChangeArrowheads="1" noChangeShapeType="1"/>
              </p:cNvCxnSpPr>
              <p:nvPr/>
            </p:nvCxnSpPr>
            <p:spPr bwMode="auto">
              <a:xfrm>
                <a:off x="1417" y="1700"/>
                <a:ext cx="4535" cy="0"/>
              </a:xfrm>
              <a:prstGeom prst="line">
                <a:avLst/>
              </a:prstGeom>
              <a:noFill/>
              <a:ln w="6350">
                <a:solidFill>
                  <a:srgbClr val="8E8E8E"/>
                </a:solidFill>
                <a:round/>
                <a:headEnd/>
                <a:tailEnd/>
              </a:ln>
            </p:spPr>
          </p:cxnSp>
          <p:cxnSp>
            <p:nvCxnSpPr>
              <p:cNvPr id="80" name="Line 372">
                <a:extLst>
                  <a:ext uri="{FF2B5EF4-FFF2-40B4-BE49-F238E27FC236}">
                    <a16:creationId xmlns:a16="http://schemas.microsoft.com/office/drawing/2014/main" id="{501587CD-6484-58E8-E331-4196B42606E4}"/>
                  </a:ext>
                </a:extLst>
              </p:cNvPr>
              <p:cNvCxnSpPr>
                <a:cxnSpLocks noChangeAspect="1" noEditPoints="1" noChangeArrowheads="1" noChangeShapeType="1"/>
              </p:cNvCxnSpPr>
              <p:nvPr/>
            </p:nvCxnSpPr>
            <p:spPr bwMode="auto">
              <a:xfrm>
                <a:off x="1417" y="1984"/>
                <a:ext cx="4535" cy="0"/>
              </a:xfrm>
              <a:prstGeom prst="line">
                <a:avLst/>
              </a:prstGeom>
              <a:noFill/>
              <a:ln w="6350">
                <a:solidFill>
                  <a:srgbClr val="8E8E8E"/>
                </a:solidFill>
                <a:round/>
                <a:headEnd/>
                <a:tailEnd/>
              </a:ln>
            </p:spPr>
          </p:cxnSp>
          <p:cxnSp>
            <p:nvCxnSpPr>
              <p:cNvPr id="81" name="Line 373">
                <a:extLst>
                  <a:ext uri="{FF2B5EF4-FFF2-40B4-BE49-F238E27FC236}">
                    <a16:creationId xmlns:a16="http://schemas.microsoft.com/office/drawing/2014/main" id="{3C72479E-1E08-93BA-4500-040DC5346791}"/>
                  </a:ext>
                </a:extLst>
              </p:cNvPr>
              <p:cNvCxnSpPr>
                <a:cxnSpLocks noChangeAspect="1" noEditPoints="1" noChangeArrowheads="1" noChangeShapeType="1"/>
              </p:cNvCxnSpPr>
              <p:nvPr/>
            </p:nvCxnSpPr>
            <p:spPr bwMode="auto">
              <a:xfrm>
                <a:off x="1417" y="2267"/>
                <a:ext cx="4535" cy="0"/>
              </a:xfrm>
              <a:prstGeom prst="line">
                <a:avLst/>
              </a:prstGeom>
              <a:noFill/>
              <a:ln w="6350">
                <a:solidFill>
                  <a:srgbClr val="8E8E8E"/>
                </a:solidFill>
                <a:round/>
                <a:headEnd/>
                <a:tailEnd/>
              </a:ln>
            </p:spPr>
          </p:cxnSp>
          <p:cxnSp>
            <p:nvCxnSpPr>
              <p:cNvPr id="82" name="Line 374">
                <a:extLst>
                  <a:ext uri="{FF2B5EF4-FFF2-40B4-BE49-F238E27FC236}">
                    <a16:creationId xmlns:a16="http://schemas.microsoft.com/office/drawing/2014/main" id="{A066F5F6-E22A-2BC3-F007-F9666494E4B7}"/>
                  </a:ext>
                </a:extLst>
              </p:cNvPr>
              <p:cNvCxnSpPr>
                <a:cxnSpLocks noChangeAspect="1" noEditPoints="1" noChangeArrowheads="1" noChangeShapeType="1"/>
              </p:cNvCxnSpPr>
              <p:nvPr/>
            </p:nvCxnSpPr>
            <p:spPr bwMode="auto">
              <a:xfrm>
                <a:off x="1417" y="2551"/>
                <a:ext cx="4535" cy="0"/>
              </a:xfrm>
              <a:prstGeom prst="line">
                <a:avLst/>
              </a:prstGeom>
              <a:noFill/>
              <a:ln w="6350">
                <a:solidFill>
                  <a:srgbClr val="8E8E8E"/>
                </a:solidFill>
                <a:round/>
                <a:headEnd/>
                <a:tailEnd/>
              </a:ln>
            </p:spPr>
          </p:cxnSp>
          <p:cxnSp>
            <p:nvCxnSpPr>
              <p:cNvPr id="83" name="Line 375">
                <a:extLst>
                  <a:ext uri="{FF2B5EF4-FFF2-40B4-BE49-F238E27FC236}">
                    <a16:creationId xmlns:a16="http://schemas.microsoft.com/office/drawing/2014/main" id="{A2CCF269-1BFD-FB6B-9E10-76B2A08B5094}"/>
                  </a:ext>
                </a:extLst>
              </p:cNvPr>
              <p:cNvCxnSpPr>
                <a:cxnSpLocks noChangeAspect="1" noEditPoints="1" noChangeArrowheads="1" noChangeShapeType="1"/>
              </p:cNvCxnSpPr>
              <p:nvPr/>
            </p:nvCxnSpPr>
            <p:spPr bwMode="auto">
              <a:xfrm>
                <a:off x="1417" y="2834"/>
                <a:ext cx="4535" cy="0"/>
              </a:xfrm>
              <a:prstGeom prst="line">
                <a:avLst/>
              </a:prstGeom>
              <a:noFill/>
              <a:ln w="6350">
                <a:solidFill>
                  <a:srgbClr val="8E8E8E"/>
                </a:solidFill>
                <a:round/>
                <a:headEnd/>
                <a:tailEnd/>
              </a:ln>
            </p:spPr>
          </p:cxnSp>
          <p:cxnSp>
            <p:nvCxnSpPr>
              <p:cNvPr id="84" name="Line 376">
                <a:extLst>
                  <a:ext uri="{FF2B5EF4-FFF2-40B4-BE49-F238E27FC236}">
                    <a16:creationId xmlns:a16="http://schemas.microsoft.com/office/drawing/2014/main" id="{EBE3D5A8-54B9-09A6-B874-28A7F6C2D279}"/>
                  </a:ext>
                </a:extLst>
              </p:cNvPr>
              <p:cNvCxnSpPr>
                <a:cxnSpLocks noChangeAspect="1" noEditPoints="1" noChangeArrowheads="1" noChangeShapeType="1"/>
              </p:cNvCxnSpPr>
              <p:nvPr/>
            </p:nvCxnSpPr>
            <p:spPr bwMode="auto">
              <a:xfrm>
                <a:off x="1417" y="3118"/>
                <a:ext cx="4535" cy="0"/>
              </a:xfrm>
              <a:prstGeom prst="line">
                <a:avLst/>
              </a:prstGeom>
              <a:noFill/>
              <a:ln w="6350">
                <a:solidFill>
                  <a:srgbClr val="8E8E8E"/>
                </a:solidFill>
                <a:round/>
                <a:headEnd/>
                <a:tailEnd/>
              </a:ln>
            </p:spPr>
          </p:cxnSp>
          <p:cxnSp>
            <p:nvCxnSpPr>
              <p:cNvPr id="85" name="Line 377">
                <a:extLst>
                  <a:ext uri="{FF2B5EF4-FFF2-40B4-BE49-F238E27FC236}">
                    <a16:creationId xmlns:a16="http://schemas.microsoft.com/office/drawing/2014/main" id="{48259FBB-C7C1-4100-8B7F-2BDF22317A39}"/>
                  </a:ext>
                </a:extLst>
              </p:cNvPr>
              <p:cNvCxnSpPr>
                <a:cxnSpLocks noChangeAspect="1" noEditPoints="1" noChangeArrowheads="1" noChangeShapeType="1"/>
              </p:cNvCxnSpPr>
              <p:nvPr/>
            </p:nvCxnSpPr>
            <p:spPr bwMode="auto">
              <a:xfrm>
                <a:off x="1417" y="3401"/>
                <a:ext cx="4535" cy="0"/>
              </a:xfrm>
              <a:prstGeom prst="line">
                <a:avLst/>
              </a:prstGeom>
              <a:noFill/>
              <a:ln w="6350">
                <a:solidFill>
                  <a:srgbClr val="8E8E8E"/>
                </a:solidFill>
                <a:round/>
                <a:headEnd/>
                <a:tailEnd/>
              </a:ln>
            </p:spPr>
          </p:cxnSp>
          <p:cxnSp>
            <p:nvCxnSpPr>
              <p:cNvPr id="86" name="Line 378">
                <a:extLst>
                  <a:ext uri="{FF2B5EF4-FFF2-40B4-BE49-F238E27FC236}">
                    <a16:creationId xmlns:a16="http://schemas.microsoft.com/office/drawing/2014/main" id="{48337680-1FC7-A14C-FABF-9FA80B5E591F}"/>
                  </a:ext>
                </a:extLst>
              </p:cNvPr>
              <p:cNvCxnSpPr>
                <a:cxnSpLocks noChangeAspect="1" noEditPoints="1" noChangeArrowheads="1" noChangeShapeType="1"/>
              </p:cNvCxnSpPr>
              <p:nvPr/>
            </p:nvCxnSpPr>
            <p:spPr bwMode="auto">
              <a:xfrm>
                <a:off x="1417" y="3685"/>
                <a:ext cx="4535" cy="0"/>
              </a:xfrm>
              <a:prstGeom prst="line">
                <a:avLst/>
              </a:prstGeom>
              <a:noFill/>
              <a:ln w="6350">
                <a:solidFill>
                  <a:srgbClr val="8E8E8E"/>
                </a:solidFill>
                <a:round/>
                <a:headEnd/>
                <a:tailEnd/>
              </a:ln>
            </p:spPr>
          </p:cxnSp>
          <p:cxnSp>
            <p:nvCxnSpPr>
              <p:cNvPr id="87" name="Line 379">
                <a:extLst>
                  <a:ext uri="{FF2B5EF4-FFF2-40B4-BE49-F238E27FC236}">
                    <a16:creationId xmlns:a16="http://schemas.microsoft.com/office/drawing/2014/main" id="{8A0149EB-66B9-11A3-20C5-1B72964B9551}"/>
                  </a:ext>
                </a:extLst>
              </p:cNvPr>
              <p:cNvCxnSpPr>
                <a:cxnSpLocks noChangeAspect="1" noEditPoints="1" noChangeArrowheads="1" noChangeShapeType="1"/>
              </p:cNvCxnSpPr>
              <p:nvPr/>
            </p:nvCxnSpPr>
            <p:spPr bwMode="auto">
              <a:xfrm>
                <a:off x="1417" y="3968"/>
                <a:ext cx="4535" cy="0"/>
              </a:xfrm>
              <a:prstGeom prst="line">
                <a:avLst/>
              </a:prstGeom>
              <a:noFill/>
              <a:ln w="6350">
                <a:solidFill>
                  <a:srgbClr val="8E8E8E"/>
                </a:solidFill>
                <a:round/>
                <a:headEnd/>
                <a:tailEnd/>
              </a:ln>
            </p:spPr>
          </p:cxnSp>
          <p:cxnSp>
            <p:nvCxnSpPr>
              <p:cNvPr id="88" name="Line 380">
                <a:extLst>
                  <a:ext uri="{FF2B5EF4-FFF2-40B4-BE49-F238E27FC236}">
                    <a16:creationId xmlns:a16="http://schemas.microsoft.com/office/drawing/2014/main" id="{C355A7AD-9C14-8569-AC57-A8E3B22ABD9A}"/>
                  </a:ext>
                </a:extLst>
              </p:cNvPr>
              <p:cNvCxnSpPr>
                <a:cxnSpLocks noChangeAspect="1" noEditPoints="1" noChangeArrowheads="1" noChangeShapeType="1"/>
              </p:cNvCxnSpPr>
              <p:nvPr/>
            </p:nvCxnSpPr>
            <p:spPr bwMode="auto">
              <a:xfrm>
                <a:off x="1417" y="4252"/>
                <a:ext cx="4535" cy="0"/>
              </a:xfrm>
              <a:prstGeom prst="line">
                <a:avLst/>
              </a:prstGeom>
              <a:noFill/>
              <a:ln w="6350">
                <a:solidFill>
                  <a:srgbClr val="8E8E8E"/>
                </a:solidFill>
                <a:round/>
                <a:headEnd/>
                <a:tailEnd/>
              </a:ln>
            </p:spPr>
          </p:cxnSp>
          <p:cxnSp>
            <p:nvCxnSpPr>
              <p:cNvPr id="89" name="Line 381">
                <a:extLst>
                  <a:ext uri="{FF2B5EF4-FFF2-40B4-BE49-F238E27FC236}">
                    <a16:creationId xmlns:a16="http://schemas.microsoft.com/office/drawing/2014/main" id="{B7B01860-1ED8-EF31-48A2-990F93911389}"/>
                  </a:ext>
                </a:extLst>
              </p:cNvPr>
              <p:cNvCxnSpPr>
                <a:cxnSpLocks noChangeAspect="1" noEditPoints="1" noChangeArrowheads="1" noChangeShapeType="1"/>
              </p:cNvCxnSpPr>
              <p:nvPr/>
            </p:nvCxnSpPr>
            <p:spPr bwMode="auto">
              <a:xfrm>
                <a:off x="1417" y="4535"/>
                <a:ext cx="4535" cy="0"/>
              </a:xfrm>
              <a:prstGeom prst="line">
                <a:avLst/>
              </a:prstGeom>
              <a:noFill/>
              <a:ln w="6350">
                <a:solidFill>
                  <a:srgbClr val="8E8E8E"/>
                </a:solidFill>
                <a:round/>
                <a:headEnd/>
                <a:tailEnd/>
              </a:ln>
            </p:spPr>
          </p:cxnSp>
          <p:cxnSp>
            <p:nvCxnSpPr>
              <p:cNvPr id="90" name="Line 382">
                <a:extLst>
                  <a:ext uri="{FF2B5EF4-FFF2-40B4-BE49-F238E27FC236}">
                    <a16:creationId xmlns:a16="http://schemas.microsoft.com/office/drawing/2014/main" id="{45096126-493B-D283-8C98-3DE47B100176}"/>
                  </a:ext>
                </a:extLst>
              </p:cNvPr>
              <p:cNvCxnSpPr>
                <a:cxnSpLocks noChangeAspect="1" noEditPoints="1" noChangeArrowheads="1" noChangeShapeType="1"/>
              </p:cNvCxnSpPr>
              <p:nvPr/>
            </p:nvCxnSpPr>
            <p:spPr bwMode="auto">
              <a:xfrm>
                <a:off x="1417" y="4819"/>
                <a:ext cx="4535" cy="0"/>
              </a:xfrm>
              <a:prstGeom prst="line">
                <a:avLst/>
              </a:prstGeom>
              <a:noFill/>
              <a:ln w="6350">
                <a:solidFill>
                  <a:srgbClr val="8E8E8E"/>
                </a:solidFill>
                <a:round/>
                <a:headEnd/>
                <a:tailEnd/>
              </a:ln>
            </p:spPr>
          </p:cxnSp>
          <p:cxnSp>
            <p:nvCxnSpPr>
              <p:cNvPr id="91" name="Line 383">
                <a:extLst>
                  <a:ext uri="{FF2B5EF4-FFF2-40B4-BE49-F238E27FC236}">
                    <a16:creationId xmlns:a16="http://schemas.microsoft.com/office/drawing/2014/main" id="{EDC615C6-FEC6-2782-5F9D-8FD8BF90163B}"/>
                  </a:ext>
                </a:extLst>
              </p:cNvPr>
              <p:cNvCxnSpPr>
                <a:cxnSpLocks noChangeAspect="1" noEditPoints="1" noChangeArrowheads="1" noChangeShapeType="1"/>
              </p:cNvCxnSpPr>
              <p:nvPr/>
            </p:nvCxnSpPr>
            <p:spPr bwMode="auto">
              <a:xfrm>
                <a:off x="1417" y="5102"/>
                <a:ext cx="4535" cy="0"/>
              </a:xfrm>
              <a:prstGeom prst="line">
                <a:avLst/>
              </a:prstGeom>
              <a:noFill/>
              <a:ln w="6350">
                <a:solidFill>
                  <a:srgbClr val="8E8E8E"/>
                </a:solidFill>
                <a:round/>
                <a:headEnd/>
                <a:tailEnd/>
              </a:ln>
            </p:spPr>
          </p:cxnSp>
          <p:cxnSp>
            <p:nvCxnSpPr>
              <p:cNvPr id="92" name="Line 384">
                <a:extLst>
                  <a:ext uri="{FF2B5EF4-FFF2-40B4-BE49-F238E27FC236}">
                    <a16:creationId xmlns:a16="http://schemas.microsoft.com/office/drawing/2014/main" id="{40CE8906-C239-5A36-ED18-1AA8CBA4FD65}"/>
                  </a:ext>
                </a:extLst>
              </p:cNvPr>
              <p:cNvCxnSpPr>
                <a:cxnSpLocks noChangeAspect="1" noEditPoints="1" noChangeArrowheads="1" noChangeShapeType="1"/>
              </p:cNvCxnSpPr>
              <p:nvPr/>
            </p:nvCxnSpPr>
            <p:spPr bwMode="auto">
              <a:xfrm>
                <a:off x="1417" y="5386"/>
                <a:ext cx="4535" cy="0"/>
              </a:xfrm>
              <a:prstGeom prst="line">
                <a:avLst/>
              </a:prstGeom>
              <a:noFill/>
              <a:ln w="6350">
                <a:solidFill>
                  <a:srgbClr val="8E8E8E"/>
                </a:solidFill>
                <a:round/>
                <a:headEnd/>
                <a:tailEnd/>
              </a:ln>
            </p:spPr>
          </p:cxnSp>
          <p:cxnSp>
            <p:nvCxnSpPr>
              <p:cNvPr id="93" name="Line 385">
                <a:extLst>
                  <a:ext uri="{FF2B5EF4-FFF2-40B4-BE49-F238E27FC236}">
                    <a16:creationId xmlns:a16="http://schemas.microsoft.com/office/drawing/2014/main" id="{09186DDD-7F35-5FAE-47CB-C30367C67606}"/>
                  </a:ext>
                </a:extLst>
              </p:cNvPr>
              <p:cNvCxnSpPr>
                <a:cxnSpLocks noChangeAspect="1" noEditPoints="1" noChangeArrowheads="1" noChangeShapeType="1"/>
              </p:cNvCxnSpPr>
              <p:nvPr/>
            </p:nvCxnSpPr>
            <p:spPr bwMode="auto">
              <a:xfrm>
                <a:off x="1417" y="5669"/>
                <a:ext cx="4535" cy="0"/>
              </a:xfrm>
              <a:prstGeom prst="line">
                <a:avLst/>
              </a:prstGeom>
              <a:noFill/>
              <a:ln w="6350">
                <a:solidFill>
                  <a:srgbClr val="8E8E8E"/>
                </a:solidFill>
                <a:round/>
                <a:headEnd/>
                <a:tailEnd/>
              </a:ln>
            </p:spPr>
          </p:cxnSp>
          <p:cxnSp>
            <p:nvCxnSpPr>
              <p:cNvPr id="94" name="Line 386">
                <a:extLst>
                  <a:ext uri="{FF2B5EF4-FFF2-40B4-BE49-F238E27FC236}">
                    <a16:creationId xmlns:a16="http://schemas.microsoft.com/office/drawing/2014/main" id="{BCBBEABD-6A19-0E1B-E951-66D3C0576F7E}"/>
                  </a:ext>
                </a:extLst>
              </p:cNvPr>
              <p:cNvCxnSpPr>
                <a:cxnSpLocks noChangeAspect="1" noEditPoints="1" noChangeArrowheads="1" noChangeShapeType="1"/>
              </p:cNvCxnSpPr>
              <p:nvPr/>
            </p:nvCxnSpPr>
            <p:spPr bwMode="auto">
              <a:xfrm>
                <a:off x="1417" y="5952"/>
                <a:ext cx="4535" cy="0"/>
              </a:xfrm>
              <a:prstGeom prst="line">
                <a:avLst/>
              </a:prstGeom>
              <a:noFill/>
              <a:ln w="6350">
                <a:solidFill>
                  <a:srgbClr val="8E8E8E"/>
                </a:solidFill>
                <a:round/>
                <a:headEnd/>
                <a:tailEnd/>
              </a:ln>
            </p:spPr>
          </p:cxnSp>
          <p:cxnSp>
            <p:nvCxnSpPr>
              <p:cNvPr id="95" name="Line 387">
                <a:extLst>
                  <a:ext uri="{FF2B5EF4-FFF2-40B4-BE49-F238E27FC236}">
                    <a16:creationId xmlns:a16="http://schemas.microsoft.com/office/drawing/2014/main" id="{55062ABD-23C9-826B-B16A-1B4BFD97F7AA}"/>
                  </a:ext>
                </a:extLst>
              </p:cNvPr>
              <p:cNvCxnSpPr>
                <a:cxnSpLocks noChangeAspect="1" noEditPoints="1" noChangeArrowheads="1" noChangeShapeType="1"/>
              </p:cNvCxnSpPr>
              <p:nvPr/>
            </p:nvCxnSpPr>
            <p:spPr bwMode="auto">
              <a:xfrm>
                <a:off x="1417" y="6236"/>
                <a:ext cx="4535" cy="0"/>
              </a:xfrm>
              <a:prstGeom prst="line">
                <a:avLst/>
              </a:prstGeom>
              <a:noFill/>
              <a:ln w="6350">
                <a:solidFill>
                  <a:srgbClr val="8E8E8E"/>
                </a:solidFill>
                <a:round/>
                <a:headEnd/>
                <a:tailEnd/>
              </a:ln>
            </p:spPr>
          </p:cxnSp>
          <p:cxnSp>
            <p:nvCxnSpPr>
              <p:cNvPr id="96" name="Line 388">
                <a:extLst>
                  <a:ext uri="{FF2B5EF4-FFF2-40B4-BE49-F238E27FC236}">
                    <a16:creationId xmlns:a16="http://schemas.microsoft.com/office/drawing/2014/main" id="{FB96B530-69DB-387A-1789-F4FB545AD1A9}"/>
                  </a:ext>
                </a:extLst>
              </p:cNvPr>
              <p:cNvCxnSpPr>
                <a:cxnSpLocks noChangeAspect="1" noEditPoints="1" noChangeArrowheads="1" noChangeShapeType="1"/>
              </p:cNvCxnSpPr>
              <p:nvPr/>
            </p:nvCxnSpPr>
            <p:spPr bwMode="auto">
              <a:xfrm>
                <a:off x="1417" y="6519"/>
                <a:ext cx="4535" cy="0"/>
              </a:xfrm>
              <a:prstGeom prst="line">
                <a:avLst/>
              </a:prstGeom>
              <a:noFill/>
              <a:ln w="6350">
                <a:solidFill>
                  <a:srgbClr val="8E8E8E"/>
                </a:solidFill>
                <a:round/>
                <a:headEnd/>
                <a:tailEnd/>
              </a:ln>
            </p:spPr>
          </p:cxnSp>
          <p:cxnSp>
            <p:nvCxnSpPr>
              <p:cNvPr id="97" name="Line 389">
                <a:extLst>
                  <a:ext uri="{FF2B5EF4-FFF2-40B4-BE49-F238E27FC236}">
                    <a16:creationId xmlns:a16="http://schemas.microsoft.com/office/drawing/2014/main" id="{BFCBC5AF-531F-A4FF-92FE-ABEBC35000E0}"/>
                  </a:ext>
                </a:extLst>
              </p:cNvPr>
              <p:cNvCxnSpPr>
                <a:cxnSpLocks noChangeAspect="1" noEditPoints="1" noChangeArrowheads="1" noChangeShapeType="1"/>
              </p:cNvCxnSpPr>
              <p:nvPr/>
            </p:nvCxnSpPr>
            <p:spPr bwMode="auto">
              <a:xfrm>
                <a:off x="1417" y="6803"/>
                <a:ext cx="4535" cy="0"/>
              </a:xfrm>
              <a:prstGeom prst="line">
                <a:avLst/>
              </a:prstGeom>
              <a:noFill/>
              <a:ln w="6350">
                <a:solidFill>
                  <a:srgbClr val="8E8E8E"/>
                </a:solidFill>
                <a:round/>
                <a:headEnd/>
                <a:tailEnd/>
              </a:ln>
            </p:spPr>
          </p:cxnSp>
          <p:cxnSp>
            <p:nvCxnSpPr>
              <p:cNvPr id="98" name="Line 390">
                <a:extLst>
                  <a:ext uri="{FF2B5EF4-FFF2-40B4-BE49-F238E27FC236}">
                    <a16:creationId xmlns:a16="http://schemas.microsoft.com/office/drawing/2014/main" id="{A34F60D1-881B-4B97-DDE8-432CBE6D6C70}"/>
                  </a:ext>
                </a:extLst>
              </p:cNvPr>
              <p:cNvCxnSpPr>
                <a:cxnSpLocks noChangeAspect="1" noEditPoints="1" noChangeArrowheads="1" noChangeShapeType="1"/>
              </p:cNvCxnSpPr>
              <p:nvPr/>
            </p:nvCxnSpPr>
            <p:spPr bwMode="auto">
              <a:xfrm>
                <a:off x="1417" y="7086"/>
                <a:ext cx="4535" cy="0"/>
              </a:xfrm>
              <a:prstGeom prst="line">
                <a:avLst/>
              </a:prstGeom>
              <a:noFill/>
              <a:ln w="6350">
                <a:solidFill>
                  <a:srgbClr val="8E8E8E"/>
                </a:solidFill>
                <a:round/>
                <a:headEnd/>
                <a:tailEnd/>
              </a:ln>
            </p:spPr>
          </p:cxnSp>
          <p:cxnSp>
            <p:nvCxnSpPr>
              <p:cNvPr id="99" name="Line 391">
                <a:extLst>
                  <a:ext uri="{FF2B5EF4-FFF2-40B4-BE49-F238E27FC236}">
                    <a16:creationId xmlns:a16="http://schemas.microsoft.com/office/drawing/2014/main" id="{4E7AB8E7-E9EA-2B9B-98CA-7CA20D2E34D7}"/>
                  </a:ext>
                </a:extLst>
              </p:cNvPr>
              <p:cNvCxnSpPr>
                <a:cxnSpLocks noChangeAspect="1" noEditPoints="1" noChangeArrowheads="1" noChangeShapeType="1"/>
              </p:cNvCxnSpPr>
              <p:nvPr/>
            </p:nvCxnSpPr>
            <p:spPr bwMode="auto">
              <a:xfrm>
                <a:off x="1417" y="7370"/>
                <a:ext cx="4535" cy="0"/>
              </a:xfrm>
              <a:prstGeom prst="line">
                <a:avLst/>
              </a:prstGeom>
              <a:noFill/>
              <a:ln w="6350">
                <a:solidFill>
                  <a:srgbClr val="8E8E8E"/>
                </a:solidFill>
                <a:round/>
                <a:headEnd/>
                <a:tailEnd/>
              </a:ln>
            </p:spPr>
          </p:cxnSp>
          <p:cxnSp>
            <p:nvCxnSpPr>
              <p:cNvPr id="100" name="Line 392">
                <a:extLst>
                  <a:ext uri="{FF2B5EF4-FFF2-40B4-BE49-F238E27FC236}">
                    <a16:creationId xmlns:a16="http://schemas.microsoft.com/office/drawing/2014/main" id="{749D96FB-6AD1-B43C-C03F-61A760BD55F5}"/>
                  </a:ext>
                </a:extLst>
              </p:cNvPr>
              <p:cNvCxnSpPr>
                <a:cxnSpLocks noChangeAspect="1" noEditPoints="1" noChangeArrowheads="1" noChangeShapeType="1"/>
              </p:cNvCxnSpPr>
              <p:nvPr/>
            </p:nvCxnSpPr>
            <p:spPr bwMode="auto">
              <a:xfrm>
                <a:off x="1417" y="7653"/>
                <a:ext cx="4535" cy="0"/>
              </a:xfrm>
              <a:prstGeom prst="line">
                <a:avLst/>
              </a:prstGeom>
              <a:noFill/>
              <a:ln w="6350">
                <a:solidFill>
                  <a:srgbClr val="8E8E8E"/>
                </a:solidFill>
                <a:round/>
                <a:headEnd/>
                <a:tailEnd/>
              </a:ln>
            </p:spPr>
          </p:cxnSp>
          <p:cxnSp>
            <p:nvCxnSpPr>
              <p:cNvPr id="101" name="Line 393">
                <a:extLst>
                  <a:ext uri="{FF2B5EF4-FFF2-40B4-BE49-F238E27FC236}">
                    <a16:creationId xmlns:a16="http://schemas.microsoft.com/office/drawing/2014/main" id="{2AE9070D-24ED-C0CE-4C07-883F2AEFDBA0}"/>
                  </a:ext>
                </a:extLst>
              </p:cNvPr>
              <p:cNvCxnSpPr>
                <a:cxnSpLocks noChangeAspect="1" noEditPoints="1" noChangeArrowheads="1" noChangeShapeType="1"/>
              </p:cNvCxnSpPr>
              <p:nvPr/>
            </p:nvCxnSpPr>
            <p:spPr bwMode="auto">
              <a:xfrm>
                <a:off x="1417" y="7937"/>
                <a:ext cx="4535" cy="0"/>
              </a:xfrm>
              <a:prstGeom prst="line">
                <a:avLst/>
              </a:prstGeom>
              <a:noFill/>
              <a:ln w="6350">
                <a:solidFill>
                  <a:srgbClr val="8E8E8E"/>
                </a:solidFill>
                <a:round/>
                <a:headEnd/>
                <a:tailEnd/>
              </a:ln>
            </p:spPr>
          </p:cxnSp>
          <p:cxnSp>
            <p:nvCxnSpPr>
              <p:cNvPr id="102" name="Line 394">
                <a:extLst>
                  <a:ext uri="{FF2B5EF4-FFF2-40B4-BE49-F238E27FC236}">
                    <a16:creationId xmlns:a16="http://schemas.microsoft.com/office/drawing/2014/main" id="{D4821C30-7FCE-6BA7-F63A-C09D0CF05C20}"/>
                  </a:ext>
                </a:extLst>
              </p:cNvPr>
              <p:cNvCxnSpPr>
                <a:cxnSpLocks noChangeAspect="1" noEditPoints="1" noChangeArrowheads="1" noChangeShapeType="1"/>
              </p:cNvCxnSpPr>
              <p:nvPr/>
            </p:nvCxnSpPr>
            <p:spPr bwMode="auto">
              <a:xfrm>
                <a:off x="1417" y="8220"/>
                <a:ext cx="4535" cy="0"/>
              </a:xfrm>
              <a:prstGeom prst="line">
                <a:avLst/>
              </a:prstGeom>
              <a:noFill/>
              <a:ln w="6350">
                <a:solidFill>
                  <a:srgbClr val="8E8E8E"/>
                </a:solidFill>
                <a:round/>
                <a:headEnd/>
                <a:tailEnd/>
              </a:ln>
            </p:spPr>
          </p:cxnSp>
          <p:cxnSp>
            <p:nvCxnSpPr>
              <p:cNvPr id="103" name="Line 395">
                <a:extLst>
                  <a:ext uri="{FF2B5EF4-FFF2-40B4-BE49-F238E27FC236}">
                    <a16:creationId xmlns:a16="http://schemas.microsoft.com/office/drawing/2014/main" id="{CCF7A160-2917-F1FE-D1D1-365DBEA2DCB0}"/>
                  </a:ext>
                </a:extLst>
              </p:cNvPr>
              <p:cNvCxnSpPr>
                <a:cxnSpLocks noChangeAspect="1" noEditPoints="1" noChangeArrowheads="1" noChangeShapeType="1"/>
              </p:cNvCxnSpPr>
              <p:nvPr/>
            </p:nvCxnSpPr>
            <p:spPr bwMode="auto">
              <a:xfrm>
                <a:off x="1417" y="8504"/>
                <a:ext cx="4535" cy="0"/>
              </a:xfrm>
              <a:prstGeom prst="line">
                <a:avLst/>
              </a:prstGeom>
              <a:noFill/>
              <a:ln w="6350">
                <a:solidFill>
                  <a:srgbClr val="8E8E8E"/>
                </a:solidFill>
                <a:round/>
                <a:headEnd/>
                <a:tailEnd/>
              </a:ln>
            </p:spPr>
          </p:cxnSp>
          <p:cxnSp>
            <p:nvCxnSpPr>
              <p:cNvPr id="104" name="Line 396">
                <a:extLst>
                  <a:ext uri="{FF2B5EF4-FFF2-40B4-BE49-F238E27FC236}">
                    <a16:creationId xmlns:a16="http://schemas.microsoft.com/office/drawing/2014/main" id="{1325E16B-15B2-64CB-C2F8-6E667F0FE1DA}"/>
                  </a:ext>
                </a:extLst>
              </p:cNvPr>
              <p:cNvCxnSpPr>
                <a:cxnSpLocks noChangeAspect="1" noEditPoints="1" noChangeArrowheads="1" noChangeShapeType="1"/>
              </p:cNvCxnSpPr>
              <p:nvPr/>
            </p:nvCxnSpPr>
            <p:spPr bwMode="auto">
              <a:xfrm>
                <a:off x="1417" y="8787"/>
                <a:ext cx="4535" cy="0"/>
              </a:xfrm>
              <a:prstGeom prst="line">
                <a:avLst/>
              </a:prstGeom>
              <a:noFill/>
              <a:ln w="6350">
                <a:solidFill>
                  <a:srgbClr val="8E8E8E"/>
                </a:solidFill>
                <a:round/>
                <a:headEnd/>
                <a:tailEnd/>
              </a:ln>
            </p:spPr>
          </p:cxnSp>
          <p:cxnSp>
            <p:nvCxnSpPr>
              <p:cNvPr id="105" name="Line 397">
                <a:extLst>
                  <a:ext uri="{FF2B5EF4-FFF2-40B4-BE49-F238E27FC236}">
                    <a16:creationId xmlns:a16="http://schemas.microsoft.com/office/drawing/2014/main" id="{13985924-A0B3-9CB3-6C67-4F3F6E724021}"/>
                  </a:ext>
                </a:extLst>
              </p:cNvPr>
              <p:cNvCxnSpPr>
                <a:cxnSpLocks noChangeAspect="1" noEditPoints="1" noChangeArrowheads="1" noChangeShapeType="1"/>
              </p:cNvCxnSpPr>
              <p:nvPr/>
            </p:nvCxnSpPr>
            <p:spPr bwMode="auto">
              <a:xfrm>
                <a:off x="1417" y="9071"/>
                <a:ext cx="4535" cy="0"/>
              </a:xfrm>
              <a:prstGeom prst="line">
                <a:avLst/>
              </a:prstGeom>
              <a:noFill/>
              <a:ln w="6350">
                <a:solidFill>
                  <a:srgbClr val="8E8E8E"/>
                </a:solidFill>
                <a:round/>
                <a:headEnd/>
                <a:tailEnd/>
              </a:ln>
            </p:spPr>
          </p:cxnSp>
          <p:cxnSp>
            <p:nvCxnSpPr>
              <p:cNvPr id="106" name="Line 398">
                <a:extLst>
                  <a:ext uri="{FF2B5EF4-FFF2-40B4-BE49-F238E27FC236}">
                    <a16:creationId xmlns:a16="http://schemas.microsoft.com/office/drawing/2014/main" id="{89CB1B93-119F-2B8D-A020-D83601CB1248}"/>
                  </a:ext>
                </a:extLst>
              </p:cNvPr>
              <p:cNvCxnSpPr>
                <a:cxnSpLocks noChangeAspect="1" noEditPoints="1" noChangeArrowheads="1" noChangeShapeType="1"/>
              </p:cNvCxnSpPr>
              <p:nvPr/>
            </p:nvCxnSpPr>
            <p:spPr bwMode="auto">
              <a:xfrm>
                <a:off x="1417" y="9354"/>
                <a:ext cx="4535" cy="0"/>
              </a:xfrm>
              <a:prstGeom prst="line">
                <a:avLst/>
              </a:prstGeom>
              <a:noFill/>
              <a:ln w="6350">
                <a:solidFill>
                  <a:srgbClr val="8E8E8E"/>
                </a:solidFill>
                <a:round/>
                <a:headEnd/>
                <a:tailEnd/>
              </a:ln>
            </p:spPr>
          </p:cxnSp>
          <p:cxnSp>
            <p:nvCxnSpPr>
              <p:cNvPr id="107" name="Line 399">
                <a:extLst>
                  <a:ext uri="{FF2B5EF4-FFF2-40B4-BE49-F238E27FC236}">
                    <a16:creationId xmlns:a16="http://schemas.microsoft.com/office/drawing/2014/main" id="{54B08759-E9D1-A0FA-9051-4C464B17339E}"/>
                  </a:ext>
                </a:extLst>
              </p:cNvPr>
              <p:cNvCxnSpPr>
                <a:cxnSpLocks noChangeAspect="1" noEditPoints="1" noChangeArrowheads="1" noChangeShapeType="1"/>
              </p:cNvCxnSpPr>
              <p:nvPr/>
            </p:nvCxnSpPr>
            <p:spPr bwMode="auto">
              <a:xfrm>
                <a:off x="1417" y="9637"/>
                <a:ext cx="4535" cy="0"/>
              </a:xfrm>
              <a:prstGeom prst="line">
                <a:avLst/>
              </a:prstGeom>
              <a:noFill/>
              <a:ln w="6350">
                <a:solidFill>
                  <a:srgbClr val="8E8E8E"/>
                </a:solidFill>
                <a:round/>
                <a:headEnd/>
                <a:tailEnd/>
              </a:ln>
            </p:spPr>
          </p:cxnSp>
          <p:cxnSp>
            <p:nvCxnSpPr>
              <p:cNvPr id="108" name="Line 400">
                <a:extLst>
                  <a:ext uri="{FF2B5EF4-FFF2-40B4-BE49-F238E27FC236}">
                    <a16:creationId xmlns:a16="http://schemas.microsoft.com/office/drawing/2014/main" id="{A874A07A-9699-4503-71BF-0914A3EF5878}"/>
                  </a:ext>
                </a:extLst>
              </p:cNvPr>
              <p:cNvCxnSpPr>
                <a:cxnSpLocks noChangeAspect="1" noEditPoints="1" noChangeArrowheads="1" noChangeShapeType="1"/>
              </p:cNvCxnSpPr>
              <p:nvPr/>
            </p:nvCxnSpPr>
            <p:spPr bwMode="auto">
              <a:xfrm>
                <a:off x="1417" y="9921"/>
                <a:ext cx="4535" cy="0"/>
              </a:xfrm>
              <a:prstGeom prst="line">
                <a:avLst/>
              </a:prstGeom>
              <a:noFill/>
              <a:ln w="6350">
                <a:solidFill>
                  <a:srgbClr val="8E8E8E"/>
                </a:solidFill>
                <a:round/>
                <a:headEnd/>
                <a:tailEnd/>
              </a:ln>
            </p:spPr>
          </p:cxnSp>
          <p:cxnSp>
            <p:nvCxnSpPr>
              <p:cNvPr id="109" name="Line 401">
                <a:extLst>
                  <a:ext uri="{FF2B5EF4-FFF2-40B4-BE49-F238E27FC236}">
                    <a16:creationId xmlns:a16="http://schemas.microsoft.com/office/drawing/2014/main" id="{0A3C5A1F-5C12-0E66-9FD2-E1BE982F04A3}"/>
                  </a:ext>
                </a:extLst>
              </p:cNvPr>
              <p:cNvCxnSpPr>
                <a:cxnSpLocks noChangeAspect="1" noEditPoints="1" noChangeArrowheads="1" noChangeShapeType="1"/>
              </p:cNvCxnSpPr>
              <p:nvPr/>
            </p:nvCxnSpPr>
            <p:spPr bwMode="auto">
              <a:xfrm>
                <a:off x="1417" y="10204"/>
                <a:ext cx="4535" cy="0"/>
              </a:xfrm>
              <a:prstGeom prst="line">
                <a:avLst/>
              </a:prstGeom>
              <a:noFill/>
              <a:ln w="6350">
                <a:solidFill>
                  <a:srgbClr val="8E8E8E"/>
                </a:solidFill>
                <a:round/>
                <a:headEnd/>
                <a:tailEnd/>
              </a:ln>
            </p:spPr>
          </p:cxnSp>
          <p:cxnSp>
            <p:nvCxnSpPr>
              <p:cNvPr id="110" name="Line 402">
                <a:extLst>
                  <a:ext uri="{FF2B5EF4-FFF2-40B4-BE49-F238E27FC236}">
                    <a16:creationId xmlns:a16="http://schemas.microsoft.com/office/drawing/2014/main" id="{501FB111-8142-C178-DAD2-E2234C427028}"/>
                  </a:ext>
                </a:extLst>
              </p:cNvPr>
              <p:cNvCxnSpPr>
                <a:cxnSpLocks noChangeAspect="1" noEditPoints="1" noChangeArrowheads="1" noChangeShapeType="1"/>
              </p:cNvCxnSpPr>
              <p:nvPr/>
            </p:nvCxnSpPr>
            <p:spPr bwMode="auto">
              <a:xfrm>
                <a:off x="1417" y="10488"/>
                <a:ext cx="4535" cy="0"/>
              </a:xfrm>
              <a:prstGeom prst="line">
                <a:avLst/>
              </a:prstGeom>
              <a:noFill/>
              <a:ln w="6350">
                <a:solidFill>
                  <a:srgbClr val="8E8E8E"/>
                </a:solidFill>
                <a:round/>
                <a:headEnd/>
                <a:tailEnd/>
              </a:ln>
            </p:spPr>
          </p:cxnSp>
          <p:cxnSp>
            <p:nvCxnSpPr>
              <p:cNvPr id="111" name="Line 403">
                <a:extLst>
                  <a:ext uri="{FF2B5EF4-FFF2-40B4-BE49-F238E27FC236}">
                    <a16:creationId xmlns:a16="http://schemas.microsoft.com/office/drawing/2014/main" id="{64EE9D3F-6BC4-105A-B495-E8AB1DD78924}"/>
                  </a:ext>
                </a:extLst>
              </p:cNvPr>
              <p:cNvCxnSpPr>
                <a:cxnSpLocks noChangeAspect="1" noEditPoints="1" noChangeArrowheads="1" noChangeShapeType="1"/>
              </p:cNvCxnSpPr>
              <p:nvPr/>
            </p:nvCxnSpPr>
            <p:spPr bwMode="auto">
              <a:xfrm>
                <a:off x="1417" y="10771"/>
                <a:ext cx="4535" cy="0"/>
              </a:xfrm>
              <a:prstGeom prst="line">
                <a:avLst/>
              </a:prstGeom>
              <a:noFill/>
              <a:ln w="6350">
                <a:solidFill>
                  <a:srgbClr val="8E8E8E"/>
                </a:solidFill>
                <a:round/>
                <a:headEnd/>
                <a:tailEnd/>
              </a:ln>
            </p:spPr>
          </p:cxnSp>
          <p:cxnSp>
            <p:nvCxnSpPr>
              <p:cNvPr id="112" name="Line 404">
                <a:extLst>
                  <a:ext uri="{FF2B5EF4-FFF2-40B4-BE49-F238E27FC236}">
                    <a16:creationId xmlns:a16="http://schemas.microsoft.com/office/drawing/2014/main" id="{5877C442-D4C0-BCF1-72B0-357DC490DC31}"/>
                  </a:ext>
                </a:extLst>
              </p:cNvPr>
              <p:cNvCxnSpPr>
                <a:cxnSpLocks noChangeAspect="1" noEditPoints="1" noChangeArrowheads="1" noChangeShapeType="1"/>
              </p:cNvCxnSpPr>
              <p:nvPr/>
            </p:nvCxnSpPr>
            <p:spPr bwMode="auto">
              <a:xfrm>
                <a:off x="1417" y="11055"/>
                <a:ext cx="4535" cy="0"/>
              </a:xfrm>
              <a:prstGeom prst="line">
                <a:avLst/>
              </a:prstGeom>
              <a:noFill/>
              <a:ln w="6350">
                <a:solidFill>
                  <a:srgbClr val="8E8E8E"/>
                </a:solidFill>
                <a:round/>
                <a:headEnd/>
                <a:tailEnd/>
              </a:ln>
            </p:spPr>
          </p:cxnSp>
          <p:cxnSp>
            <p:nvCxnSpPr>
              <p:cNvPr id="113" name="Line 405">
                <a:extLst>
                  <a:ext uri="{FF2B5EF4-FFF2-40B4-BE49-F238E27FC236}">
                    <a16:creationId xmlns:a16="http://schemas.microsoft.com/office/drawing/2014/main" id="{94ADF8E8-BE81-EBFC-E471-0926F60AADAB}"/>
                  </a:ext>
                </a:extLst>
              </p:cNvPr>
              <p:cNvCxnSpPr>
                <a:cxnSpLocks noChangeAspect="1" noEditPoints="1" noChangeArrowheads="1" noChangeShapeType="1"/>
              </p:cNvCxnSpPr>
              <p:nvPr/>
            </p:nvCxnSpPr>
            <p:spPr bwMode="auto">
              <a:xfrm>
                <a:off x="1417" y="11338"/>
                <a:ext cx="4535" cy="0"/>
              </a:xfrm>
              <a:prstGeom prst="line">
                <a:avLst/>
              </a:prstGeom>
              <a:noFill/>
              <a:ln w="6350">
                <a:solidFill>
                  <a:srgbClr val="8E8E8E"/>
                </a:solidFill>
                <a:round/>
                <a:headEnd/>
                <a:tailEnd/>
              </a:ln>
            </p:spPr>
          </p:cxnSp>
          <p:cxnSp>
            <p:nvCxnSpPr>
              <p:cNvPr id="114" name="Line 406">
                <a:extLst>
                  <a:ext uri="{FF2B5EF4-FFF2-40B4-BE49-F238E27FC236}">
                    <a16:creationId xmlns:a16="http://schemas.microsoft.com/office/drawing/2014/main" id="{9F0C564B-C613-D709-984C-6E5A89D6CDE7}"/>
                  </a:ext>
                </a:extLst>
              </p:cNvPr>
              <p:cNvCxnSpPr>
                <a:cxnSpLocks noChangeAspect="1" noEditPoints="1" noChangeArrowheads="1" noChangeShapeType="1"/>
              </p:cNvCxnSpPr>
              <p:nvPr/>
            </p:nvCxnSpPr>
            <p:spPr bwMode="auto">
              <a:xfrm>
                <a:off x="1417" y="11622"/>
                <a:ext cx="4535" cy="0"/>
              </a:xfrm>
              <a:prstGeom prst="line">
                <a:avLst/>
              </a:prstGeom>
              <a:noFill/>
              <a:ln w="6350">
                <a:solidFill>
                  <a:srgbClr val="8E8E8E"/>
                </a:solidFill>
                <a:round/>
                <a:headEnd/>
                <a:tailEnd/>
              </a:ln>
            </p:spPr>
          </p:cxnSp>
        </p:grpSp>
        <p:grpSp>
          <p:nvGrpSpPr>
            <p:cNvPr id="13" name="Group 407">
              <a:extLst>
                <a:ext uri="{FF2B5EF4-FFF2-40B4-BE49-F238E27FC236}">
                  <a16:creationId xmlns:a16="http://schemas.microsoft.com/office/drawing/2014/main" id="{A0DC3005-E970-9193-FEFC-63F22C858DA7}"/>
                </a:ext>
              </a:extLst>
            </p:cNvPr>
            <p:cNvGrpSpPr>
              <a:grpSpLocks noChangeAspect="1"/>
            </p:cNvGrpSpPr>
            <p:nvPr/>
          </p:nvGrpSpPr>
          <p:grpSpPr bwMode="auto">
            <a:xfrm>
              <a:off x="1927" y="1984"/>
              <a:ext cx="3459" cy="9127"/>
              <a:chOff x="1927" y="1984"/>
              <a:chExt cx="3459" cy="9127"/>
            </a:xfrm>
          </p:grpSpPr>
          <p:cxnSp>
            <p:nvCxnSpPr>
              <p:cNvPr id="39" name="Line 408">
                <a:extLst>
                  <a:ext uri="{FF2B5EF4-FFF2-40B4-BE49-F238E27FC236}">
                    <a16:creationId xmlns:a16="http://schemas.microsoft.com/office/drawing/2014/main" id="{6314DEED-533C-FEBD-AFD4-D17AB8BD9B8B}"/>
                  </a:ext>
                </a:extLst>
              </p:cNvPr>
              <p:cNvCxnSpPr>
                <a:cxnSpLocks noChangeAspect="1" noEditPoints="1" noChangeArrowheads="1" noChangeShapeType="1"/>
              </p:cNvCxnSpPr>
              <p:nvPr/>
            </p:nvCxnSpPr>
            <p:spPr bwMode="auto">
              <a:xfrm flipV="1">
                <a:off x="2551" y="10941"/>
                <a:ext cx="0" cy="170"/>
              </a:xfrm>
              <a:prstGeom prst="line">
                <a:avLst/>
              </a:prstGeom>
              <a:noFill/>
              <a:ln w="12700">
                <a:solidFill>
                  <a:srgbClr val="000000"/>
                </a:solidFill>
                <a:round/>
                <a:headEnd/>
                <a:tailEnd/>
              </a:ln>
            </p:spPr>
          </p:cxnSp>
          <p:cxnSp>
            <p:nvCxnSpPr>
              <p:cNvPr id="40" name="Line 409">
                <a:extLst>
                  <a:ext uri="{FF2B5EF4-FFF2-40B4-BE49-F238E27FC236}">
                    <a16:creationId xmlns:a16="http://schemas.microsoft.com/office/drawing/2014/main" id="{5DF84FAC-A9FE-0E3C-D389-7B38030D53B8}"/>
                  </a:ext>
                </a:extLst>
              </p:cNvPr>
              <p:cNvCxnSpPr>
                <a:cxnSpLocks noChangeAspect="1" noEditPoints="1" noChangeArrowheads="1" noChangeShapeType="1"/>
              </p:cNvCxnSpPr>
              <p:nvPr/>
            </p:nvCxnSpPr>
            <p:spPr bwMode="auto">
              <a:xfrm flipV="1">
                <a:off x="3118" y="10941"/>
                <a:ext cx="0" cy="170"/>
              </a:xfrm>
              <a:prstGeom prst="line">
                <a:avLst/>
              </a:prstGeom>
              <a:noFill/>
              <a:ln w="12700">
                <a:solidFill>
                  <a:srgbClr val="000000"/>
                </a:solidFill>
                <a:round/>
                <a:headEnd/>
                <a:tailEnd/>
              </a:ln>
            </p:spPr>
          </p:cxnSp>
          <p:cxnSp>
            <p:nvCxnSpPr>
              <p:cNvPr id="41" name="Line 410">
                <a:extLst>
                  <a:ext uri="{FF2B5EF4-FFF2-40B4-BE49-F238E27FC236}">
                    <a16:creationId xmlns:a16="http://schemas.microsoft.com/office/drawing/2014/main" id="{7DCD86D7-7C6B-63DE-55C2-4DF152D89BA4}"/>
                  </a:ext>
                </a:extLst>
              </p:cNvPr>
              <p:cNvCxnSpPr>
                <a:cxnSpLocks noChangeAspect="1" noEditPoints="1" noChangeArrowheads="1" noChangeShapeType="1"/>
              </p:cNvCxnSpPr>
              <p:nvPr/>
            </p:nvCxnSpPr>
            <p:spPr bwMode="auto">
              <a:xfrm flipV="1">
                <a:off x="3685" y="10941"/>
                <a:ext cx="0" cy="170"/>
              </a:xfrm>
              <a:prstGeom prst="line">
                <a:avLst/>
              </a:prstGeom>
              <a:noFill/>
              <a:ln w="12700">
                <a:solidFill>
                  <a:srgbClr val="000000"/>
                </a:solidFill>
                <a:round/>
                <a:headEnd/>
                <a:tailEnd/>
              </a:ln>
            </p:spPr>
          </p:cxnSp>
          <p:cxnSp>
            <p:nvCxnSpPr>
              <p:cNvPr id="42" name="Line 411">
                <a:extLst>
                  <a:ext uri="{FF2B5EF4-FFF2-40B4-BE49-F238E27FC236}">
                    <a16:creationId xmlns:a16="http://schemas.microsoft.com/office/drawing/2014/main" id="{17E7F26A-A3A3-4D95-D3D9-2E6B805081C3}"/>
                  </a:ext>
                </a:extLst>
              </p:cNvPr>
              <p:cNvCxnSpPr>
                <a:cxnSpLocks noChangeAspect="1" noEditPoints="1" noChangeArrowheads="1" noChangeShapeType="1"/>
              </p:cNvCxnSpPr>
              <p:nvPr/>
            </p:nvCxnSpPr>
            <p:spPr bwMode="auto">
              <a:xfrm flipV="1">
                <a:off x="4252" y="10941"/>
                <a:ext cx="0" cy="170"/>
              </a:xfrm>
              <a:prstGeom prst="line">
                <a:avLst/>
              </a:prstGeom>
              <a:noFill/>
              <a:ln w="12700">
                <a:solidFill>
                  <a:srgbClr val="000000"/>
                </a:solidFill>
                <a:round/>
                <a:headEnd/>
                <a:tailEnd/>
              </a:ln>
            </p:spPr>
          </p:cxnSp>
          <p:cxnSp>
            <p:nvCxnSpPr>
              <p:cNvPr id="43" name="Line 412">
                <a:extLst>
                  <a:ext uri="{FF2B5EF4-FFF2-40B4-BE49-F238E27FC236}">
                    <a16:creationId xmlns:a16="http://schemas.microsoft.com/office/drawing/2014/main" id="{5563852C-6FAF-CBCC-27B5-542E3B03E7D4}"/>
                  </a:ext>
                </a:extLst>
              </p:cNvPr>
              <p:cNvCxnSpPr>
                <a:cxnSpLocks noChangeAspect="1" noEditPoints="1" noChangeArrowheads="1" noChangeShapeType="1"/>
              </p:cNvCxnSpPr>
              <p:nvPr/>
            </p:nvCxnSpPr>
            <p:spPr bwMode="auto">
              <a:xfrm flipV="1">
                <a:off x="4819" y="10941"/>
                <a:ext cx="0" cy="170"/>
              </a:xfrm>
              <a:prstGeom prst="line">
                <a:avLst/>
              </a:prstGeom>
              <a:noFill/>
              <a:ln w="12700">
                <a:solidFill>
                  <a:srgbClr val="000000"/>
                </a:solidFill>
                <a:round/>
                <a:headEnd/>
                <a:tailEnd/>
              </a:ln>
            </p:spPr>
          </p:cxnSp>
          <p:cxnSp>
            <p:nvCxnSpPr>
              <p:cNvPr id="44" name="Line 413">
                <a:extLst>
                  <a:ext uri="{FF2B5EF4-FFF2-40B4-BE49-F238E27FC236}">
                    <a16:creationId xmlns:a16="http://schemas.microsoft.com/office/drawing/2014/main" id="{7D2762C1-0714-5910-06ED-C4C7EC424A2C}"/>
                  </a:ext>
                </a:extLst>
              </p:cNvPr>
              <p:cNvCxnSpPr>
                <a:cxnSpLocks noChangeAspect="1" noEditPoints="1" noChangeArrowheads="1" noChangeShapeType="1"/>
              </p:cNvCxnSpPr>
              <p:nvPr/>
            </p:nvCxnSpPr>
            <p:spPr bwMode="auto">
              <a:xfrm flipV="1">
                <a:off x="5386" y="10941"/>
                <a:ext cx="0" cy="170"/>
              </a:xfrm>
              <a:prstGeom prst="line">
                <a:avLst/>
              </a:prstGeom>
              <a:noFill/>
              <a:ln w="12700">
                <a:solidFill>
                  <a:srgbClr val="000000"/>
                </a:solidFill>
                <a:round/>
                <a:headEnd/>
                <a:tailEnd/>
              </a:ln>
            </p:spPr>
          </p:cxnSp>
          <p:cxnSp>
            <p:nvCxnSpPr>
              <p:cNvPr id="45" name="Line 414">
                <a:extLst>
                  <a:ext uri="{FF2B5EF4-FFF2-40B4-BE49-F238E27FC236}">
                    <a16:creationId xmlns:a16="http://schemas.microsoft.com/office/drawing/2014/main" id="{E65E882C-97F9-EEFD-1CFE-5D0CADC47368}"/>
                  </a:ext>
                </a:extLst>
              </p:cNvPr>
              <p:cNvCxnSpPr>
                <a:cxnSpLocks noChangeAspect="1" noEditPoints="1" noChangeArrowheads="1" noChangeShapeType="1"/>
              </p:cNvCxnSpPr>
              <p:nvPr/>
            </p:nvCxnSpPr>
            <p:spPr bwMode="auto">
              <a:xfrm>
                <a:off x="1927" y="10488"/>
                <a:ext cx="170" cy="0"/>
              </a:xfrm>
              <a:prstGeom prst="line">
                <a:avLst/>
              </a:prstGeom>
              <a:noFill/>
              <a:ln w="12700">
                <a:solidFill>
                  <a:srgbClr val="000000"/>
                </a:solidFill>
                <a:round/>
                <a:headEnd/>
                <a:tailEnd/>
              </a:ln>
            </p:spPr>
          </p:cxnSp>
          <p:cxnSp>
            <p:nvCxnSpPr>
              <p:cNvPr id="46" name="Line 415">
                <a:extLst>
                  <a:ext uri="{FF2B5EF4-FFF2-40B4-BE49-F238E27FC236}">
                    <a16:creationId xmlns:a16="http://schemas.microsoft.com/office/drawing/2014/main" id="{54802764-BD96-A23B-33FB-7B80C0A30FE9}"/>
                  </a:ext>
                </a:extLst>
              </p:cNvPr>
              <p:cNvCxnSpPr>
                <a:cxnSpLocks noChangeAspect="1" noEditPoints="1" noChangeArrowheads="1" noChangeShapeType="1"/>
              </p:cNvCxnSpPr>
              <p:nvPr/>
            </p:nvCxnSpPr>
            <p:spPr bwMode="auto">
              <a:xfrm>
                <a:off x="1927" y="9921"/>
                <a:ext cx="170" cy="0"/>
              </a:xfrm>
              <a:prstGeom prst="line">
                <a:avLst/>
              </a:prstGeom>
              <a:noFill/>
              <a:ln w="12700">
                <a:solidFill>
                  <a:srgbClr val="000000"/>
                </a:solidFill>
                <a:round/>
                <a:headEnd/>
                <a:tailEnd/>
              </a:ln>
            </p:spPr>
          </p:cxnSp>
          <p:cxnSp>
            <p:nvCxnSpPr>
              <p:cNvPr id="47" name="Line 416">
                <a:extLst>
                  <a:ext uri="{FF2B5EF4-FFF2-40B4-BE49-F238E27FC236}">
                    <a16:creationId xmlns:a16="http://schemas.microsoft.com/office/drawing/2014/main" id="{C7AA205A-CDD5-D271-3307-B02DE9586942}"/>
                  </a:ext>
                </a:extLst>
              </p:cNvPr>
              <p:cNvCxnSpPr>
                <a:cxnSpLocks noChangeAspect="1" noEditPoints="1" noChangeArrowheads="1" noChangeShapeType="1"/>
              </p:cNvCxnSpPr>
              <p:nvPr/>
            </p:nvCxnSpPr>
            <p:spPr bwMode="auto">
              <a:xfrm>
                <a:off x="1927" y="9354"/>
                <a:ext cx="170" cy="0"/>
              </a:xfrm>
              <a:prstGeom prst="line">
                <a:avLst/>
              </a:prstGeom>
              <a:noFill/>
              <a:ln w="12700">
                <a:solidFill>
                  <a:srgbClr val="000000"/>
                </a:solidFill>
                <a:round/>
                <a:headEnd/>
                <a:tailEnd/>
              </a:ln>
            </p:spPr>
          </p:cxnSp>
          <p:cxnSp>
            <p:nvCxnSpPr>
              <p:cNvPr id="48" name="Line 417">
                <a:extLst>
                  <a:ext uri="{FF2B5EF4-FFF2-40B4-BE49-F238E27FC236}">
                    <a16:creationId xmlns:a16="http://schemas.microsoft.com/office/drawing/2014/main" id="{A15BCD2B-F640-98BE-0CFF-A12EDA262AE9}"/>
                  </a:ext>
                </a:extLst>
              </p:cNvPr>
              <p:cNvCxnSpPr>
                <a:cxnSpLocks noChangeAspect="1" noEditPoints="1" noChangeArrowheads="1" noChangeShapeType="1"/>
              </p:cNvCxnSpPr>
              <p:nvPr/>
            </p:nvCxnSpPr>
            <p:spPr bwMode="auto">
              <a:xfrm>
                <a:off x="1927" y="8787"/>
                <a:ext cx="170" cy="0"/>
              </a:xfrm>
              <a:prstGeom prst="line">
                <a:avLst/>
              </a:prstGeom>
              <a:noFill/>
              <a:ln w="12700">
                <a:solidFill>
                  <a:srgbClr val="000000"/>
                </a:solidFill>
                <a:round/>
                <a:headEnd/>
                <a:tailEnd/>
              </a:ln>
            </p:spPr>
          </p:cxnSp>
          <p:cxnSp>
            <p:nvCxnSpPr>
              <p:cNvPr id="49" name="Line 418">
                <a:extLst>
                  <a:ext uri="{FF2B5EF4-FFF2-40B4-BE49-F238E27FC236}">
                    <a16:creationId xmlns:a16="http://schemas.microsoft.com/office/drawing/2014/main" id="{E34114A6-B782-C4A0-75EF-53F399A1B1CE}"/>
                  </a:ext>
                </a:extLst>
              </p:cNvPr>
              <p:cNvCxnSpPr>
                <a:cxnSpLocks noChangeAspect="1" noEditPoints="1" noChangeArrowheads="1" noChangeShapeType="1"/>
              </p:cNvCxnSpPr>
              <p:nvPr/>
            </p:nvCxnSpPr>
            <p:spPr bwMode="auto">
              <a:xfrm>
                <a:off x="1927" y="8220"/>
                <a:ext cx="170" cy="0"/>
              </a:xfrm>
              <a:prstGeom prst="line">
                <a:avLst/>
              </a:prstGeom>
              <a:noFill/>
              <a:ln w="12700">
                <a:solidFill>
                  <a:srgbClr val="000000"/>
                </a:solidFill>
                <a:round/>
                <a:headEnd/>
                <a:tailEnd/>
              </a:ln>
            </p:spPr>
          </p:cxnSp>
          <p:cxnSp>
            <p:nvCxnSpPr>
              <p:cNvPr id="50" name="Line 419">
                <a:extLst>
                  <a:ext uri="{FF2B5EF4-FFF2-40B4-BE49-F238E27FC236}">
                    <a16:creationId xmlns:a16="http://schemas.microsoft.com/office/drawing/2014/main" id="{4B1AE0B0-871A-9A56-D589-B6CB12B9534B}"/>
                  </a:ext>
                </a:extLst>
              </p:cNvPr>
              <p:cNvCxnSpPr>
                <a:cxnSpLocks noChangeAspect="1" noEditPoints="1" noChangeArrowheads="1" noChangeShapeType="1"/>
              </p:cNvCxnSpPr>
              <p:nvPr/>
            </p:nvCxnSpPr>
            <p:spPr bwMode="auto">
              <a:xfrm>
                <a:off x="1927" y="7653"/>
                <a:ext cx="170" cy="0"/>
              </a:xfrm>
              <a:prstGeom prst="line">
                <a:avLst/>
              </a:prstGeom>
              <a:noFill/>
              <a:ln w="12700">
                <a:solidFill>
                  <a:srgbClr val="000000"/>
                </a:solidFill>
                <a:round/>
                <a:headEnd/>
                <a:tailEnd/>
              </a:ln>
            </p:spPr>
          </p:cxnSp>
          <p:cxnSp>
            <p:nvCxnSpPr>
              <p:cNvPr id="51" name="Line 420">
                <a:extLst>
                  <a:ext uri="{FF2B5EF4-FFF2-40B4-BE49-F238E27FC236}">
                    <a16:creationId xmlns:a16="http://schemas.microsoft.com/office/drawing/2014/main" id="{C0290D4F-B59D-F19E-DBBD-F7743165AD09}"/>
                  </a:ext>
                </a:extLst>
              </p:cNvPr>
              <p:cNvCxnSpPr>
                <a:cxnSpLocks noChangeAspect="1" noEditPoints="1" noChangeArrowheads="1" noChangeShapeType="1"/>
              </p:cNvCxnSpPr>
              <p:nvPr/>
            </p:nvCxnSpPr>
            <p:spPr bwMode="auto">
              <a:xfrm>
                <a:off x="1927" y="7086"/>
                <a:ext cx="170" cy="0"/>
              </a:xfrm>
              <a:prstGeom prst="line">
                <a:avLst/>
              </a:prstGeom>
              <a:noFill/>
              <a:ln w="12700">
                <a:solidFill>
                  <a:srgbClr val="000000"/>
                </a:solidFill>
                <a:round/>
                <a:headEnd/>
                <a:tailEnd/>
              </a:ln>
            </p:spPr>
          </p:cxnSp>
          <p:cxnSp>
            <p:nvCxnSpPr>
              <p:cNvPr id="52" name="Line 421">
                <a:extLst>
                  <a:ext uri="{FF2B5EF4-FFF2-40B4-BE49-F238E27FC236}">
                    <a16:creationId xmlns:a16="http://schemas.microsoft.com/office/drawing/2014/main" id="{C48749B5-B73E-5B15-166A-8BA961F23B3E}"/>
                  </a:ext>
                </a:extLst>
              </p:cNvPr>
              <p:cNvCxnSpPr>
                <a:cxnSpLocks noChangeAspect="1" noEditPoints="1" noChangeArrowheads="1" noChangeShapeType="1"/>
              </p:cNvCxnSpPr>
              <p:nvPr/>
            </p:nvCxnSpPr>
            <p:spPr bwMode="auto">
              <a:xfrm>
                <a:off x="1927" y="6519"/>
                <a:ext cx="170" cy="0"/>
              </a:xfrm>
              <a:prstGeom prst="line">
                <a:avLst/>
              </a:prstGeom>
              <a:noFill/>
              <a:ln w="12700">
                <a:solidFill>
                  <a:srgbClr val="000000"/>
                </a:solidFill>
                <a:round/>
                <a:headEnd/>
                <a:tailEnd/>
              </a:ln>
            </p:spPr>
          </p:cxnSp>
          <p:cxnSp>
            <p:nvCxnSpPr>
              <p:cNvPr id="53" name="Line 422">
                <a:extLst>
                  <a:ext uri="{FF2B5EF4-FFF2-40B4-BE49-F238E27FC236}">
                    <a16:creationId xmlns:a16="http://schemas.microsoft.com/office/drawing/2014/main" id="{9BA9B077-D2B5-BEB9-EE97-2A05879A46E2}"/>
                  </a:ext>
                </a:extLst>
              </p:cNvPr>
              <p:cNvCxnSpPr>
                <a:cxnSpLocks noChangeAspect="1" noEditPoints="1" noChangeArrowheads="1" noChangeShapeType="1"/>
              </p:cNvCxnSpPr>
              <p:nvPr/>
            </p:nvCxnSpPr>
            <p:spPr bwMode="auto">
              <a:xfrm>
                <a:off x="1927" y="5952"/>
                <a:ext cx="170" cy="0"/>
              </a:xfrm>
              <a:prstGeom prst="line">
                <a:avLst/>
              </a:prstGeom>
              <a:noFill/>
              <a:ln w="12700">
                <a:solidFill>
                  <a:srgbClr val="000000"/>
                </a:solidFill>
                <a:round/>
                <a:headEnd/>
                <a:tailEnd/>
              </a:ln>
            </p:spPr>
          </p:cxnSp>
          <p:cxnSp>
            <p:nvCxnSpPr>
              <p:cNvPr id="54" name="Line 423">
                <a:extLst>
                  <a:ext uri="{FF2B5EF4-FFF2-40B4-BE49-F238E27FC236}">
                    <a16:creationId xmlns:a16="http://schemas.microsoft.com/office/drawing/2014/main" id="{34CA636E-83CC-E7DD-9BB9-9F2BA3FE5B3A}"/>
                  </a:ext>
                </a:extLst>
              </p:cNvPr>
              <p:cNvCxnSpPr>
                <a:cxnSpLocks noChangeAspect="1" noEditPoints="1" noChangeArrowheads="1" noChangeShapeType="1"/>
              </p:cNvCxnSpPr>
              <p:nvPr/>
            </p:nvCxnSpPr>
            <p:spPr bwMode="auto">
              <a:xfrm>
                <a:off x="1927" y="5386"/>
                <a:ext cx="170" cy="0"/>
              </a:xfrm>
              <a:prstGeom prst="line">
                <a:avLst/>
              </a:prstGeom>
              <a:noFill/>
              <a:ln w="12700">
                <a:solidFill>
                  <a:srgbClr val="000000"/>
                </a:solidFill>
                <a:round/>
                <a:headEnd/>
                <a:tailEnd/>
              </a:ln>
            </p:spPr>
          </p:cxnSp>
          <p:cxnSp>
            <p:nvCxnSpPr>
              <p:cNvPr id="55" name="Line 424">
                <a:extLst>
                  <a:ext uri="{FF2B5EF4-FFF2-40B4-BE49-F238E27FC236}">
                    <a16:creationId xmlns:a16="http://schemas.microsoft.com/office/drawing/2014/main" id="{0EF47EC6-4EF7-BA31-684C-F99010672D99}"/>
                  </a:ext>
                </a:extLst>
              </p:cNvPr>
              <p:cNvCxnSpPr>
                <a:cxnSpLocks noChangeAspect="1" noEditPoints="1" noChangeArrowheads="1" noChangeShapeType="1"/>
              </p:cNvCxnSpPr>
              <p:nvPr/>
            </p:nvCxnSpPr>
            <p:spPr bwMode="auto">
              <a:xfrm>
                <a:off x="1927" y="4819"/>
                <a:ext cx="170" cy="0"/>
              </a:xfrm>
              <a:prstGeom prst="line">
                <a:avLst/>
              </a:prstGeom>
              <a:noFill/>
              <a:ln w="12700">
                <a:solidFill>
                  <a:srgbClr val="000000"/>
                </a:solidFill>
                <a:round/>
                <a:headEnd/>
                <a:tailEnd/>
              </a:ln>
            </p:spPr>
          </p:cxnSp>
          <p:cxnSp>
            <p:nvCxnSpPr>
              <p:cNvPr id="56" name="Line 425">
                <a:extLst>
                  <a:ext uri="{FF2B5EF4-FFF2-40B4-BE49-F238E27FC236}">
                    <a16:creationId xmlns:a16="http://schemas.microsoft.com/office/drawing/2014/main" id="{BD518A61-FEB9-F321-9427-ECD335CE6112}"/>
                  </a:ext>
                </a:extLst>
              </p:cNvPr>
              <p:cNvCxnSpPr>
                <a:cxnSpLocks noChangeAspect="1" noEditPoints="1" noChangeArrowheads="1" noChangeShapeType="1"/>
              </p:cNvCxnSpPr>
              <p:nvPr/>
            </p:nvCxnSpPr>
            <p:spPr bwMode="auto">
              <a:xfrm>
                <a:off x="1927" y="4252"/>
                <a:ext cx="170" cy="0"/>
              </a:xfrm>
              <a:prstGeom prst="line">
                <a:avLst/>
              </a:prstGeom>
              <a:noFill/>
              <a:ln w="12700">
                <a:solidFill>
                  <a:srgbClr val="000000"/>
                </a:solidFill>
                <a:round/>
                <a:headEnd/>
                <a:tailEnd/>
              </a:ln>
            </p:spPr>
          </p:cxnSp>
          <p:cxnSp>
            <p:nvCxnSpPr>
              <p:cNvPr id="57" name="Line 426">
                <a:extLst>
                  <a:ext uri="{FF2B5EF4-FFF2-40B4-BE49-F238E27FC236}">
                    <a16:creationId xmlns:a16="http://schemas.microsoft.com/office/drawing/2014/main" id="{6B692258-59B7-8DAB-793E-891D09D3B5C7}"/>
                  </a:ext>
                </a:extLst>
              </p:cNvPr>
              <p:cNvCxnSpPr>
                <a:cxnSpLocks noChangeAspect="1" noEditPoints="1" noChangeArrowheads="1" noChangeShapeType="1"/>
              </p:cNvCxnSpPr>
              <p:nvPr/>
            </p:nvCxnSpPr>
            <p:spPr bwMode="auto">
              <a:xfrm>
                <a:off x="1927" y="3685"/>
                <a:ext cx="170" cy="0"/>
              </a:xfrm>
              <a:prstGeom prst="line">
                <a:avLst/>
              </a:prstGeom>
              <a:noFill/>
              <a:ln w="12700">
                <a:solidFill>
                  <a:srgbClr val="000000"/>
                </a:solidFill>
                <a:round/>
                <a:headEnd/>
                <a:tailEnd/>
              </a:ln>
            </p:spPr>
          </p:cxnSp>
          <p:cxnSp>
            <p:nvCxnSpPr>
              <p:cNvPr id="58" name="Line 427">
                <a:extLst>
                  <a:ext uri="{FF2B5EF4-FFF2-40B4-BE49-F238E27FC236}">
                    <a16:creationId xmlns:a16="http://schemas.microsoft.com/office/drawing/2014/main" id="{7B86AEA6-8846-22A7-4EC1-910604FB8FFB}"/>
                  </a:ext>
                </a:extLst>
              </p:cNvPr>
              <p:cNvCxnSpPr>
                <a:cxnSpLocks noChangeAspect="1" noEditPoints="1" noChangeArrowheads="1" noChangeShapeType="1"/>
              </p:cNvCxnSpPr>
              <p:nvPr/>
            </p:nvCxnSpPr>
            <p:spPr bwMode="auto">
              <a:xfrm>
                <a:off x="1927" y="3118"/>
                <a:ext cx="170" cy="0"/>
              </a:xfrm>
              <a:prstGeom prst="line">
                <a:avLst/>
              </a:prstGeom>
              <a:noFill/>
              <a:ln w="12700">
                <a:solidFill>
                  <a:srgbClr val="000000"/>
                </a:solidFill>
                <a:round/>
                <a:headEnd/>
                <a:tailEnd/>
              </a:ln>
            </p:spPr>
          </p:cxnSp>
          <p:cxnSp>
            <p:nvCxnSpPr>
              <p:cNvPr id="59" name="Line 428">
                <a:extLst>
                  <a:ext uri="{FF2B5EF4-FFF2-40B4-BE49-F238E27FC236}">
                    <a16:creationId xmlns:a16="http://schemas.microsoft.com/office/drawing/2014/main" id="{9FF544EA-78AC-3116-4F0D-4C7A851CAF69}"/>
                  </a:ext>
                </a:extLst>
              </p:cNvPr>
              <p:cNvCxnSpPr>
                <a:cxnSpLocks noChangeAspect="1" noEditPoints="1" noChangeArrowheads="1" noChangeShapeType="1"/>
              </p:cNvCxnSpPr>
              <p:nvPr/>
            </p:nvCxnSpPr>
            <p:spPr bwMode="auto">
              <a:xfrm>
                <a:off x="1927" y="2551"/>
                <a:ext cx="170" cy="0"/>
              </a:xfrm>
              <a:prstGeom prst="line">
                <a:avLst/>
              </a:prstGeom>
              <a:noFill/>
              <a:ln w="12700">
                <a:solidFill>
                  <a:srgbClr val="000000"/>
                </a:solidFill>
                <a:round/>
                <a:headEnd/>
                <a:tailEnd/>
              </a:ln>
            </p:spPr>
          </p:cxnSp>
          <p:cxnSp>
            <p:nvCxnSpPr>
              <p:cNvPr id="60" name="Line 429">
                <a:extLst>
                  <a:ext uri="{FF2B5EF4-FFF2-40B4-BE49-F238E27FC236}">
                    <a16:creationId xmlns:a16="http://schemas.microsoft.com/office/drawing/2014/main" id="{C1282317-4B40-B9A8-C8CD-F5BAA67E084A}"/>
                  </a:ext>
                </a:extLst>
              </p:cNvPr>
              <p:cNvCxnSpPr>
                <a:cxnSpLocks noChangeAspect="1" noEditPoints="1" noChangeArrowheads="1" noChangeShapeType="1"/>
              </p:cNvCxnSpPr>
              <p:nvPr/>
            </p:nvCxnSpPr>
            <p:spPr bwMode="auto">
              <a:xfrm>
                <a:off x="1927" y="1984"/>
                <a:ext cx="170" cy="0"/>
              </a:xfrm>
              <a:prstGeom prst="line">
                <a:avLst/>
              </a:prstGeom>
              <a:noFill/>
              <a:ln w="12700">
                <a:solidFill>
                  <a:srgbClr val="000000"/>
                </a:solidFill>
                <a:round/>
                <a:headEnd/>
                <a:tailEnd/>
              </a:ln>
            </p:spPr>
          </p:cxnSp>
        </p:grpSp>
        <p:grpSp>
          <p:nvGrpSpPr>
            <p:cNvPr id="14" name="Group 430">
              <a:extLst>
                <a:ext uri="{FF2B5EF4-FFF2-40B4-BE49-F238E27FC236}">
                  <a16:creationId xmlns:a16="http://schemas.microsoft.com/office/drawing/2014/main" id="{5638E652-7435-666B-4AD1-ABFFA3940412}"/>
                </a:ext>
              </a:extLst>
            </p:cNvPr>
            <p:cNvGrpSpPr>
              <a:grpSpLocks noChangeAspect="1"/>
            </p:cNvGrpSpPr>
            <p:nvPr/>
          </p:nvGrpSpPr>
          <p:grpSpPr bwMode="auto">
            <a:xfrm>
              <a:off x="1700" y="1693"/>
              <a:ext cx="3969" cy="9638"/>
              <a:chOff x="1700" y="1700"/>
              <a:chExt cx="3969" cy="9638"/>
            </a:xfrm>
          </p:grpSpPr>
          <p:cxnSp>
            <p:nvCxnSpPr>
              <p:cNvPr id="37" name="Line 431">
                <a:extLst>
                  <a:ext uri="{FF2B5EF4-FFF2-40B4-BE49-F238E27FC236}">
                    <a16:creationId xmlns:a16="http://schemas.microsoft.com/office/drawing/2014/main" id="{D8E23500-20BF-8C5D-2EFB-265610D2303E}"/>
                  </a:ext>
                </a:extLst>
              </p:cNvPr>
              <p:cNvCxnSpPr>
                <a:cxnSpLocks noChangeAspect="1" noEditPoints="1" noChangeArrowheads="1" noChangeShapeType="1"/>
              </p:cNvCxnSpPr>
              <p:nvPr/>
            </p:nvCxnSpPr>
            <p:spPr bwMode="auto">
              <a:xfrm flipV="1">
                <a:off x="1984" y="1700"/>
                <a:ext cx="0" cy="9638"/>
              </a:xfrm>
              <a:prstGeom prst="line">
                <a:avLst/>
              </a:prstGeom>
              <a:noFill/>
              <a:ln w="22225">
                <a:solidFill>
                  <a:srgbClr val="000000"/>
                </a:solidFill>
                <a:round/>
                <a:headEnd/>
                <a:tailEnd type="triangle" w="med" len="med"/>
              </a:ln>
            </p:spPr>
          </p:cxnSp>
          <p:cxnSp>
            <p:nvCxnSpPr>
              <p:cNvPr id="38" name="Line 432">
                <a:extLst>
                  <a:ext uri="{FF2B5EF4-FFF2-40B4-BE49-F238E27FC236}">
                    <a16:creationId xmlns:a16="http://schemas.microsoft.com/office/drawing/2014/main" id="{43098671-11F8-2D12-C4C6-928418BE6484}"/>
                  </a:ext>
                </a:extLst>
              </p:cNvPr>
              <p:cNvCxnSpPr>
                <a:cxnSpLocks noChangeAspect="1" noEditPoints="1" noChangeArrowheads="1" noChangeShapeType="1"/>
              </p:cNvCxnSpPr>
              <p:nvPr/>
            </p:nvCxnSpPr>
            <p:spPr bwMode="auto">
              <a:xfrm>
                <a:off x="1700" y="11055"/>
                <a:ext cx="3969" cy="0"/>
              </a:xfrm>
              <a:prstGeom prst="line">
                <a:avLst/>
              </a:prstGeom>
              <a:noFill/>
              <a:ln w="22225">
                <a:solidFill>
                  <a:srgbClr val="000000"/>
                </a:solidFill>
                <a:round/>
                <a:headEnd/>
                <a:tailEnd type="triangle" w="med" len="med"/>
              </a:ln>
            </p:spPr>
          </p:cxnSp>
        </p:grpSp>
        <p:sp>
          <p:nvSpPr>
            <p:cNvPr id="16" name="Text Box 434">
              <a:extLst>
                <a:ext uri="{FF2B5EF4-FFF2-40B4-BE49-F238E27FC236}">
                  <a16:creationId xmlns:a16="http://schemas.microsoft.com/office/drawing/2014/main" id="{18C17AC3-60DA-D9AE-6CCD-F6047FBD4425}"/>
                </a:ext>
              </a:extLst>
            </p:cNvPr>
            <p:cNvSpPr txBox="1">
              <a:spLocks noChangeAspect="1" noEditPoints="1" noChangeArrowheads="1" noChangeShapeType="1" noTextEdit="1"/>
            </p:cNvSpPr>
            <p:nvPr/>
          </p:nvSpPr>
          <p:spPr bwMode="auto">
            <a:xfrm>
              <a:off x="2282"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7" name="Text Box 435">
              <a:extLst>
                <a:ext uri="{FF2B5EF4-FFF2-40B4-BE49-F238E27FC236}">
                  <a16:creationId xmlns:a16="http://schemas.microsoft.com/office/drawing/2014/main" id="{77725B55-343E-BFEA-50A8-10AFB2938125}"/>
                </a:ext>
              </a:extLst>
            </p:cNvPr>
            <p:cNvSpPr txBox="1">
              <a:spLocks noChangeAspect="1" noEditPoints="1" noChangeArrowheads="1" noChangeShapeType="1" noTextEdit="1"/>
            </p:cNvSpPr>
            <p:nvPr/>
          </p:nvSpPr>
          <p:spPr bwMode="auto">
            <a:xfrm>
              <a:off x="1705" y="10378"/>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 Box 436">
              <a:extLst>
                <a:ext uri="{FF2B5EF4-FFF2-40B4-BE49-F238E27FC236}">
                  <a16:creationId xmlns:a16="http://schemas.microsoft.com/office/drawing/2014/main" id="{4C38697D-489B-CA15-6921-3CCC8DE4A537}"/>
                </a:ext>
              </a:extLst>
            </p:cNvPr>
            <p:cNvSpPr txBox="1">
              <a:spLocks noChangeAspect="1" noEditPoints="1" noChangeArrowheads="1" noChangeShapeType="1" noTextEdit="1"/>
            </p:cNvSpPr>
            <p:nvPr/>
          </p:nvSpPr>
          <p:spPr bwMode="auto">
            <a:xfrm>
              <a:off x="1705" y="9811"/>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 Box 437">
              <a:extLst>
                <a:ext uri="{FF2B5EF4-FFF2-40B4-BE49-F238E27FC236}">
                  <a16:creationId xmlns:a16="http://schemas.microsoft.com/office/drawing/2014/main" id="{FA43A3D8-CBFD-9E95-442C-CD6665A68F90}"/>
                </a:ext>
              </a:extLst>
            </p:cNvPr>
            <p:cNvSpPr txBox="1">
              <a:spLocks noChangeAspect="1" noEditPoints="1" noChangeArrowheads="1" noChangeShapeType="1" noTextEdit="1"/>
            </p:cNvSpPr>
            <p:nvPr/>
          </p:nvSpPr>
          <p:spPr bwMode="auto">
            <a:xfrm>
              <a:off x="1705" y="9244"/>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 Box 438">
              <a:extLst>
                <a:ext uri="{FF2B5EF4-FFF2-40B4-BE49-F238E27FC236}">
                  <a16:creationId xmlns:a16="http://schemas.microsoft.com/office/drawing/2014/main" id="{B2577294-E209-424D-E10A-1EB163675285}"/>
                </a:ext>
              </a:extLst>
            </p:cNvPr>
            <p:cNvSpPr txBox="1">
              <a:spLocks noChangeAspect="1" noEditPoints="1" noChangeArrowheads="1" noChangeShapeType="1" noTextEdit="1"/>
            </p:cNvSpPr>
            <p:nvPr/>
          </p:nvSpPr>
          <p:spPr bwMode="auto">
            <a:xfrm>
              <a:off x="1705" y="8677"/>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1" name="Text Box 439">
              <a:extLst>
                <a:ext uri="{FF2B5EF4-FFF2-40B4-BE49-F238E27FC236}">
                  <a16:creationId xmlns:a16="http://schemas.microsoft.com/office/drawing/2014/main" id="{B9D3CBC5-FFB8-F96A-1AC1-AA3854C2857A}"/>
                </a:ext>
              </a:extLst>
            </p:cNvPr>
            <p:cNvSpPr txBox="1">
              <a:spLocks noChangeAspect="1" noEditPoints="1" noChangeArrowheads="1" noChangeShapeType="1" noTextEdit="1"/>
            </p:cNvSpPr>
            <p:nvPr/>
          </p:nvSpPr>
          <p:spPr bwMode="auto">
            <a:xfrm>
              <a:off x="1705" y="8110"/>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2" name="Text Box 440">
              <a:extLst>
                <a:ext uri="{FF2B5EF4-FFF2-40B4-BE49-F238E27FC236}">
                  <a16:creationId xmlns:a16="http://schemas.microsoft.com/office/drawing/2014/main" id="{9EBF8599-A4DE-05FF-DA02-5A3BA81D906E}"/>
                </a:ext>
              </a:extLst>
            </p:cNvPr>
            <p:cNvSpPr txBox="1">
              <a:spLocks noChangeAspect="1" noEditPoints="1" noChangeArrowheads="1" noChangeShapeType="1" noTextEdit="1"/>
            </p:cNvSpPr>
            <p:nvPr/>
          </p:nvSpPr>
          <p:spPr bwMode="auto">
            <a:xfrm>
              <a:off x="1705" y="7543"/>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3" name="Text Box 441">
              <a:extLst>
                <a:ext uri="{FF2B5EF4-FFF2-40B4-BE49-F238E27FC236}">
                  <a16:creationId xmlns:a16="http://schemas.microsoft.com/office/drawing/2014/main" id="{00F402FA-642B-D6A7-52B1-5F556A039000}"/>
                </a:ext>
              </a:extLst>
            </p:cNvPr>
            <p:cNvSpPr txBox="1">
              <a:spLocks noChangeAspect="1" noEditPoints="1" noChangeArrowheads="1" noChangeShapeType="1" noTextEdit="1"/>
            </p:cNvSpPr>
            <p:nvPr/>
          </p:nvSpPr>
          <p:spPr bwMode="auto">
            <a:xfrm>
              <a:off x="1705" y="6976"/>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4" name="Text Box 442">
              <a:extLst>
                <a:ext uri="{FF2B5EF4-FFF2-40B4-BE49-F238E27FC236}">
                  <a16:creationId xmlns:a16="http://schemas.microsoft.com/office/drawing/2014/main" id="{E76020F9-D2D6-09CB-5B5B-666C9B36309D}"/>
                </a:ext>
              </a:extLst>
            </p:cNvPr>
            <p:cNvSpPr txBox="1">
              <a:spLocks noChangeAspect="1" noEditPoints="1" noChangeArrowheads="1" noChangeShapeType="1" noTextEdit="1"/>
            </p:cNvSpPr>
            <p:nvPr/>
          </p:nvSpPr>
          <p:spPr bwMode="auto">
            <a:xfrm>
              <a:off x="1705" y="6409"/>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8</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5" name="Text Box 443">
              <a:extLst>
                <a:ext uri="{FF2B5EF4-FFF2-40B4-BE49-F238E27FC236}">
                  <a16:creationId xmlns:a16="http://schemas.microsoft.com/office/drawing/2014/main" id="{B04BEDC1-D8B0-41B3-E4E9-07361F71AD64}"/>
                </a:ext>
              </a:extLst>
            </p:cNvPr>
            <p:cNvSpPr txBox="1">
              <a:spLocks noChangeAspect="1" noEditPoints="1" noChangeArrowheads="1" noChangeShapeType="1" noTextEdit="1"/>
            </p:cNvSpPr>
            <p:nvPr/>
          </p:nvSpPr>
          <p:spPr bwMode="auto">
            <a:xfrm>
              <a:off x="1705" y="5842"/>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9</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6" name="Text Box 444">
              <a:extLst>
                <a:ext uri="{FF2B5EF4-FFF2-40B4-BE49-F238E27FC236}">
                  <a16:creationId xmlns:a16="http://schemas.microsoft.com/office/drawing/2014/main" id="{687D4F67-210E-4E5D-D102-C50FD3BD9FE0}"/>
                </a:ext>
              </a:extLst>
            </p:cNvPr>
            <p:cNvSpPr txBox="1">
              <a:spLocks noChangeAspect="1" noEditPoints="1" noChangeArrowheads="1" noChangeShapeType="1" noTextEdit="1"/>
            </p:cNvSpPr>
            <p:nvPr/>
          </p:nvSpPr>
          <p:spPr bwMode="auto">
            <a:xfrm>
              <a:off x="1609" y="5276"/>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10</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7" name="Text Box 445">
              <a:extLst>
                <a:ext uri="{FF2B5EF4-FFF2-40B4-BE49-F238E27FC236}">
                  <a16:creationId xmlns:a16="http://schemas.microsoft.com/office/drawing/2014/main" id="{5A9B5D80-7BCC-7D0C-7FC0-5303C0BD6D8E}"/>
                </a:ext>
              </a:extLst>
            </p:cNvPr>
            <p:cNvSpPr txBox="1">
              <a:spLocks noChangeAspect="1" noEditPoints="1" noChangeArrowheads="1" noChangeShapeType="1" noTextEdit="1"/>
            </p:cNvSpPr>
            <p:nvPr/>
          </p:nvSpPr>
          <p:spPr bwMode="auto">
            <a:xfrm>
              <a:off x="1609" y="4709"/>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8" name="Text Box 446">
              <a:extLst>
                <a:ext uri="{FF2B5EF4-FFF2-40B4-BE49-F238E27FC236}">
                  <a16:creationId xmlns:a16="http://schemas.microsoft.com/office/drawing/2014/main" id="{892D582B-C7C9-947B-B4A1-5148602F056E}"/>
                </a:ext>
              </a:extLst>
            </p:cNvPr>
            <p:cNvSpPr txBox="1">
              <a:spLocks noChangeAspect="1" noEditPoints="1" noChangeArrowheads="1" noChangeShapeType="1" noTextEdit="1"/>
            </p:cNvSpPr>
            <p:nvPr/>
          </p:nvSpPr>
          <p:spPr bwMode="auto">
            <a:xfrm>
              <a:off x="1609" y="4142"/>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9" name="Text Box 447">
              <a:extLst>
                <a:ext uri="{FF2B5EF4-FFF2-40B4-BE49-F238E27FC236}">
                  <a16:creationId xmlns:a16="http://schemas.microsoft.com/office/drawing/2014/main" id="{B88CB190-C5CF-2969-3D28-B4F51F9F009E}"/>
                </a:ext>
              </a:extLst>
            </p:cNvPr>
            <p:cNvSpPr txBox="1">
              <a:spLocks noChangeAspect="1" noEditPoints="1" noChangeArrowheads="1" noChangeShapeType="1" noTextEdit="1"/>
            </p:cNvSpPr>
            <p:nvPr/>
          </p:nvSpPr>
          <p:spPr bwMode="auto">
            <a:xfrm>
              <a:off x="1609" y="3575"/>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0" name="Text Box 448">
              <a:extLst>
                <a:ext uri="{FF2B5EF4-FFF2-40B4-BE49-F238E27FC236}">
                  <a16:creationId xmlns:a16="http://schemas.microsoft.com/office/drawing/2014/main" id="{FAFB9C40-EC16-2FD8-74D8-0802CC5D244C}"/>
                </a:ext>
              </a:extLst>
            </p:cNvPr>
            <p:cNvSpPr txBox="1">
              <a:spLocks noChangeAspect="1" noEditPoints="1" noChangeArrowheads="1" noChangeShapeType="1" noTextEdit="1"/>
            </p:cNvSpPr>
            <p:nvPr/>
          </p:nvSpPr>
          <p:spPr bwMode="auto">
            <a:xfrm>
              <a:off x="1609" y="3008"/>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1" name="Text Box 449">
              <a:extLst>
                <a:ext uri="{FF2B5EF4-FFF2-40B4-BE49-F238E27FC236}">
                  <a16:creationId xmlns:a16="http://schemas.microsoft.com/office/drawing/2014/main" id="{13C3F14B-3CAC-741B-1FEF-940F314F4130}"/>
                </a:ext>
              </a:extLst>
            </p:cNvPr>
            <p:cNvSpPr txBox="1">
              <a:spLocks noChangeAspect="1" noEditPoints="1" noChangeArrowheads="1" noChangeShapeType="1" noTextEdit="1"/>
            </p:cNvSpPr>
            <p:nvPr/>
          </p:nvSpPr>
          <p:spPr bwMode="auto">
            <a:xfrm>
              <a:off x="1609" y="2441"/>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2" name="Text Box 450">
              <a:extLst>
                <a:ext uri="{FF2B5EF4-FFF2-40B4-BE49-F238E27FC236}">
                  <a16:creationId xmlns:a16="http://schemas.microsoft.com/office/drawing/2014/main" id="{19CDE473-5CD5-A76E-22DC-0FE01A63FF15}"/>
                </a:ext>
              </a:extLst>
            </p:cNvPr>
            <p:cNvSpPr txBox="1">
              <a:spLocks noChangeAspect="1" noEditPoints="1" noChangeArrowheads="1" noChangeShapeType="1" noTextEdit="1"/>
            </p:cNvSpPr>
            <p:nvPr/>
          </p:nvSpPr>
          <p:spPr bwMode="auto">
            <a:xfrm>
              <a:off x="1609" y="1874"/>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3" name="Text Box 451">
              <a:extLst>
                <a:ext uri="{FF2B5EF4-FFF2-40B4-BE49-F238E27FC236}">
                  <a16:creationId xmlns:a16="http://schemas.microsoft.com/office/drawing/2014/main" id="{8B4D6503-27AA-E46D-AF81-89D37A2BD5E5}"/>
                </a:ext>
              </a:extLst>
            </p:cNvPr>
            <p:cNvSpPr txBox="1">
              <a:spLocks noChangeAspect="1" noEditPoints="1" noChangeArrowheads="1" noChangeShapeType="1" noTextEdit="1"/>
            </p:cNvSpPr>
            <p:nvPr/>
          </p:nvSpPr>
          <p:spPr bwMode="auto">
            <a:xfrm>
              <a:off x="4904" y="11355"/>
              <a:ext cx="1020" cy="214"/>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Jahr</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4" name="Text Box 452">
              <a:extLst>
                <a:ext uri="{FF2B5EF4-FFF2-40B4-BE49-F238E27FC236}">
                  <a16:creationId xmlns:a16="http://schemas.microsoft.com/office/drawing/2014/main" id="{9F457AE7-49D7-9014-8B7C-391AA4EFDAE9}"/>
                </a:ext>
              </a:extLst>
            </p:cNvPr>
            <p:cNvSpPr txBox="1">
              <a:spLocks noChangeAspect="1" noEditPoints="1" noChangeArrowheads="1" noChangeShapeType="1" noTextEdit="1"/>
            </p:cNvSpPr>
            <p:nvPr/>
          </p:nvSpPr>
          <p:spPr bwMode="auto">
            <a:xfrm>
              <a:off x="1404" y="1590"/>
              <a:ext cx="298" cy="3119"/>
            </a:xfrm>
            <a:prstGeom prst="rect">
              <a:avLst/>
            </a:prstGeom>
            <a:solidFill>
              <a:sysClr val="window" lastClr="FFFFFF">
                <a:lumMod val="100000"/>
                <a:lumOff val="0"/>
              </a:sysClr>
            </a:solidFill>
            <a:ln>
              <a:noFill/>
            </a:ln>
          </p:spPr>
          <p:txBody>
            <a:bodyPr rot="0" vert="vert270"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Wert des Autos in Tausend €</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5" name="Text Box 453">
              <a:extLst>
                <a:ext uri="{FF2B5EF4-FFF2-40B4-BE49-F238E27FC236}">
                  <a16:creationId xmlns:a16="http://schemas.microsoft.com/office/drawing/2014/main" id="{531AA3BB-6241-AFDB-FFF3-483E50DF2411}"/>
                </a:ext>
              </a:extLst>
            </p:cNvPr>
            <p:cNvSpPr txBox="1">
              <a:spLocks noChangeAspect="1" noEditPoints="1" noChangeArrowheads="1" noChangeShapeType="1" noTextEdit="1"/>
            </p:cNvSpPr>
            <p:nvPr/>
          </p:nvSpPr>
          <p:spPr bwMode="auto">
            <a:xfrm>
              <a:off x="5115"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2022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6" name="Text Box 454">
              <a:extLst>
                <a:ext uri="{FF2B5EF4-FFF2-40B4-BE49-F238E27FC236}">
                  <a16:creationId xmlns:a16="http://schemas.microsoft.com/office/drawing/2014/main" id="{8A367F33-E37F-93BC-1A85-39A70F1A5BBE}"/>
                </a:ext>
              </a:extLst>
            </p:cNvPr>
            <p:cNvSpPr txBox="1">
              <a:spLocks noChangeAspect="1" noEditPoints="1" noChangeArrowheads="1" noChangeShapeType="1" noTextEdit="1"/>
            </p:cNvSpPr>
            <p:nvPr/>
          </p:nvSpPr>
          <p:spPr bwMode="auto">
            <a:xfrm>
              <a:off x="1704" y="11096"/>
              <a:ext cx="567"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2016</a:t>
              </a:r>
              <a:endParaRPr lang="de-DE" sz="1200">
                <a:solidFill>
                  <a:srgbClr val="000000"/>
                </a:solidFill>
                <a:effectLst/>
                <a:latin typeface="Arial" panose="020B0604020202020204" pitchFamily="34" charset="0"/>
                <a:ea typeface="Times New Roman" panose="02020603050405020304" pitchFamily="18" charset="0"/>
              </a:endParaRPr>
            </a:p>
          </p:txBody>
        </p:sp>
      </p:grpSp>
      <p:sp>
        <p:nvSpPr>
          <p:cNvPr id="9" name="Titel 3">
            <a:extLst>
              <a:ext uri="{FF2B5EF4-FFF2-40B4-BE49-F238E27FC236}">
                <a16:creationId xmlns:a16="http://schemas.microsoft.com/office/drawing/2014/main" id="{D8F31FD7-80C9-5D06-C86F-54BD13DE5846}"/>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5</a:t>
            </a:r>
          </a:p>
        </p:txBody>
      </p:sp>
    </p:spTree>
    <p:extLst>
      <p:ext uri="{BB962C8B-B14F-4D97-AF65-F5344CB8AC3E}">
        <p14:creationId xmlns:p14="http://schemas.microsoft.com/office/powerpoint/2010/main" val="174115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C148-0E8D-0257-C9FB-D32B3BEF056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8843C1D6-76A0-5FAC-D126-B67EEF6E987E}"/>
                  </a:ext>
                </a:extLst>
              </p:cNvPr>
              <p:cNvSpPr>
                <a:spLocks noGrp="1"/>
              </p:cNvSpPr>
              <p:nvPr>
                <p:ph idx="1"/>
              </p:nvPr>
            </p:nvSpPr>
            <p:spPr/>
            <p:txBody>
              <a:bodyPr/>
              <a:lstStyle/>
              <a:p>
                <a:r>
                  <a:rPr lang="de-DE" sz="1600" b="1" dirty="0"/>
                  <a:t>Aufgabe 1 </a:t>
                </a:r>
                <a:r>
                  <a:rPr lang="de-DE" sz="1600" dirty="0"/>
                  <a:t>[vgl. MSA 2016 N A6]</a:t>
                </a:r>
                <a:endParaRPr lang="de-DE" sz="1600" b="1" dirty="0"/>
              </a:p>
              <a:p>
                <a:r>
                  <a:rPr lang="de-DE" sz="1600" dirty="0"/>
                  <a:t>a) Eine Abnahme um 25% entspricht dem Abnahmefaktor </a:t>
                </a:r>
                <a:endParaRPr lang="de-DE"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i="1" dirty="0" smtClean="0">
                          <a:latin typeface="Cambria Math" panose="02040503050406030204" pitchFamily="18" charset="0"/>
                        </a:rPr>
                        <m:t>𝑏</m:t>
                      </m:r>
                      <m:r>
                        <a:rPr lang="de-DE" sz="1600" i="1" dirty="0" smtClean="0">
                          <a:latin typeface="Cambria Math" panose="02040503050406030204" pitchFamily="18" charset="0"/>
                        </a:rPr>
                        <m:t>=100%−25%=75%</m:t>
                      </m:r>
                      <m:r>
                        <a:rPr lang="de-DE" sz="1600" b="0" i="1" dirty="0" smtClean="0">
                          <a:latin typeface="Cambria Math" panose="02040503050406030204" pitchFamily="18" charset="0"/>
                        </a:rPr>
                        <m:t>=0,75</m:t>
                      </m:r>
                    </m:oMath>
                  </m:oMathPara>
                </a14:m>
                <a:endParaRPr lang="de-DE"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2017</m:t>
                          </m:r>
                        </m:e>
                      </m:d>
                      <m:r>
                        <a:rPr lang="de-DE" sz="1600" b="0" i="1" smtClean="0">
                          <a:latin typeface="Cambria Math" panose="02040503050406030204" pitchFamily="18" charset="0"/>
                        </a:rPr>
                        <m:t>=16.000</m:t>
                      </m:r>
                      <m:r>
                        <a:rPr lang="de-DE" sz="1600" b="0" i="1" smtClean="0">
                          <a:latin typeface="Cambria Math" panose="02040503050406030204" pitchFamily="18" charset="0"/>
                          <a:ea typeface="Cambria Math" panose="02040503050406030204" pitchFamily="18" charset="0"/>
                        </a:rPr>
                        <m:t>∙0,75=12.000</m:t>
                      </m:r>
                    </m:oMath>
                  </m:oMathPara>
                </a14:m>
                <a:endParaRPr lang="de-DE" sz="1600" dirty="0"/>
              </a:p>
              <a:p>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2018</m:t>
                          </m:r>
                        </m:e>
                      </m:d>
                      <m:r>
                        <a:rPr lang="de-DE" sz="1600" b="0" i="1" smtClean="0">
                          <a:latin typeface="Cambria Math" panose="02040503050406030204" pitchFamily="18" charset="0"/>
                        </a:rPr>
                        <m:t>=16.000</m:t>
                      </m:r>
                      <m:r>
                        <a:rPr lang="de-DE" sz="1600" b="0" i="1" smtClean="0">
                          <a:latin typeface="Cambria Math" panose="02040503050406030204" pitchFamily="18" charset="0"/>
                          <a:ea typeface="Cambria Math" panose="02040503050406030204" pitchFamily="18" charset="0"/>
                        </a:rPr>
                        <m:t>∙0,75</m:t>
                      </m:r>
                      <m:r>
                        <a:rPr lang="de-DE" sz="1600" i="1">
                          <a:latin typeface="Cambria Math" panose="02040503050406030204" pitchFamily="18" charset="0"/>
                          <a:ea typeface="Cambria Math" panose="02040503050406030204" pitchFamily="18" charset="0"/>
                        </a:rPr>
                        <m:t>∙0,75=1</m:t>
                      </m:r>
                      <m:r>
                        <a:rPr lang="de-DE" sz="1600" b="0" i="1" smtClean="0">
                          <a:latin typeface="Cambria Math" panose="02040503050406030204" pitchFamily="18" charset="0"/>
                          <a:ea typeface="Cambria Math" panose="02040503050406030204" pitchFamily="18" charset="0"/>
                        </a:rPr>
                        <m:t>6</m:t>
                      </m:r>
                      <m:r>
                        <a:rPr lang="de-DE" sz="1600" i="1">
                          <a:latin typeface="Cambria Math" panose="02040503050406030204" pitchFamily="18" charset="0"/>
                          <a:ea typeface="Cambria Math" panose="02040503050406030204" pitchFamily="18" charset="0"/>
                        </a:rPr>
                        <m:t>.000</m:t>
                      </m:r>
                      <m:r>
                        <a:rPr lang="de-DE" sz="1600" i="1" smtClean="0">
                          <a:latin typeface="Cambria Math" panose="02040503050406030204" pitchFamily="18" charset="0"/>
                          <a:ea typeface="Cambria Math" panose="02040503050406030204" pitchFamily="18" charset="0"/>
                        </a:rPr>
                        <m:t>∙</m:t>
                      </m:r>
                      <m:sSup>
                        <m:sSupPr>
                          <m:ctrlPr>
                            <a:rPr lang="de-DE" sz="1600" i="1" smtClean="0">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0,75</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=9.000</m:t>
                      </m:r>
                    </m:oMath>
                  </m:oMathPara>
                </a14:m>
                <a:endParaRPr lang="de-DE" sz="1600" dirty="0"/>
              </a:p>
              <a:p>
                <a:endParaRPr lang="de-DE" sz="1600" dirty="0"/>
              </a:p>
              <a:p>
                <a:endParaRPr lang="de-DE" sz="1600" dirty="0"/>
              </a:p>
              <a:p>
                <a:br>
                  <a:rPr lang="de-DE" sz="1600" dirty="0"/>
                </a:br>
                <a:br>
                  <a:rPr lang="de-DE" sz="1600" dirty="0"/>
                </a:br>
                <a:r>
                  <a:rPr lang="de-DE" sz="1600" dirty="0"/>
                  <a:t>b) Siehe Koordinatensystem.</a:t>
                </a:r>
                <a:br>
                  <a:rPr lang="de-DE" sz="1600" dirty="0"/>
                </a:br>
                <a:endParaRPr lang="de-DE" sz="1600" dirty="0"/>
              </a:p>
              <a:p>
                <a:r>
                  <a:rPr lang="de-DE" sz="1600" dirty="0"/>
                  <a:t>c) Mit Hilfe des Koordinatensystems lässt sich feststellen, </a:t>
                </a:r>
                <a:br>
                  <a:rPr lang="de-DE" sz="1600" dirty="0"/>
                </a:br>
                <a:r>
                  <a:rPr lang="de-DE" sz="1600" dirty="0"/>
                  <a:t>    dass der Wagen nach 2,5 Jahren ungefähr nur noch die</a:t>
                </a:r>
                <a:br>
                  <a:rPr lang="de-DE" sz="1600" dirty="0"/>
                </a:br>
                <a:r>
                  <a:rPr lang="de-DE" sz="1600" dirty="0"/>
                  <a:t>    Hälfte wert ist.</a:t>
                </a:r>
                <a:br>
                  <a:rPr lang="de-DE" sz="1800" dirty="0"/>
                </a:br>
                <a:r>
                  <a:rPr lang="de-DE" sz="1800" dirty="0"/>
                  <a:t>    </a:t>
                </a:r>
              </a:p>
              <a:p>
                <a:endParaRPr lang="de-DE" dirty="0"/>
              </a:p>
            </p:txBody>
          </p:sp>
        </mc:Choice>
        <mc:Fallback xmlns="">
          <p:sp>
            <p:nvSpPr>
              <p:cNvPr id="2" name="Inhaltsplatzhalter 1">
                <a:extLst>
                  <a:ext uri="{FF2B5EF4-FFF2-40B4-BE49-F238E27FC236}">
                    <a16:creationId xmlns:a16="http://schemas.microsoft.com/office/drawing/2014/main" id="{8843C1D6-76A0-5FAC-D126-B67EEF6E987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D0DA069E-A113-E43B-0B0A-A2D616163B08}"/>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pSp>
        <p:nvGrpSpPr>
          <p:cNvPr id="6" name="Gruppieren 5">
            <a:extLst>
              <a:ext uri="{FF2B5EF4-FFF2-40B4-BE49-F238E27FC236}">
                <a16:creationId xmlns:a16="http://schemas.microsoft.com/office/drawing/2014/main" id="{6BC0704B-4D64-0F04-93A0-FE8CAA022CEF}"/>
              </a:ext>
            </a:extLst>
          </p:cNvPr>
          <p:cNvGrpSpPr>
            <a:grpSpLocks noChangeAspect="1"/>
          </p:cNvGrpSpPr>
          <p:nvPr/>
        </p:nvGrpSpPr>
        <p:grpSpPr bwMode="auto">
          <a:xfrm>
            <a:off x="6242568" y="1268760"/>
            <a:ext cx="2299752" cy="4618800"/>
            <a:chOff x="1404" y="1417"/>
            <a:chExt cx="4548" cy="10205"/>
          </a:xfrm>
        </p:grpSpPr>
        <p:sp>
          <p:nvSpPr>
            <p:cNvPr id="7" name="Text Box 351">
              <a:extLst>
                <a:ext uri="{FF2B5EF4-FFF2-40B4-BE49-F238E27FC236}">
                  <a16:creationId xmlns:a16="http://schemas.microsoft.com/office/drawing/2014/main" id="{5A46E220-647C-0F85-3A7F-CFC9D3E6ADF6}"/>
                </a:ext>
              </a:extLst>
            </p:cNvPr>
            <p:cNvSpPr txBox="1">
              <a:spLocks noChangeAspect="1" noEditPoints="1" noChangeArrowheads="1" noChangeShapeType="1" noTextEdit="1"/>
            </p:cNvSpPr>
            <p:nvPr/>
          </p:nvSpPr>
          <p:spPr bwMode="auto">
            <a:xfrm>
              <a:off x="1417" y="1417"/>
              <a:ext cx="57" cy="57"/>
            </a:xfrm>
            <a:prstGeom prst="rect">
              <a:avLst/>
            </a:prstGeom>
            <a:solidFill>
              <a:srgbClr val="FFFFFF"/>
            </a:solidFill>
            <a:ln>
              <a:noFill/>
            </a:ln>
          </p:spPr>
          <p:txBody>
            <a:bodyPr rot="0" vert="horz" wrap="square" lIns="91440" tIns="45720" rIns="91440" bIns="4572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a:t>
              </a:r>
              <a:endParaRPr lang="de-DE" sz="1200">
                <a:solidFill>
                  <a:srgbClr val="000000"/>
                </a:solidFill>
                <a:effectLst/>
                <a:latin typeface="Arial" panose="020B0604020202020204" pitchFamily="34" charset="0"/>
                <a:ea typeface="Times New Roman" panose="02020603050405020304" pitchFamily="18" charset="0"/>
              </a:endParaRPr>
            </a:p>
          </p:txBody>
        </p:sp>
        <p:grpSp>
          <p:nvGrpSpPr>
            <p:cNvPr id="8" name="Group 352">
              <a:extLst>
                <a:ext uri="{FF2B5EF4-FFF2-40B4-BE49-F238E27FC236}">
                  <a16:creationId xmlns:a16="http://schemas.microsoft.com/office/drawing/2014/main" id="{2F8BA42D-99E8-F148-9938-7D8ADD20FECA}"/>
                </a:ext>
              </a:extLst>
            </p:cNvPr>
            <p:cNvGrpSpPr>
              <a:grpSpLocks noChangeAspect="1"/>
            </p:cNvGrpSpPr>
            <p:nvPr/>
          </p:nvGrpSpPr>
          <p:grpSpPr bwMode="auto">
            <a:xfrm>
              <a:off x="1417" y="1417"/>
              <a:ext cx="4535" cy="10205"/>
              <a:chOff x="1417" y="1417"/>
              <a:chExt cx="4535" cy="10205"/>
            </a:xfrm>
          </p:grpSpPr>
          <p:cxnSp>
            <p:nvCxnSpPr>
              <p:cNvPr id="57" name="Line 353">
                <a:extLst>
                  <a:ext uri="{FF2B5EF4-FFF2-40B4-BE49-F238E27FC236}">
                    <a16:creationId xmlns:a16="http://schemas.microsoft.com/office/drawing/2014/main" id="{7134718E-E78C-F915-D4AC-5F98625E0EC0}"/>
                  </a:ext>
                </a:extLst>
              </p:cNvPr>
              <p:cNvCxnSpPr>
                <a:cxnSpLocks noChangeAspect="1" noEditPoints="1" noChangeArrowheads="1" noChangeShapeType="1"/>
              </p:cNvCxnSpPr>
              <p:nvPr/>
            </p:nvCxnSpPr>
            <p:spPr bwMode="auto">
              <a:xfrm>
                <a:off x="1417" y="1417"/>
                <a:ext cx="0" cy="10205"/>
              </a:xfrm>
              <a:prstGeom prst="line">
                <a:avLst/>
              </a:prstGeom>
              <a:noFill/>
              <a:ln w="6350">
                <a:solidFill>
                  <a:srgbClr val="8E8E8E"/>
                </a:solidFill>
                <a:round/>
                <a:headEnd/>
                <a:tailEnd/>
              </a:ln>
            </p:spPr>
          </p:cxnSp>
          <p:cxnSp>
            <p:nvCxnSpPr>
              <p:cNvPr id="58" name="Line 354">
                <a:extLst>
                  <a:ext uri="{FF2B5EF4-FFF2-40B4-BE49-F238E27FC236}">
                    <a16:creationId xmlns:a16="http://schemas.microsoft.com/office/drawing/2014/main" id="{64B451F7-7EF4-80D5-CAA2-995F40041CF0}"/>
                  </a:ext>
                </a:extLst>
              </p:cNvPr>
              <p:cNvCxnSpPr>
                <a:cxnSpLocks noChangeAspect="1" noEditPoints="1" noChangeArrowheads="1" noChangeShapeType="1"/>
              </p:cNvCxnSpPr>
              <p:nvPr/>
            </p:nvCxnSpPr>
            <p:spPr bwMode="auto">
              <a:xfrm>
                <a:off x="1700" y="1417"/>
                <a:ext cx="0" cy="10205"/>
              </a:xfrm>
              <a:prstGeom prst="line">
                <a:avLst/>
              </a:prstGeom>
              <a:noFill/>
              <a:ln w="6350">
                <a:solidFill>
                  <a:srgbClr val="8E8E8E"/>
                </a:solidFill>
                <a:round/>
                <a:headEnd/>
                <a:tailEnd/>
              </a:ln>
            </p:spPr>
          </p:cxnSp>
          <p:cxnSp>
            <p:nvCxnSpPr>
              <p:cNvPr id="59" name="Line 355">
                <a:extLst>
                  <a:ext uri="{FF2B5EF4-FFF2-40B4-BE49-F238E27FC236}">
                    <a16:creationId xmlns:a16="http://schemas.microsoft.com/office/drawing/2014/main" id="{B1A1A6E7-D114-0D4B-22C5-46F5DD7EA4B3}"/>
                  </a:ext>
                </a:extLst>
              </p:cNvPr>
              <p:cNvCxnSpPr>
                <a:cxnSpLocks noChangeAspect="1" noEditPoints="1" noChangeArrowheads="1" noChangeShapeType="1"/>
              </p:cNvCxnSpPr>
              <p:nvPr/>
            </p:nvCxnSpPr>
            <p:spPr bwMode="auto">
              <a:xfrm>
                <a:off x="1984" y="1417"/>
                <a:ext cx="0" cy="10205"/>
              </a:xfrm>
              <a:prstGeom prst="line">
                <a:avLst/>
              </a:prstGeom>
              <a:noFill/>
              <a:ln w="6350">
                <a:solidFill>
                  <a:srgbClr val="8E8E8E"/>
                </a:solidFill>
                <a:round/>
                <a:headEnd/>
                <a:tailEnd/>
              </a:ln>
            </p:spPr>
          </p:cxnSp>
          <p:cxnSp>
            <p:nvCxnSpPr>
              <p:cNvPr id="60" name="Line 356">
                <a:extLst>
                  <a:ext uri="{FF2B5EF4-FFF2-40B4-BE49-F238E27FC236}">
                    <a16:creationId xmlns:a16="http://schemas.microsoft.com/office/drawing/2014/main" id="{7D070115-3337-3C84-9DFB-1E595592963E}"/>
                  </a:ext>
                </a:extLst>
              </p:cNvPr>
              <p:cNvCxnSpPr>
                <a:cxnSpLocks noChangeAspect="1" noEditPoints="1" noChangeArrowheads="1" noChangeShapeType="1"/>
              </p:cNvCxnSpPr>
              <p:nvPr/>
            </p:nvCxnSpPr>
            <p:spPr bwMode="auto">
              <a:xfrm>
                <a:off x="2267" y="1417"/>
                <a:ext cx="0" cy="10205"/>
              </a:xfrm>
              <a:prstGeom prst="line">
                <a:avLst/>
              </a:prstGeom>
              <a:noFill/>
              <a:ln w="6350">
                <a:solidFill>
                  <a:srgbClr val="8E8E8E"/>
                </a:solidFill>
                <a:round/>
                <a:headEnd/>
                <a:tailEnd/>
              </a:ln>
            </p:spPr>
          </p:cxnSp>
          <p:cxnSp>
            <p:nvCxnSpPr>
              <p:cNvPr id="61" name="Line 357">
                <a:extLst>
                  <a:ext uri="{FF2B5EF4-FFF2-40B4-BE49-F238E27FC236}">
                    <a16:creationId xmlns:a16="http://schemas.microsoft.com/office/drawing/2014/main" id="{D3C28A3B-42AC-D5E5-B4A9-C703D8216C4E}"/>
                  </a:ext>
                </a:extLst>
              </p:cNvPr>
              <p:cNvCxnSpPr>
                <a:cxnSpLocks noChangeAspect="1" noEditPoints="1" noChangeArrowheads="1" noChangeShapeType="1"/>
              </p:cNvCxnSpPr>
              <p:nvPr/>
            </p:nvCxnSpPr>
            <p:spPr bwMode="auto">
              <a:xfrm>
                <a:off x="2551" y="1417"/>
                <a:ext cx="0" cy="10205"/>
              </a:xfrm>
              <a:prstGeom prst="line">
                <a:avLst/>
              </a:prstGeom>
              <a:noFill/>
              <a:ln w="6350">
                <a:solidFill>
                  <a:srgbClr val="8E8E8E"/>
                </a:solidFill>
                <a:round/>
                <a:headEnd/>
                <a:tailEnd/>
              </a:ln>
            </p:spPr>
          </p:cxnSp>
          <p:cxnSp>
            <p:nvCxnSpPr>
              <p:cNvPr id="62" name="Line 358">
                <a:extLst>
                  <a:ext uri="{FF2B5EF4-FFF2-40B4-BE49-F238E27FC236}">
                    <a16:creationId xmlns:a16="http://schemas.microsoft.com/office/drawing/2014/main" id="{C7B1DC5D-987E-5F9F-2810-484C1A15519D}"/>
                  </a:ext>
                </a:extLst>
              </p:cNvPr>
              <p:cNvCxnSpPr>
                <a:cxnSpLocks noChangeAspect="1" noEditPoints="1" noChangeArrowheads="1" noChangeShapeType="1"/>
              </p:cNvCxnSpPr>
              <p:nvPr/>
            </p:nvCxnSpPr>
            <p:spPr bwMode="auto">
              <a:xfrm>
                <a:off x="2834" y="1417"/>
                <a:ext cx="0" cy="10205"/>
              </a:xfrm>
              <a:prstGeom prst="line">
                <a:avLst/>
              </a:prstGeom>
              <a:noFill/>
              <a:ln w="6350">
                <a:solidFill>
                  <a:srgbClr val="8E8E8E"/>
                </a:solidFill>
                <a:round/>
                <a:headEnd/>
                <a:tailEnd/>
              </a:ln>
            </p:spPr>
          </p:cxnSp>
          <p:cxnSp>
            <p:nvCxnSpPr>
              <p:cNvPr id="63" name="Line 359">
                <a:extLst>
                  <a:ext uri="{FF2B5EF4-FFF2-40B4-BE49-F238E27FC236}">
                    <a16:creationId xmlns:a16="http://schemas.microsoft.com/office/drawing/2014/main" id="{7737E011-AFC0-8401-1EC3-E569AA09F3B7}"/>
                  </a:ext>
                </a:extLst>
              </p:cNvPr>
              <p:cNvCxnSpPr>
                <a:cxnSpLocks noChangeAspect="1" noEditPoints="1" noChangeArrowheads="1" noChangeShapeType="1"/>
              </p:cNvCxnSpPr>
              <p:nvPr/>
            </p:nvCxnSpPr>
            <p:spPr bwMode="auto">
              <a:xfrm>
                <a:off x="3118" y="1417"/>
                <a:ext cx="0" cy="10205"/>
              </a:xfrm>
              <a:prstGeom prst="line">
                <a:avLst/>
              </a:prstGeom>
              <a:noFill/>
              <a:ln w="6350">
                <a:solidFill>
                  <a:srgbClr val="8E8E8E"/>
                </a:solidFill>
                <a:round/>
                <a:headEnd/>
                <a:tailEnd/>
              </a:ln>
            </p:spPr>
          </p:cxnSp>
          <p:cxnSp>
            <p:nvCxnSpPr>
              <p:cNvPr id="64" name="Line 360">
                <a:extLst>
                  <a:ext uri="{FF2B5EF4-FFF2-40B4-BE49-F238E27FC236}">
                    <a16:creationId xmlns:a16="http://schemas.microsoft.com/office/drawing/2014/main" id="{D5204111-0772-5474-CBEA-93B818ABF724}"/>
                  </a:ext>
                </a:extLst>
              </p:cNvPr>
              <p:cNvCxnSpPr>
                <a:cxnSpLocks noChangeAspect="1" noEditPoints="1" noChangeArrowheads="1" noChangeShapeType="1"/>
              </p:cNvCxnSpPr>
              <p:nvPr/>
            </p:nvCxnSpPr>
            <p:spPr bwMode="auto">
              <a:xfrm>
                <a:off x="3401" y="1417"/>
                <a:ext cx="0" cy="10205"/>
              </a:xfrm>
              <a:prstGeom prst="line">
                <a:avLst/>
              </a:prstGeom>
              <a:noFill/>
              <a:ln w="6350">
                <a:solidFill>
                  <a:srgbClr val="8E8E8E"/>
                </a:solidFill>
                <a:round/>
                <a:headEnd/>
                <a:tailEnd/>
              </a:ln>
            </p:spPr>
          </p:cxnSp>
          <p:cxnSp>
            <p:nvCxnSpPr>
              <p:cNvPr id="65" name="Line 361">
                <a:extLst>
                  <a:ext uri="{FF2B5EF4-FFF2-40B4-BE49-F238E27FC236}">
                    <a16:creationId xmlns:a16="http://schemas.microsoft.com/office/drawing/2014/main" id="{A0692B12-9CB4-F603-81E1-DE1676382BB1}"/>
                  </a:ext>
                </a:extLst>
              </p:cNvPr>
              <p:cNvCxnSpPr>
                <a:cxnSpLocks noChangeAspect="1" noEditPoints="1" noChangeArrowheads="1" noChangeShapeType="1"/>
              </p:cNvCxnSpPr>
              <p:nvPr/>
            </p:nvCxnSpPr>
            <p:spPr bwMode="auto">
              <a:xfrm>
                <a:off x="3685" y="1417"/>
                <a:ext cx="0" cy="10205"/>
              </a:xfrm>
              <a:prstGeom prst="line">
                <a:avLst/>
              </a:prstGeom>
              <a:noFill/>
              <a:ln w="6350">
                <a:solidFill>
                  <a:srgbClr val="8E8E8E"/>
                </a:solidFill>
                <a:round/>
                <a:headEnd/>
                <a:tailEnd/>
              </a:ln>
            </p:spPr>
          </p:cxnSp>
          <p:cxnSp>
            <p:nvCxnSpPr>
              <p:cNvPr id="66" name="Line 362">
                <a:extLst>
                  <a:ext uri="{FF2B5EF4-FFF2-40B4-BE49-F238E27FC236}">
                    <a16:creationId xmlns:a16="http://schemas.microsoft.com/office/drawing/2014/main" id="{BD3D0C58-B458-86AA-BD02-248E9B84DA28}"/>
                  </a:ext>
                </a:extLst>
              </p:cNvPr>
              <p:cNvCxnSpPr>
                <a:cxnSpLocks noChangeAspect="1" noEditPoints="1" noChangeArrowheads="1" noChangeShapeType="1"/>
              </p:cNvCxnSpPr>
              <p:nvPr/>
            </p:nvCxnSpPr>
            <p:spPr bwMode="auto">
              <a:xfrm>
                <a:off x="3968" y="1417"/>
                <a:ext cx="0" cy="10205"/>
              </a:xfrm>
              <a:prstGeom prst="line">
                <a:avLst/>
              </a:prstGeom>
              <a:noFill/>
              <a:ln w="6350">
                <a:solidFill>
                  <a:srgbClr val="8E8E8E"/>
                </a:solidFill>
                <a:round/>
                <a:headEnd/>
                <a:tailEnd/>
              </a:ln>
            </p:spPr>
          </p:cxnSp>
          <p:cxnSp>
            <p:nvCxnSpPr>
              <p:cNvPr id="67" name="Line 363">
                <a:extLst>
                  <a:ext uri="{FF2B5EF4-FFF2-40B4-BE49-F238E27FC236}">
                    <a16:creationId xmlns:a16="http://schemas.microsoft.com/office/drawing/2014/main" id="{9CAED305-34EA-AB7F-D2EE-2CCE8AC9161C}"/>
                  </a:ext>
                </a:extLst>
              </p:cNvPr>
              <p:cNvCxnSpPr>
                <a:cxnSpLocks noChangeAspect="1" noEditPoints="1" noChangeArrowheads="1" noChangeShapeType="1"/>
              </p:cNvCxnSpPr>
              <p:nvPr/>
            </p:nvCxnSpPr>
            <p:spPr bwMode="auto">
              <a:xfrm>
                <a:off x="4252" y="1417"/>
                <a:ext cx="0" cy="10205"/>
              </a:xfrm>
              <a:prstGeom prst="line">
                <a:avLst/>
              </a:prstGeom>
              <a:noFill/>
              <a:ln w="6350">
                <a:solidFill>
                  <a:srgbClr val="8E8E8E"/>
                </a:solidFill>
                <a:round/>
                <a:headEnd/>
                <a:tailEnd/>
              </a:ln>
            </p:spPr>
          </p:cxnSp>
          <p:cxnSp>
            <p:nvCxnSpPr>
              <p:cNvPr id="68" name="Line 364">
                <a:extLst>
                  <a:ext uri="{FF2B5EF4-FFF2-40B4-BE49-F238E27FC236}">
                    <a16:creationId xmlns:a16="http://schemas.microsoft.com/office/drawing/2014/main" id="{A3E1C23C-0C2C-6E72-6A9D-49A1C3A33343}"/>
                  </a:ext>
                </a:extLst>
              </p:cNvPr>
              <p:cNvCxnSpPr>
                <a:cxnSpLocks noChangeAspect="1" noEditPoints="1" noChangeArrowheads="1" noChangeShapeType="1"/>
              </p:cNvCxnSpPr>
              <p:nvPr/>
            </p:nvCxnSpPr>
            <p:spPr bwMode="auto">
              <a:xfrm>
                <a:off x="4535" y="1417"/>
                <a:ext cx="0" cy="10205"/>
              </a:xfrm>
              <a:prstGeom prst="line">
                <a:avLst/>
              </a:prstGeom>
              <a:noFill/>
              <a:ln w="6350">
                <a:solidFill>
                  <a:srgbClr val="8E8E8E"/>
                </a:solidFill>
                <a:round/>
                <a:headEnd/>
                <a:tailEnd/>
              </a:ln>
            </p:spPr>
          </p:cxnSp>
          <p:cxnSp>
            <p:nvCxnSpPr>
              <p:cNvPr id="69" name="Line 365">
                <a:extLst>
                  <a:ext uri="{FF2B5EF4-FFF2-40B4-BE49-F238E27FC236}">
                    <a16:creationId xmlns:a16="http://schemas.microsoft.com/office/drawing/2014/main" id="{BA9C9B82-B889-E455-A2AF-8AC674C804BC}"/>
                  </a:ext>
                </a:extLst>
              </p:cNvPr>
              <p:cNvCxnSpPr>
                <a:cxnSpLocks noChangeAspect="1" noEditPoints="1" noChangeArrowheads="1" noChangeShapeType="1"/>
              </p:cNvCxnSpPr>
              <p:nvPr/>
            </p:nvCxnSpPr>
            <p:spPr bwMode="auto">
              <a:xfrm>
                <a:off x="4819" y="1417"/>
                <a:ext cx="0" cy="10205"/>
              </a:xfrm>
              <a:prstGeom prst="line">
                <a:avLst/>
              </a:prstGeom>
              <a:noFill/>
              <a:ln w="6350">
                <a:solidFill>
                  <a:srgbClr val="8E8E8E"/>
                </a:solidFill>
                <a:round/>
                <a:headEnd/>
                <a:tailEnd/>
              </a:ln>
            </p:spPr>
          </p:cxnSp>
          <p:cxnSp>
            <p:nvCxnSpPr>
              <p:cNvPr id="70" name="Line 366">
                <a:extLst>
                  <a:ext uri="{FF2B5EF4-FFF2-40B4-BE49-F238E27FC236}">
                    <a16:creationId xmlns:a16="http://schemas.microsoft.com/office/drawing/2014/main" id="{7B1B46F5-ADED-CDE9-578A-1F6EA35EF1EC}"/>
                  </a:ext>
                </a:extLst>
              </p:cNvPr>
              <p:cNvCxnSpPr>
                <a:cxnSpLocks noChangeAspect="1" noEditPoints="1" noChangeArrowheads="1" noChangeShapeType="1"/>
              </p:cNvCxnSpPr>
              <p:nvPr/>
            </p:nvCxnSpPr>
            <p:spPr bwMode="auto">
              <a:xfrm>
                <a:off x="5102" y="1417"/>
                <a:ext cx="0" cy="10205"/>
              </a:xfrm>
              <a:prstGeom prst="line">
                <a:avLst/>
              </a:prstGeom>
              <a:noFill/>
              <a:ln w="6350">
                <a:solidFill>
                  <a:srgbClr val="8E8E8E"/>
                </a:solidFill>
                <a:round/>
                <a:headEnd/>
                <a:tailEnd/>
              </a:ln>
            </p:spPr>
          </p:cxnSp>
          <p:cxnSp>
            <p:nvCxnSpPr>
              <p:cNvPr id="71" name="Line 367">
                <a:extLst>
                  <a:ext uri="{FF2B5EF4-FFF2-40B4-BE49-F238E27FC236}">
                    <a16:creationId xmlns:a16="http://schemas.microsoft.com/office/drawing/2014/main" id="{E9C1A714-1153-728F-DDBA-28CF4DD2CBBA}"/>
                  </a:ext>
                </a:extLst>
              </p:cNvPr>
              <p:cNvCxnSpPr>
                <a:cxnSpLocks noChangeAspect="1" noEditPoints="1" noChangeArrowheads="1" noChangeShapeType="1"/>
              </p:cNvCxnSpPr>
              <p:nvPr/>
            </p:nvCxnSpPr>
            <p:spPr bwMode="auto">
              <a:xfrm>
                <a:off x="5386" y="1417"/>
                <a:ext cx="0" cy="10205"/>
              </a:xfrm>
              <a:prstGeom prst="line">
                <a:avLst/>
              </a:prstGeom>
              <a:noFill/>
              <a:ln w="6350">
                <a:solidFill>
                  <a:srgbClr val="8E8E8E"/>
                </a:solidFill>
                <a:round/>
                <a:headEnd/>
                <a:tailEnd/>
              </a:ln>
            </p:spPr>
          </p:cxnSp>
          <p:cxnSp>
            <p:nvCxnSpPr>
              <p:cNvPr id="72" name="Line 368">
                <a:extLst>
                  <a:ext uri="{FF2B5EF4-FFF2-40B4-BE49-F238E27FC236}">
                    <a16:creationId xmlns:a16="http://schemas.microsoft.com/office/drawing/2014/main" id="{D81C739C-C064-A533-E73D-76C0D2722989}"/>
                  </a:ext>
                </a:extLst>
              </p:cNvPr>
              <p:cNvCxnSpPr>
                <a:cxnSpLocks noChangeAspect="1" noEditPoints="1" noChangeArrowheads="1" noChangeShapeType="1"/>
              </p:cNvCxnSpPr>
              <p:nvPr/>
            </p:nvCxnSpPr>
            <p:spPr bwMode="auto">
              <a:xfrm>
                <a:off x="5669" y="1417"/>
                <a:ext cx="0" cy="10205"/>
              </a:xfrm>
              <a:prstGeom prst="line">
                <a:avLst/>
              </a:prstGeom>
              <a:noFill/>
              <a:ln w="6350">
                <a:solidFill>
                  <a:srgbClr val="8E8E8E"/>
                </a:solidFill>
                <a:round/>
                <a:headEnd/>
                <a:tailEnd/>
              </a:ln>
            </p:spPr>
          </p:cxnSp>
          <p:cxnSp>
            <p:nvCxnSpPr>
              <p:cNvPr id="73" name="Line 369">
                <a:extLst>
                  <a:ext uri="{FF2B5EF4-FFF2-40B4-BE49-F238E27FC236}">
                    <a16:creationId xmlns:a16="http://schemas.microsoft.com/office/drawing/2014/main" id="{257577A7-1F4E-957F-E448-52C173E96FE3}"/>
                  </a:ext>
                </a:extLst>
              </p:cNvPr>
              <p:cNvCxnSpPr>
                <a:cxnSpLocks noChangeAspect="1" noEditPoints="1" noChangeArrowheads="1" noChangeShapeType="1"/>
              </p:cNvCxnSpPr>
              <p:nvPr/>
            </p:nvCxnSpPr>
            <p:spPr bwMode="auto">
              <a:xfrm>
                <a:off x="5952" y="1417"/>
                <a:ext cx="0" cy="10205"/>
              </a:xfrm>
              <a:prstGeom prst="line">
                <a:avLst/>
              </a:prstGeom>
              <a:noFill/>
              <a:ln w="6350">
                <a:solidFill>
                  <a:srgbClr val="8E8E8E"/>
                </a:solidFill>
                <a:round/>
                <a:headEnd/>
                <a:tailEnd/>
              </a:ln>
            </p:spPr>
          </p:cxnSp>
          <p:cxnSp>
            <p:nvCxnSpPr>
              <p:cNvPr id="74" name="Line 370">
                <a:extLst>
                  <a:ext uri="{FF2B5EF4-FFF2-40B4-BE49-F238E27FC236}">
                    <a16:creationId xmlns:a16="http://schemas.microsoft.com/office/drawing/2014/main" id="{0DE84072-60DA-C3F8-25FA-369E028BDD00}"/>
                  </a:ext>
                </a:extLst>
              </p:cNvPr>
              <p:cNvCxnSpPr>
                <a:cxnSpLocks noChangeAspect="1" noEditPoints="1" noChangeArrowheads="1" noChangeShapeType="1"/>
              </p:cNvCxnSpPr>
              <p:nvPr/>
            </p:nvCxnSpPr>
            <p:spPr bwMode="auto">
              <a:xfrm>
                <a:off x="1417" y="1417"/>
                <a:ext cx="4535" cy="0"/>
              </a:xfrm>
              <a:prstGeom prst="line">
                <a:avLst/>
              </a:prstGeom>
              <a:noFill/>
              <a:ln w="6350">
                <a:solidFill>
                  <a:srgbClr val="8E8E8E"/>
                </a:solidFill>
                <a:round/>
                <a:headEnd/>
                <a:tailEnd/>
              </a:ln>
            </p:spPr>
          </p:cxnSp>
          <p:cxnSp>
            <p:nvCxnSpPr>
              <p:cNvPr id="75" name="Line 371">
                <a:extLst>
                  <a:ext uri="{FF2B5EF4-FFF2-40B4-BE49-F238E27FC236}">
                    <a16:creationId xmlns:a16="http://schemas.microsoft.com/office/drawing/2014/main" id="{242F102C-B7D4-457D-70DB-65B14C9B3DD3}"/>
                  </a:ext>
                </a:extLst>
              </p:cNvPr>
              <p:cNvCxnSpPr>
                <a:cxnSpLocks noChangeAspect="1" noEditPoints="1" noChangeArrowheads="1" noChangeShapeType="1"/>
              </p:cNvCxnSpPr>
              <p:nvPr/>
            </p:nvCxnSpPr>
            <p:spPr bwMode="auto">
              <a:xfrm>
                <a:off x="1417" y="1700"/>
                <a:ext cx="4535" cy="0"/>
              </a:xfrm>
              <a:prstGeom prst="line">
                <a:avLst/>
              </a:prstGeom>
              <a:noFill/>
              <a:ln w="6350">
                <a:solidFill>
                  <a:srgbClr val="8E8E8E"/>
                </a:solidFill>
                <a:round/>
                <a:headEnd/>
                <a:tailEnd/>
              </a:ln>
            </p:spPr>
          </p:cxnSp>
          <p:cxnSp>
            <p:nvCxnSpPr>
              <p:cNvPr id="76" name="Line 372">
                <a:extLst>
                  <a:ext uri="{FF2B5EF4-FFF2-40B4-BE49-F238E27FC236}">
                    <a16:creationId xmlns:a16="http://schemas.microsoft.com/office/drawing/2014/main" id="{647CDBB5-1251-6124-BBA8-4A6FC36646EA}"/>
                  </a:ext>
                </a:extLst>
              </p:cNvPr>
              <p:cNvCxnSpPr>
                <a:cxnSpLocks noChangeAspect="1" noEditPoints="1" noChangeArrowheads="1" noChangeShapeType="1"/>
              </p:cNvCxnSpPr>
              <p:nvPr/>
            </p:nvCxnSpPr>
            <p:spPr bwMode="auto">
              <a:xfrm>
                <a:off x="1417" y="1984"/>
                <a:ext cx="4535" cy="0"/>
              </a:xfrm>
              <a:prstGeom prst="line">
                <a:avLst/>
              </a:prstGeom>
              <a:noFill/>
              <a:ln w="6350">
                <a:solidFill>
                  <a:srgbClr val="8E8E8E"/>
                </a:solidFill>
                <a:round/>
                <a:headEnd/>
                <a:tailEnd/>
              </a:ln>
            </p:spPr>
          </p:cxnSp>
          <p:cxnSp>
            <p:nvCxnSpPr>
              <p:cNvPr id="77" name="Line 373">
                <a:extLst>
                  <a:ext uri="{FF2B5EF4-FFF2-40B4-BE49-F238E27FC236}">
                    <a16:creationId xmlns:a16="http://schemas.microsoft.com/office/drawing/2014/main" id="{B6E54274-4968-CDA9-171A-9BED1FF719A1}"/>
                  </a:ext>
                </a:extLst>
              </p:cNvPr>
              <p:cNvCxnSpPr>
                <a:cxnSpLocks noChangeAspect="1" noEditPoints="1" noChangeArrowheads="1" noChangeShapeType="1"/>
              </p:cNvCxnSpPr>
              <p:nvPr/>
            </p:nvCxnSpPr>
            <p:spPr bwMode="auto">
              <a:xfrm>
                <a:off x="1417" y="2267"/>
                <a:ext cx="4535" cy="0"/>
              </a:xfrm>
              <a:prstGeom prst="line">
                <a:avLst/>
              </a:prstGeom>
              <a:noFill/>
              <a:ln w="6350">
                <a:solidFill>
                  <a:srgbClr val="8E8E8E"/>
                </a:solidFill>
                <a:round/>
                <a:headEnd/>
                <a:tailEnd/>
              </a:ln>
            </p:spPr>
          </p:cxnSp>
          <p:cxnSp>
            <p:nvCxnSpPr>
              <p:cNvPr id="78" name="Line 374">
                <a:extLst>
                  <a:ext uri="{FF2B5EF4-FFF2-40B4-BE49-F238E27FC236}">
                    <a16:creationId xmlns:a16="http://schemas.microsoft.com/office/drawing/2014/main" id="{1F192F3B-12A5-3A1E-B8FA-F79BFD316054}"/>
                  </a:ext>
                </a:extLst>
              </p:cNvPr>
              <p:cNvCxnSpPr>
                <a:cxnSpLocks noChangeAspect="1" noEditPoints="1" noChangeArrowheads="1" noChangeShapeType="1"/>
              </p:cNvCxnSpPr>
              <p:nvPr/>
            </p:nvCxnSpPr>
            <p:spPr bwMode="auto">
              <a:xfrm>
                <a:off x="1417" y="2551"/>
                <a:ext cx="4535" cy="0"/>
              </a:xfrm>
              <a:prstGeom prst="line">
                <a:avLst/>
              </a:prstGeom>
              <a:noFill/>
              <a:ln w="6350">
                <a:solidFill>
                  <a:srgbClr val="8E8E8E"/>
                </a:solidFill>
                <a:round/>
                <a:headEnd/>
                <a:tailEnd/>
              </a:ln>
            </p:spPr>
          </p:cxnSp>
          <p:cxnSp>
            <p:nvCxnSpPr>
              <p:cNvPr id="79" name="Line 375">
                <a:extLst>
                  <a:ext uri="{FF2B5EF4-FFF2-40B4-BE49-F238E27FC236}">
                    <a16:creationId xmlns:a16="http://schemas.microsoft.com/office/drawing/2014/main" id="{C34A3E30-A893-B222-20D2-E2242C52574D}"/>
                  </a:ext>
                </a:extLst>
              </p:cNvPr>
              <p:cNvCxnSpPr>
                <a:cxnSpLocks noChangeAspect="1" noEditPoints="1" noChangeArrowheads="1" noChangeShapeType="1"/>
              </p:cNvCxnSpPr>
              <p:nvPr/>
            </p:nvCxnSpPr>
            <p:spPr bwMode="auto">
              <a:xfrm>
                <a:off x="1417" y="2834"/>
                <a:ext cx="4535" cy="0"/>
              </a:xfrm>
              <a:prstGeom prst="line">
                <a:avLst/>
              </a:prstGeom>
              <a:noFill/>
              <a:ln w="6350">
                <a:solidFill>
                  <a:srgbClr val="8E8E8E"/>
                </a:solidFill>
                <a:round/>
                <a:headEnd/>
                <a:tailEnd/>
              </a:ln>
            </p:spPr>
          </p:cxnSp>
          <p:cxnSp>
            <p:nvCxnSpPr>
              <p:cNvPr id="80" name="Line 376">
                <a:extLst>
                  <a:ext uri="{FF2B5EF4-FFF2-40B4-BE49-F238E27FC236}">
                    <a16:creationId xmlns:a16="http://schemas.microsoft.com/office/drawing/2014/main" id="{C98019A5-7161-A40E-008C-5A0C60E97193}"/>
                  </a:ext>
                </a:extLst>
              </p:cNvPr>
              <p:cNvCxnSpPr>
                <a:cxnSpLocks noChangeAspect="1" noEditPoints="1" noChangeArrowheads="1" noChangeShapeType="1"/>
              </p:cNvCxnSpPr>
              <p:nvPr/>
            </p:nvCxnSpPr>
            <p:spPr bwMode="auto">
              <a:xfrm>
                <a:off x="1417" y="3118"/>
                <a:ext cx="4535" cy="0"/>
              </a:xfrm>
              <a:prstGeom prst="line">
                <a:avLst/>
              </a:prstGeom>
              <a:noFill/>
              <a:ln w="6350">
                <a:solidFill>
                  <a:srgbClr val="8E8E8E"/>
                </a:solidFill>
                <a:round/>
                <a:headEnd/>
                <a:tailEnd/>
              </a:ln>
            </p:spPr>
          </p:cxnSp>
          <p:cxnSp>
            <p:nvCxnSpPr>
              <p:cNvPr id="81" name="Line 377">
                <a:extLst>
                  <a:ext uri="{FF2B5EF4-FFF2-40B4-BE49-F238E27FC236}">
                    <a16:creationId xmlns:a16="http://schemas.microsoft.com/office/drawing/2014/main" id="{FF18E7D6-6A98-50BE-F7A0-B7AAF521F66C}"/>
                  </a:ext>
                </a:extLst>
              </p:cNvPr>
              <p:cNvCxnSpPr>
                <a:cxnSpLocks noChangeAspect="1" noEditPoints="1" noChangeArrowheads="1" noChangeShapeType="1"/>
              </p:cNvCxnSpPr>
              <p:nvPr/>
            </p:nvCxnSpPr>
            <p:spPr bwMode="auto">
              <a:xfrm>
                <a:off x="1417" y="3401"/>
                <a:ext cx="4535" cy="0"/>
              </a:xfrm>
              <a:prstGeom prst="line">
                <a:avLst/>
              </a:prstGeom>
              <a:noFill/>
              <a:ln w="6350">
                <a:solidFill>
                  <a:srgbClr val="8E8E8E"/>
                </a:solidFill>
                <a:round/>
                <a:headEnd/>
                <a:tailEnd/>
              </a:ln>
            </p:spPr>
          </p:cxnSp>
          <p:cxnSp>
            <p:nvCxnSpPr>
              <p:cNvPr id="82" name="Line 378">
                <a:extLst>
                  <a:ext uri="{FF2B5EF4-FFF2-40B4-BE49-F238E27FC236}">
                    <a16:creationId xmlns:a16="http://schemas.microsoft.com/office/drawing/2014/main" id="{F4317E83-EAE6-86D5-E80F-4601632E77F7}"/>
                  </a:ext>
                </a:extLst>
              </p:cNvPr>
              <p:cNvCxnSpPr>
                <a:cxnSpLocks noChangeAspect="1" noEditPoints="1" noChangeArrowheads="1" noChangeShapeType="1"/>
              </p:cNvCxnSpPr>
              <p:nvPr/>
            </p:nvCxnSpPr>
            <p:spPr bwMode="auto">
              <a:xfrm>
                <a:off x="1417" y="3685"/>
                <a:ext cx="4535" cy="0"/>
              </a:xfrm>
              <a:prstGeom prst="line">
                <a:avLst/>
              </a:prstGeom>
              <a:noFill/>
              <a:ln w="6350">
                <a:solidFill>
                  <a:srgbClr val="8E8E8E"/>
                </a:solidFill>
                <a:round/>
                <a:headEnd/>
                <a:tailEnd/>
              </a:ln>
            </p:spPr>
          </p:cxnSp>
          <p:cxnSp>
            <p:nvCxnSpPr>
              <p:cNvPr id="83" name="Line 379">
                <a:extLst>
                  <a:ext uri="{FF2B5EF4-FFF2-40B4-BE49-F238E27FC236}">
                    <a16:creationId xmlns:a16="http://schemas.microsoft.com/office/drawing/2014/main" id="{56FD1662-F3FB-6042-C6F0-53C5B6AA05FF}"/>
                  </a:ext>
                </a:extLst>
              </p:cNvPr>
              <p:cNvCxnSpPr>
                <a:cxnSpLocks noChangeAspect="1" noEditPoints="1" noChangeArrowheads="1" noChangeShapeType="1"/>
              </p:cNvCxnSpPr>
              <p:nvPr/>
            </p:nvCxnSpPr>
            <p:spPr bwMode="auto">
              <a:xfrm>
                <a:off x="1417" y="3968"/>
                <a:ext cx="4535" cy="0"/>
              </a:xfrm>
              <a:prstGeom prst="line">
                <a:avLst/>
              </a:prstGeom>
              <a:noFill/>
              <a:ln w="6350">
                <a:solidFill>
                  <a:srgbClr val="8E8E8E"/>
                </a:solidFill>
                <a:round/>
                <a:headEnd/>
                <a:tailEnd/>
              </a:ln>
            </p:spPr>
          </p:cxnSp>
          <p:cxnSp>
            <p:nvCxnSpPr>
              <p:cNvPr id="84" name="Line 380">
                <a:extLst>
                  <a:ext uri="{FF2B5EF4-FFF2-40B4-BE49-F238E27FC236}">
                    <a16:creationId xmlns:a16="http://schemas.microsoft.com/office/drawing/2014/main" id="{29DA0E80-746E-1500-1214-DAD2CF3380FB}"/>
                  </a:ext>
                </a:extLst>
              </p:cNvPr>
              <p:cNvCxnSpPr>
                <a:cxnSpLocks noChangeAspect="1" noEditPoints="1" noChangeArrowheads="1" noChangeShapeType="1"/>
              </p:cNvCxnSpPr>
              <p:nvPr/>
            </p:nvCxnSpPr>
            <p:spPr bwMode="auto">
              <a:xfrm>
                <a:off x="1417" y="4252"/>
                <a:ext cx="4535" cy="0"/>
              </a:xfrm>
              <a:prstGeom prst="line">
                <a:avLst/>
              </a:prstGeom>
              <a:noFill/>
              <a:ln w="6350">
                <a:solidFill>
                  <a:srgbClr val="8E8E8E"/>
                </a:solidFill>
                <a:round/>
                <a:headEnd/>
                <a:tailEnd/>
              </a:ln>
            </p:spPr>
          </p:cxnSp>
          <p:cxnSp>
            <p:nvCxnSpPr>
              <p:cNvPr id="85" name="Line 381">
                <a:extLst>
                  <a:ext uri="{FF2B5EF4-FFF2-40B4-BE49-F238E27FC236}">
                    <a16:creationId xmlns:a16="http://schemas.microsoft.com/office/drawing/2014/main" id="{692BB395-67FB-09B1-D5DE-56918C4288AD}"/>
                  </a:ext>
                </a:extLst>
              </p:cNvPr>
              <p:cNvCxnSpPr>
                <a:cxnSpLocks noChangeAspect="1" noEditPoints="1" noChangeArrowheads="1" noChangeShapeType="1"/>
              </p:cNvCxnSpPr>
              <p:nvPr/>
            </p:nvCxnSpPr>
            <p:spPr bwMode="auto">
              <a:xfrm>
                <a:off x="1417" y="4535"/>
                <a:ext cx="4535" cy="0"/>
              </a:xfrm>
              <a:prstGeom prst="line">
                <a:avLst/>
              </a:prstGeom>
              <a:noFill/>
              <a:ln w="6350">
                <a:solidFill>
                  <a:srgbClr val="8E8E8E"/>
                </a:solidFill>
                <a:round/>
                <a:headEnd/>
                <a:tailEnd/>
              </a:ln>
            </p:spPr>
          </p:cxnSp>
          <p:cxnSp>
            <p:nvCxnSpPr>
              <p:cNvPr id="86" name="Line 382">
                <a:extLst>
                  <a:ext uri="{FF2B5EF4-FFF2-40B4-BE49-F238E27FC236}">
                    <a16:creationId xmlns:a16="http://schemas.microsoft.com/office/drawing/2014/main" id="{4E2AC745-1644-B904-7950-03C1EFB72640}"/>
                  </a:ext>
                </a:extLst>
              </p:cNvPr>
              <p:cNvCxnSpPr>
                <a:cxnSpLocks noChangeAspect="1" noEditPoints="1" noChangeArrowheads="1" noChangeShapeType="1"/>
              </p:cNvCxnSpPr>
              <p:nvPr/>
            </p:nvCxnSpPr>
            <p:spPr bwMode="auto">
              <a:xfrm>
                <a:off x="1417" y="4819"/>
                <a:ext cx="4535" cy="0"/>
              </a:xfrm>
              <a:prstGeom prst="line">
                <a:avLst/>
              </a:prstGeom>
              <a:noFill/>
              <a:ln w="6350">
                <a:solidFill>
                  <a:srgbClr val="8E8E8E"/>
                </a:solidFill>
                <a:round/>
                <a:headEnd/>
                <a:tailEnd/>
              </a:ln>
            </p:spPr>
          </p:cxnSp>
          <p:cxnSp>
            <p:nvCxnSpPr>
              <p:cNvPr id="87" name="Line 383">
                <a:extLst>
                  <a:ext uri="{FF2B5EF4-FFF2-40B4-BE49-F238E27FC236}">
                    <a16:creationId xmlns:a16="http://schemas.microsoft.com/office/drawing/2014/main" id="{C1B8091E-30E6-1043-32B5-5FE9C259EAF8}"/>
                  </a:ext>
                </a:extLst>
              </p:cNvPr>
              <p:cNvCxnSpPr>
                <a:cxnSpLocks noChangeAspect="1" noEditPoints="1" noChangeArrowheads="1" noChangeShapeType="1"/>
              </p:cNvCxnSpPr>
              <p:nvPr/>
            </p:nvCxnSpPr>
            <p:spPr bwMode="auto">
              <a:xfrm>
                <a:off x="1417" y="5102"/>
                <a:ext cx="4535" cy="0"/>
              </a:xfrm>
              <a:prstGeom prst="line">
                <a:avLst/>
              </a:prstGeom>
              <a:noFill/>
              <a:ln w="6350">
                <a:solidFill>
                  <a:srgbClr val="8E8E8E"/>
                </a:solidFill>
                <a:round/>
                <a:headEnd/>
                <a:tailEnd/>
              </a:ln>
            </p:spPr>
          </p:cxnSp>
          <p:cxnSp>
            <p:nvCxnSpPr>
              <p:cNvPr id="88" name="Line 384">
                <a:extLst>
                  <a:ext uri="{FF2B5EF4-FFF2-40B4-BE49-F238E27FC236}">
                    <a16:creationId xmlns:a16="http://schemas.microsoft.com/office/drawing/2014/main" id="{5A7E8D62-B9CC-85B3-7427-9E011C78D280}"/>
                  </a:ext>
                </a:extLst>
              </p:cNvPr>
              <p:cNvCxnSpPr>
                <a:cxnSpLocks noChangeAspect="1" noEditPoints="1" noChangeArrowheads="1" noChangeShapeType="1"/>
              </p:cNvCxnSpPr>
              <p:nvPr/>
            </p:nvCxnSpPr>
            <p:spPr bwMode="auto">
              <a:xfrm>
                <a:off x="1417" y="5386"/>
                <a:ext cx="4535" cy="0"/>
              </a:xfrm>
              <a:prstGeom prst="line">
                <a:avLst/>
              </a:prstGeom>
              <a:noFill/>
              <a:ln w="6350">
                <a:solidFill>
                  <a:srgbClr val="8E8E8E"/>
                </a:solidFill>
                <a:round/>
                <a:headEnd/>
                <a:tailEnd/>
              </a:ln>
            </p:spPr>
          </p:cxnSp>
          <p:cxnSp>
            <p:nvCxnSpPr>
              <p:cNvPr id="89" name="Line 385">
                <a:extLst>
                  <a:ext uri="{FF2B5EF4-FFF2-40B4-BE49-F238E27FC236}">
                    <a16:creationId xmlns:a16="http://schemas.microsoft.com/office/drawing/2014/main" id="{665592DF-2B31-5EB6-F3AF-C7A11E82034E}"/>
                  </a:ext>
                </a:extLst>
              </p:cNvPr>
              <p:cNvCxnSpPr>
                <a:cxnSpLocks noChangeAspect="1" noEditPoints="1" noChangeArrowheads="1" noChangeShapeType="1"/>
              </p:cNvCxnSpPr>
              <p:nvPr/>
            </p:nvCxnSpPr>
            <p:spPr bwMode="auto">
              <a:xfrm>
                <a:off x="1417" y="5669"/>
                <a:ext cx="4535" cy="0"/>
              </a:xfrm>
              <a:prstGeom prst="line">
                <a:avLst/>
              </a:prstGeom>
              <a:noFill/>
              <a:ln w="6350">
                <a:solidFill>
                  <a:srgbClr val="8E8E8E"/>
                </a:solidFill>
                <a:round/>
                <a:headEnd/>
                <a:tailEnd/>
              </a:ln>
            </p:spPr>
          </p:cxnSp>
          <p:cxnSp>
            <p:nvCxnSpPr>
              <p:cNvPr id="90" name="Line 386">
                <a:extLst>
                  <a:ext uri="{FF2B5EF4-FFF2-40B4-BE49-F238E27FC236}">
                    <a16:creationId xmlns:a16="http://schemas.microsoft.com/office/drawing/2014/main" id="{EFE84261-229F-F6F9-7DBC-93054F52FC40}"/>
                  </a:ext>
                </a:extLst>
              </p:cNvPr>
              <p:cNvCxnSpPr>
                <a:cxnSpLocks noChangeAspect="1" noEditPoints="1" noChangeArrowheads="1" noChangeShapeType="1"/>
              </p:cNvCxnSpPr>
              <p:nvPr/>
            </p:nvCxnSpPr>
            <p:spPr bwMode="auto">
              <a:xfrm>
                <a:off x="1417" y="5952"/>
                <a:ext cx="4535" cy="0"/>
              </a:xfrm>
              <a:prstGeom prst="line">
                <a:avLst/>
              </a:prstGeom>
              <a:noFill/>
              <a:ln w="6350">
                <a:solidFill>
                  <a:srgbClr val="8E8E8E"/>
                </a:solidFill>
                <a:round/>
                <a:headEnd/>
                <a:tailEnd/>
              </a:ln>
            </p:spPr>
          </p:cxnSp>
          <p:cxnSp>
            <p:nvCxnSpPr>
              <p:cNvPr id="91" name="Line 387">
                <a:extLst>
                  <a:ext uri="{FF2B5EF4-FFF2-40B4-BE49-F238E27FC236}">
                    <a16:creationId xmlns:a16="http://schemas.microsoft.com/office/drawing/2014/main" id="{E53947D6-A200-C8BB-E8FC-63EE8CF98463}"/>
                  </a:ext>
                </a:extLst>
              </p:cNvPr>
              <p:cNvCxnSpPr>
                <a:cxnSpLocks noChangeAspect="1" noEditPoints="1" noChangeArrowheads="1" noChangeShapeType="1"/>
              </p:cNvCxnSpPr>
              <p:nvPr/>
            </p:nvCxnSpPr>
            <p:spPr bwMode="auto">
              <a:xfrm>
                <a:off x="1417" y="6236"/>
                <a:ext cx="4535" cy="0"/>
              </a:xfrm>
              <a:prstGeom prst="line">
                <a:avLst/>
              </a:prstGeom>
              <a:noFill/>
              <a:ln w="6350">
                <a:solidFill>
                  <a:srgbClr val="8E8E8E"/>
                </a:solidFill>
                <a:round/>
                <a:headEnd/>
                <a:tailEnd/>
              </a:ln>
            </p:spPr>
          </p:cxnSp>
          <p:cxnSp>
            <p:nvCxnSpPr>
              <p:cNvPr id="92" name="Line 388">
                <a:extLst>
                  <a:ext uri="{FF2B5EF4-FFF2-40B4-BE49-F238E27FC236}">
                    <a16:creationId xmlns:a16="http://schemas.microsoft.com/office/drawing/2014/main" id="{2896518B-4A38-5B33-BC75-45252DCE3955}"/>
                  </a:ext>
                </a:extLst>
              </p:cNvPr>
              <p:cNvCxnSpPr>
                <a:cxnSpLocks noChangeAspect="1" noEditPoints="1" noChangeArrowheads="1" noChangeShapeType="1"/>
              </p:cNvCxnSpPr>
              <p:nvPr/>
            </p:nvCxnSpPr>
            <p:spPr bwMode="auto">
              <a:xfrm>
                <a:off x="1417" y="6519"/>
                <a:ext cx="4535" cy="0"/>
              </a:xfrm>
              <a:prstGeom prst="line">
                <a:avLst/>
              </a:prstGeom>
              <a:noFill/>
              <a:ln w="6350">
                <a:solidFill>
                  <a:srgbClr val="8E8E8E"/>
                </a:solidFill>
                <a:round/>
                <a:headEnd/>
                <a:tailEnd/>
              </a:ln>
            </p:spPr>
          </p:cxnSp>
          <p:cxnSp>
            <p:nvCxnSpPr>
              <p:cNvPr id="93" name="Line 389">
                <a:extLst>
                  <a:ext uri="{FF2B5EF4-FFF2-40B4-BE49-F238E27FC236}">
                    <a16:creationId xmlns:a16="http://schemas.microsoft.com/office/drawing/2014/main" id="{5C854351-7E17-EAC2-1F11-6C3157C3F768}"/>
                  </a:ext>
                </a:extLst>
              </p:cNvPr>
              <p:cNvCxnSpPr>
                <a:cxnSpLocks noChangeAspect="1" noEditPoints="1" noChangeArrowheads="1" noChangeShapeType="1"/>
              </p:cNvCxnSpPr>
              <p:nvPr/>
            </p:nvCxnSpPr>
            <p:spPr bwMode="auto">
              <a:xfrm>
                <a:off x="1417" y="6803"/>
                <a:ext cx="4535" cy="0"/>
              </a:xfrm>
              <a:prstGeom prst="line">
                <a:avLst/>
              </a:prstGeom>
              <a:noFill/>
              <a:ln w="6350">
                <a:solidFill>
                  <a:srgbClr val="8E8E8E"/>
                </a:solidFill>
                <a:round/>
                <a:headEnd/>
                <a:tailEnd/>
              </a:ln>
            </p:spPr>
          </p:cxnSp>
          <p:cxnSp>
            <p:nvCxnSpPr>
              <p:cNvPr id="94" name="Line 390">
                <a:extLst>
                  <a:ext uri="{FF2B5EF4-FFF2-40B4-BE49-F238E27FC236}">
                    <a16:creationId xmlns:a16="http://schemas.microsoft.com/office/drawing/2014/main" id="{5C3DA0C2-B3FB-AA9F-653E-DF1AC5596528}"/>
                  </a:ext>
                </a:extLst>
              </p:cNvPr>
              <p:cNvCxnSpPr>
                <a:cxnSpLocks noChangeAspect="1" noEditPoints="1" noChangeArrowheads="1" noChangeShapeType="1"/>
              </p:cNvCxnSpPr>
              <p:nvPr/>
            </p:nvCxnSpPr>
            <p:spPr bwMode="auto">
              <a:xfrm>
                <a:off x="1417" y="7086"/>
                <a:ext cx="4535" cy="0"/>
              </a:xfrm>
              <a:prstGeom prst="line">
                <a:avLst/>
              </a:prstGeom>
              <a:noFill/>
              <a:ln w="6350">
                <a:solidFill>
                  <a:srgbClr val="8E8E8E"/>
                </a:solidFill>
                <a:round/>
                <a:headEnd/>
                <a:tailEnd/>
              </a:ln>
            </p:spPr>
          </p:cxnSp>
          <p:cxnSp>
            <p:nvCxnSpPr>
              <p:cNvPr id="95" name="Line 391">
                <a:extLst>
                  <a:ext uri="{FF2B5EF4-FFF2-40B4-BE49-F238E27FC236}">
                    <a16:creationId xmlns:a16="http://schemas.microsoft.com/office/drawing/2014/main" id="{E0767DBD-02CE-DAD6-E024-AE1ABAE05F8F}"/>
                  </a:ext>
                </a:extLst>
              </p:cNvPr>
              <p:cNvCxnSpPr>
                <a:cxnSpLocks noChangeAspect="1" noEditPoints="1" noChangeArrowheads="1" noChangeShapeType="1"/>
              </p:cNvCxnSpPr>
              <p:nvPr/>
            </p:nvCxnSpPr>
            <p:spPr bwMode="auto">
              <a:xfrm>
                <a:off x="1417" y="7370"/>
                <a:ext cx="4535" cy="0"/>
              </a:xfrm>
              <a:prstGeom prst="line">
                <a:avLst/>
              </a:prstGeom>
              <a:noFill/>
              <a:ln w="6350">
                <a:solidFill>
                  <a:srgbClr val="8E8E8E"/>
                </a:solidFill>
                <a:round/>
                <a:headEnd/>
                <a:tailEnd/>
              </a:ln>
            </p:spPr>
          </p:cxnSp>
          <p:cxnSp>
            <p:nvCxnSpPr>
              <p:cNvPr id="96" name="Line 392">
                <a:extLst>
                  <a:ext uri="{FF2B5EF4-FFF2-40B4-BE49-F238E27FC236}">
                    <a16:creationId xmlns:a16="http://schemas.microsoft.com/office/drawing/2014/main" id="{C60FEBBF-98BE-946C-4FAF-A8BBAB90E3D4}"/>
                  </a:ext>
                </a:extLst>
              </p:cNvPr>
              <p:cNvCxnSpPr>
                <a:cxnSpLocks noChangeAspect="1" noEditPoints="1" noChangeArrowheads="1" noChangeShapeType="1"/>
              </p:cNvCxnSpPr>
              <p:nvPr/>
            </p:nvCxnSpPr>
            <p:spPr bwMode="auto">
              <a:xfrm>
                <a:off x="1417" y="7653"/>
                <a:ext cx="4535" cy="0"/>
              </a:xfrm>
              <a:prstGeom prst="line">
                <a:avLst/>
              </a:prstGeom>
              <a:noFill/>
              <a:ln w="6350">
                <a:solidFill>
                  <a:srgbClr val="8E8E8E"/>
                </a:solidFill>
                <a:round/>
                <a:headEnd/>
                <a:tailEnd/>
              </a:ln>
            </p:spPr>
          </p:cxnSp>
          <p:cxnSp>
            <p:nvCxnSpPr>
              <p:cNvPr id="97" name="Line 393">
                <a:extLst>
                  <a:ext uri="{FF2B5EF4-FFF2-40B4-BE49-F238E27FC236}">
                    <a16:creationId xmlns:a16="http://schemas.microsoft.com/office/drawing/2014/main" id="{9F629362-673C-BE49-6DBC-7CB43634023D}"/>
                  </a:ext>
                </a:extLst>
              </p:cNvPr>
              <p:cNvCxnSpPr>
                <a:cxnSpLocks noChangeAspect="1" noEditPoints="1" noChangeArrowheads="1" noChangeShapeType="1"/>
              </p:cNvCxnSpPr>
              <p:nvPr/>
            </p:nvCxnSpPr>
            <p:spPr bwMode="auto">
              <a:xfrm>
                <a:off x="1417" y="7937"/>
                <a:ext cx="4535" cy="0"/>
              </a:xfrm>
              <a:prstGeom prst="line">
                <a:avLst/>
              </a:prstGeom>
              <a:noFill/>
              <a:ln w="6350">
                <a:solidFill>
                  <a:srgbClr val="8E8E8E"/>
                </a:solidFill>
                <a:round/>
                <a:headEnd/>
                <a:tailEnd/>
              </a:ln>
            </p:spPr>
          </p:cxnSp>
          <p:cxnSp>
            <p:nvCxnSpPr>
              <p:cNvPr id="98" name="Line 394">
                <a:extLst>
                  <a:ext uri="{FF2B5EF4-FFF2-40B4-BE49-F238E27FC236}">
                    <a16:creationId xmlns:a16="http://schemas.microsoft.com/office/drawing/2014/main" id="{C5FE2F86-8618-FA9A-FF07-99BDB8C10331}"/>
                  </a:ext>
                </a:extLst>
              </p:cNvPr>
              <p:cNvCxnSpPr>
                <a:cxnSpLocks noChangeAspect="1" noEditPoints="1" noChangeArrowheads="1" noChangeShapeType="1"/>
              </p:cNvCxnSpPr>
              <p:nvPr/>
            </p:nvCxnSpPr>
            <p:spPr bwMode="auto">
              <a:xfrm>
                <a:off x="1417" y="8220"/>
                <a:ext cx="4535" cy="0"/>
              </a:xfrm>
              <a:prstGeom prst="line">
                <a:avLst/>
              </a:prstGeom>
              <a:noFill/>
              <a:ln w="6350">
                <a:solidFill>
                  <a:srgbClr val="8E8E8E"/>
                </a:solidFill>
                <a:round/>
                <a:headEnd/>
                <a:tailEnd/>
              </a:ln>
            </p:spPr>
          </p:cxnSp>
          <p:cxnSp>
            <p:nvCxnSpPr>
              <p:cNvPr id="99" name="Line 395">
                <a:extLst>
                  <a:ext uri="{FF2B5EF4-FFF2-40B4-BE49-F238E27FC236}">
                    <a16:creationId xmlns:a16="http://schemas.microsoft.com/office/drawing/2014/main" id="{023647D4-DE05-6A1F-6095-7CE74655523C}"/>
                  </a:ext>
                </a:extLst>
              </p:cNvPr>
              <p:cNvCxnSpPr>
                <a:cxnSpLocks noChangeAspect="1" noEditPoints="1" noChangeArrowheads="1" noChangeShapeType="1"/>
              </p:cNvCxnSpPr>
              <p:nvPr/>
            </p:nvCxnSpPr>
            <p:spPr bwMode="auto">
              <a:xfrm>
                <a:off x="1417" y="8504"/>
                <a:ext cx="4535" cy="0"/>
              </a:xfrm>
              <a:prstGeom prst="line">
                <a:avLst/>
              </a:prstGeom>
              <a:noFill/>
              <a:ln w="6350">
                <a:solidFill>
                  <a:srgbClr val="8E8E8E"/>
                </a:solidFill>
                <a:round/>
                <a:headEnd/>
                <a:tailEnd/>
              </a:ln>
            </p:spPr>
          </p:cxnSp>
          <p:cxnSp>
            <p:nvCxnSpPr>
              <p:cNvPr id="100" name="Line 396">
                <a:extLst>
                  <a:ext uri="{FF2B5EF4-FFF2-40B4-BE49-F238E27FC236}">
                    <a16:creationId xmlns:a16="http://schemas.microsoft.com/office/drawing/2014/main" id="{E0EEB988-A9A7-F87E-F72E-91E389AED9C3}"/>
                  </a:ext>
                </a:extLst>
              </p:cNvPr>
              <p:cNvCxnSpPr>
                <a:cxnSpLocks noChangeAspect="1" noEditPoints="1" noChangeArrowheads="1" noChangeShapeType="1"/>
              </p:cNvCxnSpPr>
              <p:nvPr/>
            </p:nvCxnSpPr>
            <p:spPr bwMode="auto">
              <a:xfrm>
                <a:off x="1417" y="8787"/>
                <a:ext cx="4535" cy="0"/>
              </a:xfrm>
              <a:prstGeom prst="line">
                <a:avLst/>
              </a:prstGeom>
              <a:noFill/>
              <a:ln w="6350">
                <a:solidFill>
                  <a:srgbClr val="8E8E8E"/>
                </a:solidFill>
                <a:round/>
                <a:headEnd/>
                <a:tailEnd/>
              </a:ln>
            </p:spPr>
          </p:cxnSp>
          <p:cxnSp>
            <p:nvCxnSpPr>
              <p:cNvPr id="101" name="Line 397">
                <a:extLst>
                  <a:ext uri="{FF2B5EF4-FFF2-40B4-BE49-F238E27FC236}">
                    <a16:creationId xmlns:a16="http://schemas.microsoft.com/office/drawing/2014/main" id="{3CB3C03B-3A2C-BCC3-AB86-7D0567257AA7}"/>
                  </a:ext>
                </a:extLst>
              </p:cNvPr>
              <p:cNvCxnSpPr>
                <a:cxnSpLocks noChangeAspect="1" noEditPoints="1" noChangeArrowheads="1" noChangeShapeType="1"/>
              </p:cNvCxnSpPr>
              <p:nvPr/>
            </p:nvCxnSpPr>
            <p:spPr bwMode="auto">
              <a:xfrm>
                <a:off x="1417" y="9071"/>
                <a:ext cx="4535" cy="0"/>
              </a:xfrm>
              <a:prstGeom prst="line">
                <a:avLst/>
              </a:prstGeom>
              <a:noFill/>
              <a:ln w="6350">
                <a:solidFill>
                  <a:srgbClr val="8E8E8E"/>
                </a:solidFill>
                <a:round/>
                <a:headEnd/>
                <a:tailEnd/>
              </a:ln>
            </p:spPr>
          </p:cxnSp>
          <p:cxnSp>
            <p:nvCxnSpPr>
              <p:cNvPr id="102" name="Line 398">
                <a:extLst>
                  <a:ext uri="{FF2B5EF4-FFF2-40B4-BE49-F238E27FC236}">
                    <a16:creationId xmlns:a16="http://schemas.microsoft.com/office/drawing/2014/main" id="{E52A7747-0EBC-CD04-BDCA-7D771655052C}"/>
                  </a:ext>
                </a:extLst>
              </p:cNvPr>
              <p:cNvCxnSpPr>
                <a:cxnSpLocks noChangeAspect="1" noEditPoints="1" noChangeArrowheads="1" noChangeShapeType="1"/>
              </p:cNvCxnSpPr>
              <p:nvPr/>
            </p:nvCxnSpPr>
            <p:spPr bwMode="auto">
              <a:xfrm>
                <a:off x="1417" y="9354"/>
                <a:ext cx="4535" cy="0"/>
              </a:xfrm>
              <a:prstGeom prst="line">
                <a:avLst/>
              </a:prstGeom>
              <a:noFill/>
              <a:ln w="6350">
                <a:solidFill>
                  <a:srgbClr val="8E8E8E"/>
                </a:solidFill>
                <a:round/>
                <a:headEnd/>
                <a:tailEnd/>
              </a:ln>
            </p:spPr>
          </p:cxnSp>
          <p:cxnSp>
            <p:nvCxnSpPr>
              <p:cNvPr id="103" name="Line 399">
                <a:extLst>
                  <a:ext uri="{FF2B5EF4-FFF2-40B4-BE49-F238E27FC236}">
                    <a16:creationId xmlns:a16="http://schemas.microsoft.com/office/drawing/2014/main" id="{C16FEE1C-BA75-9E50-E2EA-FD4B90BC0768}"/>
                  </a:ext>
                </a:extLst>
              </p:cNvPr>
              <p:cNvCxnSpPr>
                <a:cxnSpLocks noChangeAspect="1" noEditPoints="1" noChangeArrowheads="1" noChangeShapeType="1"/>
              </p:cNvCxnSpPr>
              <p:nvPr/>
            </p:nvCxnSpPr>
            <p:spPr bwMode="auto">
              <a:xfrm>
                <a:off x="1417" y="9637"/>
                <a:ext cx="4535" cy="0"/>
              </a:xfrm>
              <a:prstGeom prst="line">
                <a:avLst/>
              </a:prstGeom>
              <a:noFill/>
              <a:ln w="6350">
                <a:solidFill>
                  <a:srgbClr val="8E8E8E"/>
                </a:solidFill>
                <a:round/>
                <a:headEnd/>
                <a:tailEnd/>
              </a:ln>
            </p:spPr>
          </p:cxnSp>
          <p:cxnSp>
            <p:nvCxnSpPr>
              <p:cNvPr id="104" name="Line 400">
                <a:extLst>
                  <a:ext uri="{FF2B5EF4-FFF2-40B4-BE49-F238E27FC236}">
                    <a16:creationId xmlns:a16="http://schemas.microsoft.com/office/drawing/2014/main" id="{1E33CC48-2526-EBBD-BB83-B5E148463CDF}"/>
                  </a:ext>
                </a:extLst>
              </p:cNvPr>
              <p:cNvCxnSpPr>
                <a:cxnSpLocks noChangeAspect="1" noEditPoints="1" noChangeArrowheads="1" noChangeShapeType="1"/>
              </p:cNvCxnSpPr>
              <p:nvPr/>
            </p:nvCxnSpPr>
            <p:spPr bwMode="auto">
              <a:xfrm>
                <a:off x="1417" y="9921"/>
                <a:ext cx="4535" cy="0"/>
              </a:xfrm>
              <a:prstGeom prst="line">
                <a:avLst/>
              </a:prstGeom>
              <a:noFill/>
              <a:ln w="6350">
                <a:solidFill>
                  <a:srgbClr val="8E8E8E"/>
                </a:solidFill>
                <a:round/>
                <a:headEnd/>
                <a:tailEnd/>
              </a:ln>
            </p:spPr>
          </p:cxnSp>
          <p:cxnSp>
            <p:nvCxnSpPr>
              <p:cNvPr id="105" name="Line 401">
                <a:extLst>
                  <a:ext uri="{FF2B5EF4-FFF2-40B4-BE49-F238E27FC236}">
                    <a16:creationId xmlns:a16="http://schemas.microsoft.com/office/drawing/2014/main" id="{4519C84E-6834-3B93-D9A6-3FE2284E1B0B}"/>
                  </a:ext>
                </a:extLst>
              </p:cNvPr>
              <p:cNvCxnSpPr>
                <a:cxnSpLocks noChangeAspect="1" noEditPoints="1" noChangeArrowheads="1" noChangeShapeType="1"/>
              </p:cNvCxnSpPr>
              <p:nvPr/>
            </p:nvCxnSpPr>
            <p:spPr bwMode="auto">
              <a:xfrm>
                <a:off x="1417" y="10204"/>
                <a:ext cx="4535" cy="0"/>
              </a:xfrm>
              <a:prstGeom prst="line">
                <a:avLst/>
              </a:prstGeom>
              <a:noFill/>
              <a:ln w="6350">
                <a:solidFill>
                  <a:srgbClr val="8E8E8E"/>
                </a:solidFill>
                <a:round/>
                <a:headEnd/>
                <a:tailEnd/>
              </a:ln>
            </p:spPr>
          </p:cxnSp>
          <p:cxnSp>
            <p:nvCxnSpPr>
              <p:cNvPr id="106" name="Line 402">
                <a:extLst>
                  <a:ext uri="{FF2B5EF4-FFF2-40B4-BE49-F238E27FC236}">
                    <a16:creationId xmlns:a16="http://schemas.microsoft.com/office/drawing/2014/main" id="{F70765BB-FC9F-06B5-C6C9-B2FD39C8F53F}"/>
                  </a:ext>
                </a:extLst>
              </p:cNvPr>
              <p:cNvCxnSpPr>
                <a:cxnSpLocks noChangeAspect="1" noEditPoints="1" noChangeArrowheads="1" noChangeShapeType="1"/>
              </p:cNvCxnSpPr>
              <p:nvPr/>
            </p:nvCxnSpPr>
            <p:spPr bwMode="auto">
              <a:xfrm>
                <a:off x="1417" y="10488"/>
                <a:ext cx="4535" cy="0"/>
              </a:xfrm>
              <a:prstGeom prst="line">
                <a:avLst/>
              </a:prstGeom>
              <a:noFill/>
              <a:ln w="6350">
                <a:solidFill>
                  <a:srgbClr val="8E8E8E"/>
                </a:solidFill>
                <a:round/>
                <a:headEnd/>
                <a:tailEnd/>
              </a:ln>
            </p:spPr>
          </p:cxnSp>
          <p:cxnSp>
            <p:nvCxnSpPr>
              <p:cNvPr id="107" name="Line 403">
                <a:extLst>
                  <a:ext uri="{FF2B5EF4-FFF2-40B4-BE49-F238E27FC236}">
                    <a16:creationId xmlns:a16="http://schemas.microsoft.com/office/drawing/2014/main" id="{BF053D19-EB5E-9D30-5A51-F829DAD7A0C5}"/>
                  </a:ext>
                </a:extLst>
              </p:cNvPr>
              <p:cNvCxnSpPr>
                <a:cxnSpLocks noChangeAspect="1" noEditPoints="1" noChangeArrowheads="1" noChangeShapeType="1"/>
              </p:cNvCxnSpPr>
              <p:nvPr/>
            </p:nvCxnSpPr>
            <p:spPr bwMode="auto">
              <a:xfrm>
                <a:off x="1417" y="10771"/>
                <a:ext cx="4535" cy="0"/>
              </a:xfrm>
              <a:prstGeom prst="line">
                <a:avLst/>
              </a:prstGeom>
              <a:noFill/>
              <a:ln w="6350">
                <a:solidFill>
                  <a:srgbClr val="8E8E8E"/>
                </a:solidFill>
                <a:round/>
                <a:headEnd/>
                <a:tailEnd/>
              </a:ln>
            </p:spPr>
          </p:cxnSp>
          <p:cxnSp>
            <p:nvCxnSpPr>
              <p:cNvPr id="108" name="Line 404">
                <a:extLst>
                  <a:ext uri="{FF2B5EF4-FFF2-40B4-BE49-F238E27FC236}">
                    <a16:creationId xmlns:a16="http://schemas.microsoft.com/office/drawing/2014/main" id="{5F96A3A0-A64E-72BD-F59C-2F236B601510}"/>
                  </a:ext>
                </a:extLst>
              </p:cNvPr>
              <p:cNvCxnSpPr>
                <a:cxnSpLocks noChangeAspect="1" noEditPoints="1" noChangeArrowheads="1" noChangeShapeType="1"/>
              </p:cNvCxnSpPr>
              <p:nvPr/>
            </p:nvCxnSpPr>
            <p:spPr bwMode="auto">
              <a:xfrm>
                <a:off x="1417" y="11055"/>
                <a:ext cx="4535" cy="0"/>
              </a:xfrm>
              <a:prstGeom prst="line">
                <a:avLst/>
              </a:prstGeom>
              <a:noFill/>
              <a:ln w="6350">
                <a:solidFill>
                  <a:srgbClr val="8E8E8E"/>
                </a:solidFill>
                <a:round/>
                <a:headEnd/>
                <a:tailEnd/>
              </a:ln>
            </p:spPr>
          </p:cxnSp>
          <p:cxnSp>
            <p:nvCxnSpPr>
              <p:cNvPr id="109" name="Line 405">
                <a:extLst>
                  <a:ext uri="{FF2B5EF4-FFF2-40B4-BE49-F238E27FC236}">
                    <a16:creationId xmlns:a16="http://schemas.microsoft.com/office/drawing/2014/main" id="{0EC6438E-E6D3-CEB7-E2E5-869AFC327A1D}"/>
                  </a:ext>
                </a:extLst>
              </p:cNvPr>
              <p:cNvCxnSpPr>
                <a:cxnSpLocks noChangeAspect="1" noEditPoints="1" noChangeArrowheads="1" noChangeShapeType="1"/>
              </p:cNvCxnSpPr>
              <p:nvPr/>
            </p:nvCxnSpPr>
            <p:spPr bwMode="auto">
              <a:xfrm>
                <a:off x="1417" y="11338"/>
                <a:ext cx="4535" cy="0"/>
              </a:xfrm>
              <a:prstGeom prst="line">
                <a:avLst/>
              </a:prstGeom>
              <a:noFill/>
              <a:ln w="6350">
                <a:solidFill>
                  <a:srgbClr val="8E8E8E"/>
                </a:solidFill>
                <a:round/>
                <a:headEnd/>
                <a:tailEnd/>
              </a:ln>
            </p:spPr>
          </p:cxnSp>
          <p:cxnSp>
            <p:nvCxnSpPr>
              <p:cNvPr id="110" name="Line 406">
                <a:extLst>
                  <a:ext uri="{FF2B5EF4-FFF2-40B4-BE49-F238E27FC236}">
                    <a16:creationId xmlns:a16="http://schemas.microsoft.com/office/drawing/2014/main" id="{1784449E-F5D3-4664-0C63-5D664A3A47C0}"/>
                  </a:ext>
                </a:extLst>
              </p:cNvPr>
              <p:cNvCxnSpPr>
                <a:cxnSpLocks noChangeAspect="1" noEditPoints="1" noChangeArrowheads="1" noChangeShapeType="1"/>
              </p:cNvCxnSpPr>
              <p:nvPr/>
            </p:nvCxnSpPr>
            <p:spPr bwMode="auto">
              <a:xfrm>
                <a:off x="1417" y="11622"/>
                <a:ext cx="4535" cy="0"/>
              </a:xfrm>
              <a:prstGeom prst="line">
                <a:avLst/>
              </a:prstGeom>
              <a:noFill/>
              <a:ln w="6350">
                <a:solidFill>
                  <a:srgbClr val="8E8E8E"/>
                </a:solidFill>
                <a:round/>
                <a:headEnd/>
                <a:tailEnd/>
              </a:ln>
            </p:spPr>
          </p:cxnSp>
        </p:grpSp>
        <p:grpSp>
          <p:nvGrpSpPr>
            <p:cNvPr id="9" name="Group 407">
              <a:extLst>
                <a:ext uri="{FF2B5EF4-FFF2-40B4-BE49-F238E27FC236}">
                  <a16:creationId xmlns:a16="http://schemas.microsoft.com/office/drawing/2014/main" id="{05B411A1-D260-894E-EE11-ADB33F6E5D8E}"/>
                </a:ext>
              </a:extLst>
            </p:cNvPr>
            <p:cNvGrpSpPr>
              <a:grpSpLocks noChangeAspect="1"/>
            </p:cNvGrpSpPr>
            <p:nvPr/>
          </p:nvGrpSpPr>
          <p:grpSpPr bwMode="auto">
            <a:xfrm>
              <a:off x="1927" y="1984"/>
              <a:ext cx="3459" cy="9127"/>
              <a:chOff x="1927" y="1984"/>
              <a:chExt cx="3459" cy="9127"/>
            </a:xfrm>
          </p:grpSpPr>
          <p:cxnSp>
            <p:nvCxnSpPr>
              <p:cNvPr id="35" name="Line 408">
                <a:extLst>
                  <a:ext uri="{FF2B5EF4-FFF2-40B4-BE49-F238E27FC236}">
                    <a16:creationId xmlns:a16="http://schemas.microsoft.com/office/drawing/2014/main" id="{477494D7-6942-21FF-5756-729ED05D5B8F}"/>
                  </a:ext>
                </a:extLst>
              </p:cNvPr>
              <p:cNvCxnSpPr>
                <a:cxnSpLocks noChangeAspect="1" noEditPoints="1" noChangeArrowheads="1" noChangeShapeType="1"/>
              </p:cNvCxnSpPr>
              <p:nvPr/>
            </p:nvCxnSpPr>
            <p:spPr bwMode="auto">
              <a:xfrm flipV="1">
                <a:off x="2551" y="10941"/>
                <a:ext cx="0" cy="170"/>
              </a:xfrm>
              <a:prstGeom prst="line">
                <a:avLst/>
              </a:prstGeom>
              <a:noFill/>
              <a:ln w="12700">
                <a:solidFill>
                  <a:srgbClr val="000000"/>
                </a:solidFill>
                <a:round/>
                <a:headEnd/>
                <a:tailEnd/>
              </a:ln>
            </p:spPr>
          </p:cxnSp>
          <p:cxnSp>
            <p:nvCxnSpPr>
              <p:cNvPr id="36" name="Line 409">
                <a:extLst>
                  <a:ext uri="{FF2B5EF4-FFF2-40B4-BE49-F238E27FC236}">
                    <a16:creationId xmlns:a16="http://schemas.microsoft.com/office/drawing/2014/main" id="{3DCA9D5F-FBE9-E336-8B1E-2F622A26D1BD}"/>
                  </a:ext>
                </a:extLst>
              </p:cNvPr>
              <p:cNvCxnSpPr>
                <a:cxnSpLocks noChangeAspect="1" noEditPoints="1" noChangeArrowheads="1" noChangeShapeType="1"/>
              </p:cNvCxnSpPr>
              <p:nvPr/>
            </p:nvCxnSpPr>
            <p:spPr bwMode="auto">
              <a:xfrm flipV="1">
                <a:off x="3118" y="10941"/>
                <a:ext cx="0" cy="170"/>
              </a:xfrm>
              <a:prstGeom prst="line">
                <a:avLst/>
              </a:prstGeom>
              <a:noFill/>
              <a:ln w="12700">
                <a:solidFill>
                  <a:srgbClr val="000000"/>
                </a:solidFill>
                <a:round/>
                <a:headEnd/>
                <a:tailEnd/>
              </a:ln>
            </p:spPr>
          </p:cxnSp>
          <p:cxnSp>
            <p:nvCxnSpPr>
              <p:cNvPr id="37" name="Line 410">
                <a:extLst>
                  <a:ext uri="{FF2B5EF4-FFF2-40B4-BE49-F238E27FC236}">
                    <a16:creationId xmlns:a16="http://schemas.microsoft.com/office/drawing/2014/main" id="{1EB3C62E-BC12-DC4B-E790-94EDE51C5773}"/>
                  </a:ext>
                </a:extLst>
              </p:cNvPr>
              <p:cNvCxnSpPr>
                <a:cxnSpLocks noChangeAspect="1" noEditPoints="1" noChangeArrowheads="1" noChangeShapeType="1"/>
              </p:cNvCxnSpPr>
              <p:nvPr/>
            </p:nvCxnSpPr>
            <p:spPr bwMode="auto">
              <a:xfrm flipV="1">
                <a:off x="3685" y="10941"/>
                <a:ext cx="0" cy="170"/>
              </a:xfrm>
              <a:prstGeom prst="line">
                <a:avLst/>
              </a:prstGeom>
              <a:noFill/>
              <a:ln w="12700">
                <a:solidFill>
                  <a:srgbClr val="000000"/>
                </a:solidFill>
                <a:round/>
                <a:headEnd/>
                <a:tailEnd/>
              </a:ln>
            </p:spPr>
          </p:cxnSp>
          <p:cxnSp>
            <p:nvCxnSpPr>
              <p:cNvPr id="38" name="Line 411">
                <a:extLst>
                  <a:ext uri="{FF2B5EF4-FFF2-40B4-BE49-F238E27FC236}">
                    <a16:creationId xmlns:a16="http://schemas.microsoft.com/office/drawing/2014/main" id="{53F02E69-E707-83C6-79DC-41F180114480}"/>
                  </a:ext>
                </a:extLst>
              </p:cNvPr>
              <p:cNvCxnSpPr>
                <a:cxnSpLocks noChangeAspect="1" noEditPoints="1" noChangeArrowheads="1" noChangeShapeType="1"/>
              </p:cNvCxnSpPr>
              <p:nvPr/>
            </p:nvCxnSpPr>
            <p:spPr bwMode="auto">
              <a:xfrm flipV="1">
                <a:off x="4252" y="10941"/>
                <a:ext cx="0" cy="170"/>
              </a:xfrm>
              <a:prstGeom prst="line">
                <a:avLst/>
              </a:prstGeom>
              <a:noFill/>
              <a:ln w="12700">
                <a:solidFill>
                  <a:srgbClr val="000000"/>
                </a:solidFill>
                <a:round/>
                <a:headEnd/>
                <a:tailEnd/>
              </a:ln>
            </p:spPr>
          </p:cxnSp>
          <p:cxnSp>
            <p:nvCxnSpPr>
              <p:cNvPr id="39" name="Line 412">
                <a:extLst>
                  <a:ext uri="{FF2B5EF4-FFF2-40B4-BE49-F238E27FC236}">
                    <a16:creationId xmlns:a16="http://schemas.microsoft.com/office/drawing/2014/main" id="{BC151F33-A159-E0EF-2B2D-CC9AEA3B77FF}"/>
                  </a:ext>
                </a:extLst>
              </p:cNvPr>
              <p:cNvCxnSpPr>
                <a:cxnSpLocks noChangeAspect="1" noEditPoints="1" noChangeArrowheads="1" noChangeShapeType="1"/>
              </p:cNvCxnSpPr>
              <p:nvPr/>
            </p:nvCxnSpPr>
            <p:spPr bwMode="auto">
              <a:xfrm flipV="1">
                <a:off x="4819" y="10941"/>
                <a:ext cx="0" cy="170"/>
              </a:xfrm>
              <a:prstGeom prst="line">
                <a:avLst/>
              </a:prstGeom>
              <a:noFill/>
              <a:ln w="12700">
                <a:solidFill>
                  <a:srgbClr val="000000"/>
                </a:solidFill>
                <a:round/>
                <a:headEnd/>
                <a:tailEnd/>
              </a:ln>
            </p:spPr>
          </p:cxnSp>
          <p:cxnSp>
            <p:nvCxnSpPr>
              <p:cNvPr id="40" name="Line 413">
                <a:extLst>
                  <a:ext uri="{FF2B5EF4-FFF2-40B4-BE49-F238E27FC236}">
                    <a16:creationId xmlns:a16="http://schemas.microsoft.com/office/drawing/2014/main" id="{BD218629-5772-9AD7-FDB0-1FB9949F9090}"/>
                  </a:ext>
                </a:extLst>
              </p:cNvPr>
              <p:cNvCxnSpPr>
                <a:cxnSpLocks noChangeAspect="1" noEditPoints="1" noChangeArrowheads="1" noChangeShapeType="1"/>
              </p:cNvCxnSpPr>
              <p:nvPr/>
            </p:nvCxnSpPr>
            <p:spPr bwMode="auto">
              <a:xfrm flipV="1">
                <a:off x="5386" y="10941"/>
                <a:ext cx="0" cy="170"/>
              </a:xfrm>
              <a:prstGeom prst="line">
                <a:avLst/>
              </a:prstGeom>
              <a:noFill/>
              <a:ln w="12700">
                <a:solidFill>
                  <a:srgbClr val="000000"/>
                </a:solidFill>
                <a:round/>
                <a:headEnd/>
                <a:tailEnd/>
              </a:ln>
            </p:spPr>
          </p:cxnSp>
          <p:cxnSp>
            <p:nvCxnSpPr>
              <p:cNvPr id="41" name="Line 414">
                <a:extLst>
                  <a:ext uri="{FF2B5EF4-FFF2-40B4-BE49-F238E27FC236}">
                    <a16:creationId xmlns:a16="http://schemas.microsoft.com/office/drawing/2014/main" id="{EC0D600C-50BB-AE49-7BC4-0E3AA1B3B558}"/>
                  </a:ext>
                </a:extLst>
              </p:cNvPr>
              <p:cNvCxnSpPr>
                <a:cxnSpLocks noChangeAspect="1" noEditPoints="1" noChangeArrowheads="1" noChangeShapeType="1"/>
              </p:cNvCxnSpPr>
              <p:nvPr/>
            </p:nvCxnSpPr>
            <p:spPr bwMode="auto">
              <a:xfrm>
                <a:off x="1927" y="10488"/>
                <a:ext cx="170" cy="0"/>
              </a:xfrm>
              <a:prstGeom prst="line">
                <a:avLst/>
              </a:prstGeom>
              <a:noFill/>
              <a:ln w="12700">
                <a:solidFill>
                  <a:srgbClr val="000000"/>
                </a:solidFill>
                <a:round/>
                <a:headEnd/>
                <a:tailEnd/>
              </a:ln>
            </p:spPr>
          </p:cxnSp>
          <p:cxnSp>
            <p:nvCxnSpPr>
              <p:cNvPr id="42" name="Line 415">
                <a:extLst>
                  <a:ext uri="{FF2B5EF4-FFF2-40B4-BE49-F238E27FC236}">
                    <a16:creationId xmlns:a16="http://schemas.microsoft.com/office/drawing/2014/main" id="{2473701E-8759-14DA-6264-827E3FF1ED20}"/>
                  </a:ext>
                </a:extLst>
              </p:cNvPr>
              <p:cNvCxnSpPr>
                <a:cxnSpLocks noChangeAspect="1" noEditPoints="1" noChangeArrowheads="1" noChangeShapeType="1"/>
              </p:cNvCxnSpPr>
              <p:nvPr/>
            </p:nvCxnSpPr>
            <p:spPr bwMode="auto">
              <a:xfrm>
                <a:off x="1927" y="9921"/>
                <a:ext cx="170" cy="0"/>
              </a:xfrm>
              <a:prstGeom prst="line">
                <a:avLst/>
              </a:prstGeom>
              <a:noFill/>
              <a:ln w="12700">
                <a:solidFill>
                  <a:srgbClr val="000000"/>
                </a:solidFill>
                <a:round/>
                <a:headEnd/>
                <a:tailEnd/>
              </a:ln>
            </p:spPr>
          </p:cxnSp>
          <p:cxnSp>
            <p:nvCxnSpPr>
              <p:cNvPr id="43" name="Line 416">
                <a:extLst>
                  <a:ext uri="{FF2B5EF4-FFF2-40B4-BE49-F238E27FC236}">
                    <a16:creationId xmlns:a16="http://schemas.microsoft.com/office/drawing/2014/main" id="{763E027E-D8A3-CB98-4449-CC435DC73337}"/>
                  </a:ext>
                </a:extLst>
              </p:cNvPr>
              <p:cNvCxnSpPr>
                <a:cxnSpLocks noChangeAspect="1" noEditPoints="1" noChangeArrowheads="1" noChangeShapeType="1"/>
              </p:cNvCxnSpPr>
              <p:nvPr/>
            </p:nvCxnSpPr>
            <p:spPr bwMode="auto">
              <a:xfrm>
                <a:off x="1927" y="9354"/>
                <a:ext cx="170" cy="0"/>
              </a:xfrm>
              <a:prstGeom prst="line">
                <a:avLst/>
              </a:prstGeom>
              <a:noFill/>
              <a:ln w="12700">
                <a:solidFill>
                  <a:srgbClr val="000000"/>
                </a:solidFill>
                <a:round/>
                <a:headEnd/>
                <a:tailEnd/>
              </a:ln>
            </p:spPr>
          </p:cxnSp>
          <p:cxnSp>
            <p:nvCxnSpPr>
              <p:cNvPr id="44" name="Line 417">
                <a:extLst>
                  <a:ext uri="{FF2B5EF4-FFF2-40B4-BE49-F238E27FC236}">
                    <a16:creationId xmlns:a16="http://schemas.microsoft.com/office/drawing/2014/main" id="{3A595AA7-F3F1-C79D-40FE-144098B2CA43}"/>
                  </a:ext>
                </a:extLst>
              </p:cNvPr>
              <p:cNvCxnSpPr>
                <a:cxnSpLocks noChangeAspect="1" noEditPoints="1" noChangeArrowheads="1" noChangeShapeType="1"/>
              </p:cNvCxnSpPr>
              <p:nvPr/>
            </p:nvCxnSpPr>
            <p:spPr bwMode="auto">
              <a:xfrm>
                <a:off x="1927" y="8787"/>
                <a:ext cx="170" cy="0"/>
              </a:xfrm>
              <a:prstGeom prst="line">
                <a:avLst/>
              </a:prstGeom>
              <a:noFill/>
              <a:ln w="12700">
                <a:solidFill>
                  <a:srgbClr val="000000"/>
                </a:solidFill>
                <a:round/>
                <a:headEnd/>
                <a:tailEnd/>
              </a:ln>
            </p:spPr>
          </p:cxnSp>
          <p:cxnSp>
            <p:nvCxnSpPr>
              <p:cNvPr id="45" name="Line 418">
                <a:extLst>
                  <a:ext uri="{FF2B5EF4-FFF2-40B4-BE49-F238E27FC236}">
                    <a16:creationId xmlns:a16="http://schemas.microsoft.com/office/drawing/2014/main" id="{6D38173F-6FFA-7713-77C6-FF12109E9A5A}"/>
                  </a:ext>
                </a:extLst>
              </p:cNvPr>
              <p:cNvCxnSpPr>
                <a:cxnSpLocks noChangeAspect="1" noEditPoints="1" noChangeArrowheads="1" noChangeShapeType="1"/>
              </p:cNvCxnSpPr>
              <p:nvPr/>
            </p:nvCxnSpPr>
            <p:spPr bwMode="auto">
              <a:xfrm>
                <a:off x="1927" y="8220"/>
                <a:ext cx="170" cy="0"/>
              </a:xfrm>
              <a:prstGeom prst="line">
                <a:avLst/>
              </a:prstGeom>
              <a:noFill/>
              <a:ln w="12700">
                <a:solidFill>
                  <a:srgbClr val="000000"/>
                </a:solidFill>
                <a:round/>
                <a:headEnd/>
                <a:tailEnd/>
              </a:ln>
            </p:spPr>
          </p:cxnSp>
          <p:cxnSp>
            <p:nvCxnSpPr>
              <p:cNvPr id="46" name="Line 419">
                <a:extLst>
                  <a:ext uri="{FF2B5EF4-FFF2-40B4-BE49-F238E27FC236}">
                    <a16:creationId xmlns:a16="http://schemas.microsoft.com/office/drawing/2014/main" id="{1B088CA1-928C-468E-D279-F1047565D68E}"/>
                  </a:ext>
                </a:extLst>
              </p:cNvPr>
              <p:cNvCxnSpPr>
                <a:cxnSpLocks noChangeAspect="1" noEditPoints="1" noChangeArrowheads="1" noChangeShapeType="1"/>
              </p:cNvCxnSpPr>
              <p:nvPr/>
            </p:nvCxnSpPr>
            <p:spPr bwMode="auto">
              <a:xfrm>
                <a:off x="1927" y="7653"/>
                <a:ext cx="170" cy="0"/>
              </a:xfrm>
              <a:prstGeom prst="line">
                <a:avLst/>
              </a:prstGeom>
              <a:noFill/>
              <a:ln w="12700">
                <a:solidFill>
                  <a:srgbClr val="000000"/>
                </a:solidFill>
                <a:round/>
                <a:headEnd/>
                <a:tailEnd/>
              </a:ln>
            </p:spPr>
          </p:cxnSp>
          <p:cxnSp>
            <p:nvCxnSpPr>
              <p:cNvPr id="47" name="Line 420">
                <a:extLst>
                  <a:ext uri="{FF2B5EF4-FFF2-40B4-BE49-F238E27FC236}">
                    <a16:creationId xmlns:a16="http://schemas.microsoft.com/office/drawing/2014/main" id="{DF93BAA5-F14C-EB76-1C62-E462DB18E59F}"/>
                  </a:ext>
                </a:extLst>
              </p:cNvPr>
              <p:cNvCxnSpPr>
                <a:cxnSpLocks noChangeAspect="1" noEditPoints="1" noChangeArrowheads="1" noChangeShapeType="1"/>
              </p:cNvCxnSpPr>
              <p:nvPr/>
            </p:nvCxnSpPr>
            <p:spPr bwMode="auto">
              <a:xfrm>
                <a:off x="1927" y="7086"/>
                <a:ext cx="170" cy="0"/>
              </a:xfrm>
              <a:prstGeom prst="line">
                <a:avLst/>
              </a:prstGeom>
              <a:noFill/>
              <a:ln w="12700">
                <a:solidFill>
                  <a:srgbClr val="000000"/>
                </a:solidFill>
                <a:round/>
                <a:headEnd/>
                <a:tailEnd/>
              </a:ln>
            </p:spPr>
          </p:cxnSp>
          <p:cxnSp>
            <p:nvCxnSpPr>
              <p:cNvPr id="48" name="Line 421">
                <a:extLst>
                  <a:ext uri="{FF2B5EF4-FFF2-40B4-BE49-F238E27FC236}">
                    <a16:creationId xmlns:a16="http://schemas.microsoft.com/office/drawing/2014/main" id="{4870C647-F3AD-BF76-3D6B-30427551D430}"/>
                  </a:ext>
                </a:extLst>
              </p:cNvPr>
              <p:cNvCxnSpPr>
                <a:cxnSpLocks noChangeAspect="1" noEditPoints="1" noChangeArrowheads="1" noChangeShapeType="1"/>
              </p:cNvCxnSpPr>
              <p:nvPr/>
            </p:nvCxnSpPr>
            <p:spPr bwMode="auto">
              <a:xfrm>
                <a:off x="1927" y="6519"/>
                <a:ext cx="170" cy="0"/>
              </a:xfrm>
              <a:prstGeom prst="line">
                <a:avLst/>
              </a:prstGeom>
              <a:noFill/>
              <a:ln w="12700">
                <a:solidFill>
                  <a:srgbClr val="000000"/>
                </a:solidFill>
                <a:round/>
                <a:headEnd/>
                <a:tailEnd/>
              </a:ln>
            </p:spPr>
          </p:cxnSp>
          <p:cxnSp>
            <p:nvCxnSpPr>
              <p:cNvPr id="49" name="Line 422">
                <a:extLst>
                  <a:ext uri="{FF2B5EF4-FFF2-40B4-BE49-F238E27FC236}">
                    <a16:creationId xmlns:a16="http://schemas.microsoft.com/office/drawing/2014/main" id="{BF18D40E-AF94-B671-D802-A9E73AE93305}"/>
                  </a:ext>
                </a:extLst>
              </p:cNvPr>
              <p:cNvCxnSpPr>
                <a:cxnSpLocks noChangeAspect="1" noEditPoints="1" noChangeArrowheads="1" noChangeShapeType="1"/>
              </p:cNvCxnSpPr>
              <p:nvPr/>
            </p:nvCxnSpPr>
            <p:spPr bwMode="auto">
              <a:xfrm>
                <a:off x="1927" y="5952"/>
                <a:ext cx="170" cy="0"/>
              </a:xfrm>
              <a:prstGeom prst="line">
                <a:avLst/>
              </a:prstGeom>
              <a:noFill/>
              <a:ln w="12700">
                <a:solidFill>
                  <a:srgbClr val="000000"/>
                </a:solidFill>
                <a:round/>
                <a:headEnd/>
                <a:tailEnd/>
              </a:ln>
            </p:spPr>
          </p:cxnSp>
          <p:cxnSp>
            <p:nvCxnSpPr>
              <p:cNvPr id="50" name="Line 423">
                <a:extLst>
                  <a:ext uri="{FF2B5EF4-FFF2-40B4-BE49-F238E27FC236}">
                    <a16:creationId xmlns:a16="http://schemas.microsoft.com/office/drawing/2014/main" id="{F2F0AC64-0FFE-5388-D150-578436020F5F}"/>
                  </a:ext>
                </a:extLst>
              </p:cNvPr>
              <p:cNvCxnSpPr>
                <a:cxnSpLocks noChangeAspect="1" noEditPoints="1" noChangeArrowheads="1" noChangeShapeType="1"/>
              </p:cNvCxnSpPr>
              <p:nvPr/>
            </p:nvCxnSpPr>
            <p:spPr bwMode="auto">
              <a:xfrm>
                <a:off x="1927" y="5386"/>
                <a:ext cx="170" cy="0"/>
              </a:xfrm>
              <a:prstGeom prst="line">
                <a:avLst/>
              </a:prstGeom>
              <a:noFill/>
              <a:ln w="12700">
                <a:solidFill>
                  <a:srgbClr val="000000"/>
                </a:solidFill>
                <a:round/>
                <a:headEnd/>
                <a:tailEnd/>
              </a:ln>
            </p:spPr>
          </p:cxnSp>
          <p:cxnSp>
            <p:nvCxnSpPr>
              <p:cNvPr id="51" name="Line 424">
                <a:extLst>
                  <a:ext uri="{FF2B5EF4-FFF2-40B4-BE49-F238E27FC236}">
                    <a16:creationId xmlns:a16="http://schemas.microsoft.com/office/drawing/2014/main" id="{4F12B764-FEF6-DA1D-8DA4-DA6EA17D1FCC}"/>
                  </a:ext>
                </a:extLst>
              </p:cNvPr>
              <p:cNvCxnSpPr>
                <a:cxnSpLocks noChangeAspect="1" noEditPoints="1" noChangeArrowheads="1" noChangeShapeType="1"/>
              </p:cNvCxnSpPr>
              <p:nvPr/>
            </p:nvCxnSpPr>
            <p:spPr bwMode="auto">
              <a:xfrm>
                <a:off x="1927" y="4819"/>
                <a:ext cx="170" cy="0"/>
              </a:xfrm>
              <a:prstGeom prst="line">
                <a:avLst/>
              </a:prstGeom>
              <a:noFill/>
              <a:ln w="12700">
                <a:solidFill>
                  <a:srgbClr val="000000"/>
                </a:solidFill>
                <a:round/>
                <a:headEnd/>
                <a:tailEnd/>
              </a:ln>
            </p:spPr>
          </p:cxnSp>
          <p:cxnSp>
            <p:nvCxnSpPr>
              <p:cNvPr id="52" name="Line 425">
                <a:extLst>
                  <a:ext uri="{FF2B5EF4-FFF2-40B4-BE49-F238E27FC236}">
                    <a16:creationId xmlns:a16="http://schemas.microsoft.com/office/drawing/2014/main" id="{A38DFAC7-1883-60D9-9BFA-97274C4C8072}"/>
                  </a:ext>
                </a:extLst>
              </p:cNvPr>
              <p:cNvCxnSpPr>
                <a:cxnSpLocks noChangeAspect="1" noEditPoints="1" noChangeArrowheads="1" noChangeShapeType="1"/>
              </p:cNvCxnSpPr>
              <p:nvPr/>
            </p:nvCxnSpPr>
            <p:spPr bwMode="auto">
              <a:xfrm>
                <a:off x="1927" y="4252"/>
                <a:ext cx="170" cy="0"/>
              </a:xfrm>
              <a:prstGeom prst="line">
                <a:avLst/>
              </a:prstGeom>
              <a:noFill/>
              <a:ln w="12700">
                <a:solidFill>
                  <a:srgbClr val="000000"/>
                </a:solidFill>
                <a:round/>
                <a:headEnd/>
                <a:tailEnd/>
              </a:ln>
            </p:spPr>
          </p:cxnSp>
          <p:cxnSp>
            <p:nvCxnSpPr>
              <p:cNvPr id="53" name="Line 426">
                <a:extLst>
                  <a:ext uri="{FF2B5EF4-FFF2-40B4-BE49-F238E27FC236}">
                    <a16:creationId xmlns:a16="http://schemas.microsoft.com/office/drawing/2014/main" id="{C9B0760A-75C2-9D3C-FE64-ADFC99A86CA0}"/>
                  </a:ext>
                </a:extLst>
              </p:cNvPr>
              <p:cNvCxnSpPr>
                <a:cxnSpLocks noChangeAspect="1" noEditPoints="1" noChangeArrowheads="1" noChangeShapeType="1"/>
              </p:cNvCxnSpPr>
              <p:nvPr/>
            </p:nvCxnSpPr>
            <p:spPr bwMode="auto">
              <a:xfrm>
                <a:off x="1927" y="3685"/>
                <a:ext cx="170" cy="0"/>
              </a:xfrm>
              <a:prstGeom prst="line">
                <a:avLst/>
              </a:prstGeom>
              <a:noFill/>
              <a:ln w="12700">
                <a:solidFill>
                  <a:srgbClr val="000000"/>
                </a:solidFill>
                <a:round/>
                <a:headEnd/>
                <a:tailEnd/>
              </a:ln>
            </p:spPr>
          </p:cxnSp>
          <p:cxnSp>
            <p:nvCxnSpPr>
              <p:cNvPr id="54" name="Line 427">
                <a:extLst>
                  <a:ext uri="{FF2B5EF4-FFF2-40B4-BE49-F238E27FC236}">
                    <a16:creationId xmlns:a16="http://schemas.microsoft.com/office/drawing/2014/main" id="{E114EDA4-A2D4-860E-D9BD-ABDF034F7407}"/>
                  </a:ext>
                </a:extLst>
              </p:cNvPr>
              <p:cNvCxnSpPr>
                <a:cxnSpLocks noChangeAspect="1" noEditPoints="1" noChangeArrowheads="1" noChangeShapeType="1"/>
              </p:cNvCxnSpPr>
              <p:nvPr/>
            </p:nvCxnSpPr>
            <p:spPr bwMode="auto">
              <a:xfrm>
                <a:off x="1927" y="3118"/>
                <a:ext cx="170" cy="0"/>
              </a:xfrm>
              <a:prstGeom prst="line">
                <a:avLst/>
              </a:prstGeom>
              <a:noFill/>
              <a:ln w="12700">
                <a:solidFill>
                  <a:srgbClr val="000000"/>
                </a:solidFill>
                <a:round/>
                <a:headEnd/>
                <a:tailEnd/>
              </a:ln>
            </p:spPr>
          </p:cxnSp>
          <p:cxnSp>
            <p:nvCxnSpPr>
              <p:cNvPr id="55" name="Line 428">
                <a:extLst>
                  <a:ext uri="{FF2B5EF4-FFF2-40B4-BE49-F238E27FC236}">
                    <a16:creationId xmlns:a16="http://schemas.microsoft.com/office/drawing/2014/main" id="{44911C6A-19BC-1DC0-3B62-D7EFF29DF65B}"/>
                  </a:ext>
                </a:extLst>
              </p:cNvPr>
              <p:cNvCxnSpPr>
                <a:cxnSpLocks noChangeAspect="1" noEditPoints="1" noChangeArrowheads="1" noChangeShapeType="1"/>
              </p:cNvCxnSpPr>
              <p:nvPr/>
            </p:nvCxnSpPr>
            <p:spPr bwMode="auto">
              <a:xfrm>
                <a:off x="1927" y="2551"/>
                <a:ext cx="170" cy="0"/>
              </a:xfrm>
              <a:prstGeom prst="line">
                <a:avLst/>
              </a:prstGeom>
              <a:noFill/>
              <a:ln w="12700">
                <a:solidFill>
                  <a:srgbClr val="000000"/>
                </a:solidFill>
                <a:round/>
                <a:headEnd/>
                <a:tailEnd/>
              </a:ln>
            </p:spPr>
          </p:cxnSp>
          <p:cxnSp>
            <p:nvCxnSpPr>
              <p:cNvPr id="56" name="Line 429">
                <a:extLst>
                  <a:ext uri="{FF2B5EF4-FFF2-40B4-BE49-F238E27FC236}">
                    <a16:creationId xmlns:a16="http://schemas.microsoft.com/office/drawing/2014/main" id="{C1F62C5C-66DA-1356-777A-7E18DCE1F646}"/>
                  </a:ext>
                </a:extLst>
              </p:cNvPr>
              <p:cNvCxnSpPr>
                <a:cxnSpLocks noChangeAspect="1" noEditPoints="1" noChangeArrowheads="1" noChangeShapeType="1"/>
              </p:cNvCxnSpPr>
              <p:nvPr/>
            </p:nvCxnSpPr>
            <p:spPr bwMode="auto">
              <a:xfrm>
                <a:off x="1927" y="1984"/>
                <a:ext cx="170" cy="0"/>
              </a:xfrm>
              <a:prstGeom prst="line">
                <a:avLst/>
              </a:prstGeom>
              <a:noFill/>
              <a:ln w="12700">
                <a:solidFill>
                  <a:srgbClr val="000000"/>
                </a:solidFill>
                <a:round/>
                <a:headEnd/>
                <a:tailEnd/>
              </a:ln>
            </p:spPr>
          </p:cxnSp>
        </p:grpSp>
        <p:grpSp>
          <p:nvGrpSpPr>
            <p:cNvPr id="10" name="Group 430">
              <a:extLst>
                <a:ext uri="{FF2B5EF4-FFF2-40B4-BE49-F238E27FC236}">
                  <a16:creationId xmlns:a16="http://schemas.microsoft.com/office/drawing/2014/main" id="{B0FA36A5-D549-6230-050A-9C736402CA5B}"/>
                </a:ext>
              </a:extLst>
            </p:cNvPr>
            <p:cNvGrpSpPr>
              <a:grpSpLocks noChangeAspect="1"/>
            </p:cNvGrpSpPr>
            <p:nvPr/>
          </p:nvGrpSpPr>
          <p:grpSpPr bwMode="auto">
            <a:xfrm>
              <a:off x="1700" y="1693"/>
              <a:ext cx="3969" cy="9638"/>
              <a:chOff x="1700" y="1700"/>
              <a:chExt cx="3969" cy="9638"/>
            </a:xfrm>
          </p:grpSpPr>
          <p:cxnSp>
            <p:nvCxnSpPr>
              <p:cNvPr id="33" name="Line 431">
                <a:extLst>
                  <a:ext uri="{FF2B5EF4-FFF2-40B4-BE49-F238E27FC236}">
                    <a16:creationId xmlns:a16="http://schemas.microsoft.com/office/drawing/2014/main" id="{6659129C-35C2-997E-A4D5-DFE9E61A5551}"/>
                  </a:ext>
                </a:extLst>
              </p:cNvPr>
              <p:cNvCxnSpPr>
                <a:cxnSpLocks noChangeAspect="1" noEditPoints="1" noChangeArrowheads="1" noChangeShapeType="1"/>
              </p:cNvCxnSpPr>
              <p:nvPr/>
            </p:nvCxnSpPr>
            <p:spPr bwMode="auto">
              <a:xfrm flipV="1">
                <a:off x="1984" y="1700"/>
                <a:ext cx="0" cy="9638"/>
              </a:xfrm>
              <a:prstGeom prst="line">
                <a:avLst/>
              </a:prstGeom>
              <a:noFill/>
              <a:ln w="22225">
                <a:solidFill>
                  <a:srgbClr val="000000"/>
                </a:solidFill>
                <a:round/>
                <a:headEnd/>
                <a:tailEnd type="triangle" w="med" len="med"/>
              </a:ln>
            </p:spPr>
          </p:cxnSp>
          <p:cxnSp>
            <p:nvCxnSpPr>
              <p:cNvPr id="34" name="Line 432">
                <a:extLst>
                  <a:ext uri="{FF2B5EF4-FFF2-40B4-BE49-F238E27FC236}">
                    <a16:creationId xmlns:a16="http://schemas.microsoft.com/office/drawing/2014/main" id="{9761870B-8039-10AD-84C3-85303A0643DD}"/>
                  </a:ext>
                </a:extLst>
              </p:cNvPr>
              <p:cNvCxnSpPr>
                <a:cxnSpLocks noChangeAspect="1" noEditPoints="1" noChangeArrowheads="1" noChangeShapeType="1"/>
              </p:cNvCxnSpPr>
              <p:nvPr/>
            </p:nvCxnSpPr>
            <p:spPr bwMode="auto">
              <a:xfrm>
                <a:off x="1700" y="11055"/>
                <a:ext cx="3969" cy="0"/>
              </a:xfrm>
              <a:prstGeom prst="line">
                <a:avLst/>
              </a:prstGeom>
              <a:noFill/>
              <a:ln w="22225">
                <a:solidFill>
                  <a:srgbClr val="000000"/>
                </a:solidFill>
                <a:round/>
                <a:headEnd/>
                <a:tailEnd type="triangle" w="med" len="med"/>
              </a:ln>
            </p:spPr>
          </p:cxnSp>
        </p:grpSp>
        <p:sp>
          <p:nvSpPr>
            <p:cNvPr id="11" name="Freeform 433">
              <a:extLst>
                <a:ext uri="{FF2B5EF4-FFF2-40B4-BE49-F238E27FC236}">
                  <a16:creationId xmlns:a16="http://schemas.microsoft.com/office/drawing/2014/main" id="{4BF3178C-A55F-A136-4F60-D65C7491C782}"/>
                </a:ext>
              </a:extLst>
            </p:cNvPr>
            <p:cNvSpPr>
              <a:spLocks noChangeAspect="1" noEditPoints="1" noChangeArrowheads="1" noChangeShapeType="1" noTextEdit="1"/>
            </p:cNvSpPr>
            <p:nvPr/>
          </p:nvSpPr>
          <p:spPr bwMode="auto">
            <a:xfrm>
              <a:off x="1984" y="1984"/>
              <a:ext cx="3629" cy="7633"/>
            </a:xfrm>
            <a:custGeom>
              <a:avLst/>
              <a:gdLst>
                <a:gd name="T0" fmla="*/ 4 w 3690"/>
                <a:gd name="T1" fmla="*/ 18 h 7917"/>
                <a:gd name="T2" fmla="*/ 116 w 3690"/>
                <a:gd name="T3" fmla="*/ 522 h 7917"/>
                <a:gd name="T4" fmla="*/ 227 w 3690"/>
                <a:gd name="T5" fmla="*/ 997 h 7917"/>
                <a:gd name="T6" fmla="*/ 338 w 3690"/>
                <a:gd name="T7" fmla="*/ 1445 h 7917"/>
                <a:gd name="T8" fmla="*/ 450 w 3690"/>
                <a:gd name="T9" fmla="*/ 1868 h 7917"/>
                <a:gd name="T10" fmla="*/ 562 w 3690"/>
                <a:gd name="T11" fmla="*/ 2269 h 7917"/>
                <a:gd name="T12" fmla="*/ 674 w 3690"/>
                <a:gd name="T13" fmla="*/ 2647 h 7917"/>
                <a:gd name="T14" fmla="*/ 785 w 3690"/>
                <a:gd name="T15" fmla="*/ 3002 h 7917"/>
                <a:gd name="T16" fmla="*/ 896 w 3690"/>
                <a:gd name="T17" fmla="*/ 3339 h 7917"/>
                <a:gd name="T18" fmla="*/ 1008 w 3690"/>
                <a:gd name="T19" fmla="*/ 3657 h 7917"/>
                <a:gd name="T20" fmla="*/ 1119 w 3690"/>
                <a:gd name="T21" fmla="*/ 3957 h 7917"/>
                <a:gd name="T22" fmla="*/ 1230 w 3690"/>
                <a:gd name="T23" fmla="*/ 4239 h 7917"/>
                <a:gd name="T24" fmla="*/ 1342 w 3690"/>
                <a:gd name="T25" fmla="*/ 4506 h 7917"/>
                <a:gd name="T26" fmla="*/ 1454 w 3690"/>
                <a:gd name="T27" fmla="*/ 4759 h 7917"/>
                <a:gd name="T28" fmla="*/ 1566 w 3690"/>
                <a:gd name="T29" fmla="*/ 4997 h 7917"/>
                <a:gd name="T30" fmla="*/ 1677 w 3690"/>
                <a:gd name="T31" fmla="*/ 5222 h 7917"/>
                <a:gd name="T32" fmla="*/ 1788 w 3690"/>
                <a:gd name="T33" fmla="*/ 5435 h 7917"/>
                <a:gd name="T34" fmla="*/ 1900 w 3690"/>
                <a:gd name="T35" fmla="*/ 5634 h 7917"/>
                <a:gd name="T36" fmla="*/ 2011 w 3690"/>
                <a:gd name="T37" fmla="*/ 5824 h 7917"/>
                <a:gd name="T38" fmla="*/ 2123 w 3690"/>
                <a:gd name="T39" fmla="*/ 6003 h 7917"/>
                <a:gd name="T40" fmla="*/ 2234 w 3690"/>
                <a:gd name="T41" fmla="*/ 6171 h 7917"/>
                <a:gd name="T42" fmla="*/ 2346 w 3690"/>
                <a:gd name="T43" fmla="*/ 6330 h 7917"/>
                <a:gd name="T44" fmla="*/ 2458 w 3690"/>
                <a:gd name="T45" fmla="*/ 6481 h 7917"/>
                <a:gd name="T46" fmla="*/ 2569 w 3690"/>
                <a:gd name="T47" fmla="*/ 6623 h 7917"/>
                <a:gd name="T48" fmla="*/ 2680 w 3690"/>
                <a:gd name="T49" fmla="*/ 6757 h 7917"/>
                <a:gd name="T50" fmla="*/ 2792 w 3690"/>
                <a:gd name="T51" fmla="*/ 6883 h 7917"/>
                <a:gd name="T52" fmla="*/ 2903 w 3690"/>
                <a:gd name="T53" fmla="*/ 7002 h 7917"/>
                <a:gd name="T54" fmla="*/ 3015 w 3690"/>
                <a:gd name="T55" fmla="*/ 7115 h 7917"/>
                <a:gd name="T56" fmla="*/ 3126 w 3690"/>
                <a:gd name="T57" fmla="*/ 7222 h 7917"/>
                <a:gd name="T58" fmla="*/ 3238 w 3690"/>
                <a:gd name="T59" fmla="*/ 7323 h 7917"/>
                <a:gd name="T60" fmla="*/ 3350 w 3690"/>
                <a:gd name="T61" fmla="*/ 7417 h 7917"/>
                <a:gd name="T62" fmla="*/ 3461 w 3690"/>
                <a:gd name="T63" fmla="*/ 7507 h 7917"/>
                <a:gd name="T64" fmla="*/ 3573 w 3690"/>
                <a:gd name="T65" fmla="*/ 7592 h 7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0" h="7917">
                  <a:moveTo>
                    <a:pt x="0" y="0"/>
                  </a:moveTo>
                  <a:lnTo>
                    <a:pt x="4" y="19"/>
                  </a:lnTo>
                  <a:lnTo>
                    <a:pt x="61" y="284"/>
                  </a:lnTo>
                  <a:lnTo>
                    <a:pt x="118" y="541"/>
                  </a:lnTo>
                  <a:lnTo>
                    <a:pt x="174" y="791"/>
                  </a:lnTo>
                  <a:lnTo>
                    <a:pt x="231" y="1034"/>
                  </a:lnTo>
                  <a:lnTo>
                    <a:pt x="288" y="1270"/>
                  </a:lnTo>
                  <a:lnTo>
                    <a:pt x="344" y="1499"/>
                  </a:lnTo>
                  <a:lnTo>
                    <a:pt x="401" y="1722"/>
                  </a:lnTo>
                  <a:lnTo>
                    <a:pt x="458" y="1938"/>
                  </a:lnTo>
                  <a:lnTo>
                    <a:pt x="514" y="2149"/>
                  </a:lnTo>
                  <a:lnTo>
                    <a:pt x="571" y="2353"/>
                  </a:lnTo>
                  <a:lnTo>
                    <a:pt x="628" y="2552"/>
                  </a:lnTo>
                  <a:lnTo>
                    <a:pt x="685" y="2745"/>
                  </a:lnTo>
                  <a:lnTo>
                    <a:pt x="741" y="2932"/>
                  </a:lnTo>
                  <a:lnTo>
                    <a:pt x="798" y="3114"/>
                  </a:lnTo>
                  <a:lnTo>
                    <a:pt x="855" y="3291"/>
                  </a:lnTo>
                  <a:lnTo>
                    <a:pt x="911" y="3463"/>
                  </a:lnTo>
                  <a:lnTo>
                    <a:pt x="968" y="3630"/>
                  </a:lnTo>
                  <a:lnTo>
                    <a:pt x="1025" y="3793"/>
                  </a:lnTo>
                  <a:lnTo>
                    <a:pt x="1081" y="3950"/>
                  </a:lnTo>
                  <a:lnTo>
                    <a:pt x="1138" y="4104"/>
                  </a:lnTo>
                  <a:lnTo>
                    <a:pt x="1195" y="4252"/>
                  </a:lnTo>
                  <a:lnTo>
                    <a:pt x="1251" y="4397"/>
                  </a:lnTo>
                  <a:lnTo>
                    <a:pt x="1308" y="4538"/>
                  </a:lnTo>
                  <a:lnTo>
                    <a:pt x="1365" y="4674"/>
                  </a:lnTo>
                  <a:lnTo>
                    <a:pt x="1422" y="4807"/>
                  </a:lnTo>
                  <a:lnTo>
                    <a:pt x="1478" y="4936"/>
                  </a:lnTo>
                  <a:lnTo>
                    <a:pt x="1535" y="5061"/>
                  </a:lnTo>
                  <a:lnTo>
                    <a:pt x="1592" y="5183"/>
                  </a:lnTo>
                  <a:lnTo>
                    <a:pt x="1648" y="5301"/>
                  </a:lnTo>
                  <a:lnTo>
                    <a:pt x="1705" y="5416"/>
                  </a:lnTo>
                  <a:lnTo>
                    <a:pt x="1762" y="5528"/>
                  </a:lnTo>
                  <a:lnTo>
                    <a:pt x="1818" y="5637"/>
                  </a:lnTo>
                  <a:lnTo>
                    <a:pt x="1875" y="5742"/>
                  </a:lnTo>
                  <a:lnTo>
                    <a:pt x="1932" y="5844"/>
                  </a:lnTo>
                  <a:lnTo>
                    <a:pt x="1988" y="5944"/>
                  </a:lnTo>
                  <a:lnTo>
                    <a:pt x="2045" y="6041"/>
                  </a:lnTo>
                  <a:lnTo>
                    <a:pt x="2102" y="6135"/>
                  </a:lnTo>
                  <a:lnTo>
                    <a:pt x="2159" y="6226"/>
                  </a:lnTo>
                  <a:lnTo>
                    <a:pt x="2215" y="6315"/>
                  </a:lnTo>
                  <a:lnTo>
                    <a:pt x="2272" y="6401"/>
                  </a:lnTo>
                  <a:lnTo>
                    <a:pt x="2329" y="6485"/>
                  </a:lnTo>
                  <a:lnTo>
                    <a:pt x="2385" y="6566"/>
                  </a:lnTo>
                  <a:lnTo>
                    <a:pt x="2442" y="6645"/>
                  </a:lnTo>
                  <a:lnTo>
                    <a:pt x="2499" y="6722"/>
                  </a:lnTo>
                  <a:lnTo>
                    <a:pt x="2555" y="6797"/>
                  </a:lnTo>
                  <a:lnTo>
                    <a:pt x="2612" y="6869"/>
                  </a:lnTo>
                  <a:lnTo>
                    <a:pt x="2669" y="6940"/>
                  </a:lnTo>
                  <a:lnTo>
                    <a:pt x="2725" y="7008"/>
                  </a:lnTo>
                  <a:lnTo>
                    <a:pt x="2782" y="7075"/>
                  </a:lnTo>
                  <a:lnTo>
                    <a:pt x="2839" y="7139"/>
                  </a:lnTo>
                  <a:lnTo>
                    <a:pt x="2896" y="7202"/>
                  </a:lnTo>
                  <a:lnTo>
                    <a:pt x="2952" y="7263"/>
                  </a:lnTo>
                  <a:lnTo>
                    <a:pt x="3009" y="7323"/>
                  </a:lnTo>
                  <a:lnTo>
                    <a:pt x="3066" y="7380"/>
                  </a:lnTo>
                  <a:lnTo>
                    <a:pt x="3122" y="7436"/>
                  </a:lnTo>
                  <a:lnTo>
                    <a:pt x="3179" y="7491"/>
                  </a:lnTo>
                  <a:lnTo>
                    <a:pt x="3236" y="7543"/>
                  </a:lnTo>
                  <a:lnTo>
                    <a:pt x="3292" y="7595"/>
                  </a:lnTo>
                  <a:lnTo>
                    <a:pt x="3349" y="7645"/>
                  </a:lnTo>
                  <a:lnTo>
                    <a:pt x="3406" y="7693"/>
                  </a:lnTo>
                  <a:lnTo>
                    <a:pt x="3463" y="7740"/>
                  </a:lnTo>
                  <a:lnTo>
                    <a:pt x="3519" y="7786"/>
                  </a:lnTo>
                  <a:lnTo>
                    <a:pt x="3576" y="7831"/>
                  </a:lnTo>
                  <a:lnTo>
                    <a:pt x="3633" y="7874"/>
                  </a:lnTo>
                  <a:lnTo>
                    <a:pt x="3689" y="7916"/>
                  </a:lnTo>
                </a:path>
              </a:pathLst>
            </a:custGeom>
            <a:noFill/>
            <a:ln w="15875">
              <a:solidFill>
                <a:srgbClr val="000000"/>
              </a:solidFill>
              <a:round/>
              <a:headEnd/>
              <a:tailEnd/>
            </a:ln>
          </p:spPr>
          <p:txBody>
            <a:bodyPr rot="0" vert="horz" wrap="square" lIns="91440" tIns="45720" rIns="91440" bIns="45720" anchor="t" anchorCtr="0" upright="1">
              <a:noAutofit/>
            </a:bodyPr>
            <a:lstStyle/>
            <a:p>
              <a:endParaRPr lang="de-DE"/>
            </a:p>
          </p:txBody>
        </p:sp>
        <p:sp>
          <p:nvSpPr>
            <p:cNvPr id="12" name="Text Box 434">
              <a:extLst>
                <a:ext uri="{FF2B5EF4-FFF2-40B4-BE49-F238E27FC236}">
                  <a16:creationId xmlns:a16="http://schemas.microsoft.com/office/drawing/2014/main" id="{5A98492B-BEFE-33E8-9FEA-10D775EED86A}"/>
                </a:ext>
              </a:extLst>
            </p:cNvPr>
            <p:cNvSpPr txBox="1">
              <a:spLocks noChangeAspect="1" noEditPoints="1" noChangeArrowheads="1" noChangeShapeType="1" noTextEdit="1"/>
            </p:cNvSpPr>
            <p:nvPr/>
          </p:nvSpPr>
          <p:spPr bwMode="auto">
            <a:xfrm>
              <a:off x="2282"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 name="Text Box 435">
              <a:extLst>
                <a:ext uri="{FF2B5EF4-FFF2-40B4-BE49-F238E27FC236}">
                  <a16:creationId xmlns:a16="http://schemas.microsoft.com/office/drawing/2014/main" id="{28ECA802-3A3E-FE87-3E0C-119BE5551114}"/>
                </a:ext>
              </a:extLst>
            </p:cNvPr>
            <p:cNvSpPr txBox="1">
              <a:spLocks noChangeAspect="1" noEditPoints="1" noChangeArrowheads="1" noChangeShapeType="1" noTextEdit="1"/>
            </p:cNvSpPr>
            <p:nvPr/>
          </p:nvSpPr>
          <p:spPr bwMode="auto">
            <a:xfrm>
              <a:off x="1705" y="10378"/>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4" name="Text Box 436">
              <a:extLst>
                <a:ext uri="{FF2B5EF4-FFF2-40B4-BE49-F238E27FC236}">
                  <a16:creationId xmlns:a16="http://schemas.microsoft.com/office/drawing/2014/main" id="{56EF39AA-7723-EF16-F251-FBB836B3A1D2}"/>
                </a:ext>
              </a:extLst>
            </p:cNvPr>
            <p:cNvSpPr txBox="1">
              <a:spLocks noChangeAspect="1" noEditPoints="1" noChangeArrowheads="1" noChangeShapeType="1" noTextEdit="1"/>
            </p:cNvSpPr>
            <p:nvPr/>
          </p:nvSpPr>
          <p:spPr bwMode="auto">
            <a:xfrm>
              <a:off x="1705" y="9811"/>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5" name="Text Box 437">
              <a:extLst>
                <a:ext uri="{FF2B5EF4-FFF2-40B4-BE49-F238E27FC236}">
                  <a16:creationId xmlns:a16="http://schemas.microsoft.com/office/drawing/2014/main" id="{A6C454E5-19F1-E034-8BCD-733CAF6FA393}"/>
                </a:ext>
              </a:extLst>
            </p:cNvPr>
            <p:cNvSpPr txBox="1">
              <a:spLocks noChangeAspect="1" noEditPoints="1" noChangeArrowheads="1" noChangeShapeType="1" noTextEdit="1"/>
            </p:cNvSpPr>
            <p:nvPr/>
          </p:nvSpPr>
          <p:spPr bwMode="auto">
            <a:xfrm>
              <a:off x="1705" y="9244"/>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6" name="Text Box 438">
              <a:extLst>
                <a:ext uri="{FF2B5EF4-FFF2-40B4-BE49-F238E27FC236}">
                  <a16:creationId xmlns:a16="http://schemas.microsoft.com/office/drawing/2014/main" id="{159A6766-499E-2F57-5277-2FBEF4E04260}"/>
                </a:ext>
              </a:extLst>
            </p:cNvPr>
            <p:cNvSpPr txBox="1">
              <a:spLocks noChangeAspect="1" noEditPoints="1" noChangeArrowheads="1" noChangeShapeType="1" noTextEdit="1"/>
            </p:cNvSpPr>
            <p:nvPr/>
          </p:nvSpPr>
          <p:spPr bwMode="auto">
            <a:xfrm>
              <a:off x="1705" y="8677"/>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7" name="Text Box 439">
              <a:extLst>
                <a:ext uri="{FF2B5EF4-FFF2-40B4-BE49-F238E27FC236}">
                  <a16:creationId xmlns:a16="http://schemas.microsoft.com/office/drawing/2014/main" id="{77D7F49B-95BF-3B8A-9721-742571563BAB}"/>
                </a:ext>
              </a:extLst>
            </p:cNvPr>
            <p:cNvSpPr txBox="1">
              <a:spLocks noChangeAspect="1" noEditPoints="1" noChangeArrowheads="1" noChangeShapeType="1" noTextEdit="1"/>
            </p:cNvSpPr>
            <p:nvPr/>
          </p:nvSpPr>
          <p:spPr bwMode="auto">
            <a:xfrm>
              <a:off x="1705" y="8110"/>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 Box 440">
              <a:extLst>
                <a:ext uri="{FF2B5EF4-FFF2-40B4-BE49-F238E27FC236}">
                  <a16:creationId xmlns:a16="http://schemas.microsoft.com/office/drawing/2014/main" id="{EA0AB7DB-929D-8085-3106-EB9960E106D6}"/>
                </a:ext>
              </a:extLst>
            </p:cNvPr>
            <p:cNvSpPr txBox="1">
              <a:spLocks noChangeAspect="1" noEditPoints="1" noChangeArrowheads="1" noChangeShapeType="1" noTextEdit="1"/>
            </p:cNvSpPr>
            <p:nvPr/>
          </p:nvSpPr>
          <p:spPr bwMode="auto">
            <a:xfrm>
              <a:off x="1705" y="7543"/>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 Box 441">
              <a:extLst>
                <a:ext uri="{FF2B5EF4-FFF2-40B4-BE49-F238E27FC236}">
                  <a16:creationId xmlns:a16="http://schemas.microsoft.com/office/drawing/2014/main" id="{AD10708E-4507-207E-6D21-E03BBD2A7E46}"/>
                </a:ext>
              </a:extLst>
            </p:cNvPr>
            <p:cNvSpPr txBox="1">
              <a:spLocks noChangeAspect="1" noEditPoints="1" noChangeArrowheads="1" noChangeShapeType="1" noTextEdit="1"/>
            </p:cNvSpPr>
            <p:nvPr/>
          </p:nvSpPr>
          <p:spPr bwMode="auto">
            <a:xfrm>
              <a:off x="1705" y="6976"/>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 Box 442">
              <a:extLst>
                <a:ext uri="{FF2B5EF4-FFF2-40B4-BE49-F238E27FC236}">
                  <a16:creationId xmlns:a16="http://schemas.microsoft.com/office/drawing/2014/main" id="{A9E1B623-9C12-8756-EF20-67739F6D5755}"/>
                </a:ext>
              </a:extLst>
            </p:cNvPr>
            <p:cNvSpPr txBox="1">
              <a:spLocks noChangeAspect="1" noEditPoints="1" noChangeArrowheads="1" noChangeShapeType="1" noTextEdit="1"/>
            </p:cNvSpPr>
            <p:nvPr/>
          </p:nvSpPr>
          <p:spPr bwMode="auto">
            <a:xfrm>
              <a:off x="1705" y="6409"/>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8</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1" name="Text Box 443">
              <a:extLst>
                <a:ext uri="{FF2B5EF4-FFF2-40B4-BE49-F238E27FC236}">
                  <a16:creationId xmlns:a16="http://schemas.microsoft.com/office/drawing/2014/main" id="{6FE258B1-1CE9-5FC9-A134-7D9E0BCF7C21}"/>
                </a:ext>
              </a:extLst>
            </p:cNvPr>
            <p:cNvSpPr txBox="1">
              <a:spLocks noChangeAspect="1" noEditPoints="1" noChangeArrowheads="1" noChangeShapeType="1" noTextEdit="1"/>
            </p:cNvSpPr>
            <p:nvPr/>
          </p:nvSpPr>
          <p:spPr bwMode="auto">
            <a:xfrm>
              <a:off x="1705" y="5842"/>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9</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2" name="Text Box 444">
              <a:extLst>
                <a:ext uri="{FF2B5EF4-FFF2-40B4-BE49-F238E27FC236}">
                  <a16:creationId xmlns:a16="http://schemas.microsoft.com/office/drawing/2014/main" id="{2EFBDE98-F49C-7930-651F-261859F40F28}"/>
                </a:ext>
              </a:extLst>
            </p:cNvPr>
            <p:cNvSpPr txBox="1">
              <a:spLocks noChangeAspect="1" noEditPoints="1" noChangeArrowheads="1" noChangeShapeType="1" noTextEdit="1"/>
            </p:cNvSpPr>
            <p:nvPr/>
          </p:nvSpPr>
          <p:spPr bwMode="auto">
            <a:xfrm>
              <a:off x="1609" y="5276"/>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10</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3" name="Text Box 445">
              <a:extLst>
                <a:ext uri="{FF2B5EF4-FFF2-40B4-BE49-F238E27FC236}">
                  <a16:creationId xmlns:a16="http://schemas.microsoft.com/office/drawing/2014/main" id="{CB50E492-7B4D-1B93-4625-17C51076FCDE}"/>
                </a:ext>
              </a:extLst>
            </p:cNvPr>
            <p:cNvSpPr txBox="1">
              <a:spLocks noChangeAspect="1" noEditPoints="1" noChangeArrowheads="1" noChangeShapeType="1" noTextEdit="1"/>
            </p:cNvSpPr>
            <p:nvPr/>
          </p:nvSpPr>
          <p:spPr bwMode="auto">
            <a:xfrm>
              <a:off x="1609" y="4709"/>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4" name="Text Box 446">
              <a:extLst>
                <a:ext uri="{FF2B5EF4-FFF2-40B4-BE49-F238E27FC236}">
                  <a16:creationId xmlns:a16="http://schemas.microsoft.com/office/drawing/2014/main" id="{0D9AF8CD-E097-C6BD-F2AC-8E1E116B6649}"/>
                </a:ext>
              </a:extLst>
            </p:cNvPr>
            <p:cNvSpPr txBox="1">
              <a:spLocks noChangeAspect="1" noEditPoints="1" noChangeArrowheads="1" noChangeShapeType="1" noTextEdit="1"/>
            </p:cNvSpPr>
            <p:nvPr/>
          </p:nvSpPr>
          <p:spPr bwMode="auto">
            <a:xfrm>
              <a:off x="1609" y="4142"/>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5" name="Text Box 447">
              <a:extLst>
                <a:ext uri="{FF2B5EF4-FFF2-40B4-BE49-F238E27FC236}">
                  <a16:creationId xmlns:a16="http://schemas.microsoft.com/office/drawing/2014/main" id="{680A27C1-9819-7039-52F4-7EC94A34A5A0}"/>
                </a:ext>
              </a:extLst>
            </p:cNvPr>
            <p:cNvSpPr txBox="1">
              <a:spLocks noChangeAspect="1" noEditPoints="1" noChangeArrowheads="1" noChangeShapeType="1" noTextEdit="1"/>
            </p:cNvSpPr>
            <p:nvPr/>
          </p:nvSpPr>
          <p:spPr bwMode="auto">
            <a:xfrm>
              <a:off x="1609" y="3575"/>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6" name="Text Box 448">
              <a:extLst>
                <a:ext uri="{FF2B5EF4-FFF2-40B4-BE49-F238E27FC236}">
                  <a16:creationId xmlns:a16="http://schemas.microsoft.com/office/drawing/2014/main" id="{CA61B723-58E8-C08F-8477-218F89A875E5}"/>
                </a:ext>
              </a:extLst>
            </p:cNvPr>
            <p:cNvSpPr txBox="1">
              <a:spLocks noChangeAspect="1" noEditPoints="1" noChangeArrowheads="1" noChangeShapeType="1" noTextEdit="1"/>
            </p:cNvSpPr>
            <p:nvPr/>
          </p:nvSpPr>
          <p:spPr bwMode="auto">
            <a:xfrm>
              <a:off x="1609" y="3008"/>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7" name="Text Box 449">
              <a:extLst>
                <a:ext uri="{FF2B5EF4-FFF2-40B4-BE49-F238E27FC236}">
                  <a16:creationId xmlns:a16="http://schemas.microsoft.com/office/drawing/2014/main" id="{94B70872-B68C-3EDD-9410-BDA0A7EED169}"/>
                </a:ext>
              </a:extLst>
            </p:cNvPr>
            <p:cNvSpPr txBox="1">
              <a:spLocks noChangeAspect="1" noEditPoints="1" noChangeArrowheads="1" noChangeShapeType="1" noTextEdit="1"/>
            </p:cNvSpPr>
            <p:nvPr/>
          </p:nvSpPr>
          <p:spPr bwMode="auto">
            <a:xfrm>
              <a:off x="1609" y="2441"/>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8" name="Text Box 450">
              <a:extLst>
                <a:ext uri="{FF2B5EF4-FFF2-40B4-BE49-F238E27FC236}">
                  <a16:creationId xmlns:a16="http://schemas.microsoft.com/office/drawing/2014/main" id="{C8384C2A-55DC-E4C1-14A8-01B998FEEB90}"/>
                </a:ext>
              </a:extLst>
            </p:cNvPr>
            <p:cNvSpPr txBox="1">
              <a:spLocks noChangeAspect="1" noEditPoints="1" noChangeArrowheads="1" noChangeShapeType="1" noTextEdit="1"/>
            </p:cNvSpPr>
            <p:nvPr/>
          </p:nvSpPr>
          <p:spPr bwMode="auto">
            <a:xfrm>
              <a:off x="1609" y="1874"/>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9" name="Text Box 451">
              <a:extLst>
                <a:ext uri="{FF2B5EF4-FFF2-40B4-BE49-F238E27FC236}">
                  <a16:creationId xmlns:a16="http://schemas.microsoft.com/office/drawing/2014/main" id="{791BCB69-5110-E088-9D65-13002AD14930}"/>
                </a:ext>
              </a:extLst>
            </p:cNvPr>
            <p:cNvSpPr txBox="1">
              <a:spLocks noChangeAspect="1" noEditPoints="1" noChangeArrowheads="1" noChangeShapeType="1" noTextEdit="1"/>
            </p:cNvSpPr>
            <p:nvPr/>
          </p:nvSpPr>
          <p:spPr bwMode="auto">
            <a:xfrm>
              <a:off x="4904" y="11355"/>
              <a:ext cx="1020" cy="214"/>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Jahr</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0" name="Text Box 452">
              <a:extLst>
                <a:ext uri="{FF2B5EF4-FFF2-40B4-BE49-F238E27FC236}">
                  <a16:creationId xmlns:a16="http://schemas.microsoft.com/office/drawing/2014/main" id="{7F0222E6-E2D0-2A66-DB6F-DF876587C81F}"/>
                </a:ext>
              </a:extLst>
            </p:cNvPr>
            <p:cNvSpPr txBox="1">
              <a:spLocks noChangeAspect="1" noEditPoints="1" noChangeArrowheads="1" noChangeShapeType="1" noTextEdit="1"/>
            </p:cNvSpPr>
            <p:nvPr/>
          </p:nvSpPr>
          <p:spPr bwMode="auto">
            <a:xfrm>
              <a:off x="1404" y="1590"/>
              <a:ext cx="298" cy="3119"/>
            </a:xfrm>
            <a:prstGeom prst="rect">
              <a:avLst/>
            </a:prstGeom>
            <a:solidFill>
              <a:sysClr val="window" lastClr="FFFFFF">
                <a:lumMod val="100000"/>
                <a:lumOff val="0"/>
              </a:sysClr>
            </a:solidFill>
            <a:ln>
              <a:noFill/>
            </a:ln>
          </p:spPr>
          <p:txBody>
            <a:bodyPr rot="0" vert="vert270"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Wert des Autos in Tausend €</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1" name="Text Box 453">
              <a:extLst>
                <a:ext uri="{FF2B5EF4-FFF2-40B4-BE49-F238E27FC236}">
                  <a16:creationId xmlns:a16="http://schemas.microsoft.com/office/drawing/2014/main" id="{10C3136E-9EEA-2FD0-2281-E3654A0D983A}"/>
                </a:ext>
              </a:extLst>
            </p:cNvPr>
            <p:cNvSpPr txBox="1">
              <a:spLocks noChangeAspect="1" noEditPoints="1" noChangeArrowheads="1" noChangeShapeType="1" noTextEdit="1"/>
            </p:cNvSpPr>
            <p:nvPr/>
          </p:nvSpPr>
          <p:spPr bwMode="auto">
            <a:xfrm>
              <a:off x="5115"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2022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2" name="Text Box 454">
              <a:extLst>
                <a:ext uri="{FF2B5EF4-FFF2-40B4-BE49-F238E27FC236}">
                  <a16:creationId xmlns:a16="http://schemas.microsoft.com/office/drawing/2014/main" id="{08D9B50A-24FA-086F-6B30-7F931193AF34}"/>
                </a:ext>
              </a:extLst>
            </p:cNvPr>
            <p:cNvSpPr txBox="1">
              <a:spLocks noChangeAspect="1" noEditPoints="1" noChangeArrowheads="1" noChangeShapeType="1" noTextEdit="1"/>
            </p:cNvSpPr>
            <p:nvPr/>
          </p:nvSpPr>
          <p:spPr bwMode="auto">
            <a:xfrm>
              <a:off x="1704" y="11096"/>
              <a:ext cx="567"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2016</a:t>
              </a:r>
              <a:endParaRPr lang="de-DE" sz="1200">
                <a:solidFill>
                  <a:srgbClr val="000000"/>
                </a:solidFill>
                <a:effectLst/>
                <a:latin typeface="Arial" panose="020B0604020202020204" pitchFamily="34" charset="0"/>
                <a:ea typeface="Times New Roman" panose="02020603050405020304" pitchFamily="18" charset="0"/>
              </a:endParaRPr>
            </a:p>
          </p:txBody>
        </p:sp>
      </p:grpSp>
      <p:graphicFrame>
        <p:nvGraphicFramePr>
          <p:cNvPr id="111" name="Tabelle 110">
            <a:extLst>
              <a:ext uri="{FF2B5EF4-FFF2-40B4-BE49-F238E27FC236}">
                <a16:creationId xmlns:a16="http://schemas.microsoft.com/office/drawing/2014/main" id="{0F091024-66FE-6A3E-F8DC-D27F9B5E8E77}"/>
              </a:ext>
            </a:extLst>
          </p:cNvPr>
          <p:cNvGraphicFramePr>
            <a:graphicFrameLocks noGrp="1"/>
          </p:cNvGraphicFramePr>
          <p:nvPr>
            <p:extLst>
              <p:ext uri="{D42A27DB-BD31-4B8C-83A1-F6EECF244321}">
                <p14:modId xmlns:p14="http://schemas.microsoft.com/office/powerpoint/2010/main" val="2130152967"/>
              </p:ext>
            </p:extLst>
          </p:nvPr>
        </p:nvGraphicFramePr>
        <p:xfrm>
          <a:off x="153844" y="2522848"/>
          <a:ext cx="5544617" cy="792000"/>
        </p:xfrm>
        <a:graphic>
          <a:graphicData uri="http://schemas.openxmlformats.org/drawingml/2006/table">
            <a:tbl>
              <a:tblPr firstRow="1" bandRow="1">
                <a:tableStyleId>{5C22544A-7EE6-4342-B048-85BDC9FD1C3A}</a:tableStyleId>
              </a:tblPr>
              <a:tblGrid>
                <a:gridCol w="2050747">
                  <a:extLst>
                    <a:ext uri="{9D8B030D-6E8A-4147-A177-3AD203B41FA5}">
                      <a16:colId xmlns:a16="http://schemas.microsoft.com/office/drawing/2014/main" val="1147489590"/>
                    </a:ext>
                  </a:extLst>
                </a:gridCol>
                <a:gridCol w="698774">
                  <a:extLst>
                    <a:ext uri="{9D8B030D-6E8A-4147-A177-3AD203B41FA5}">
                      <a16:colId xmlns:a16="http://schemas.microsoft.com/office/drawing/2014/main" val="3477333542"/>
                    </a:ext>
                  </a:extLst>
                </a:gridCol>
                <a:gridCol w="698774">
                  <a:extLst>
                    <a:ext uri="{9D8B030D-6E8A-4147-A177-3AD203B41FA5}">
                      <a16:colId xmlns:a16="http://schemas.microsoft.com/office/drawing/2014/main" val="3650920758"/>
                    </a:ext>
                  </a:extLst>
                </a:gridCol>
                <a:gridCol w="698774">
                  <a:extLst>
                    <a:ext uri="{9D8B030D-6E8A-4147-A177-3AD203B41FA5}">
                      <a16:colId xmlns:a16="http://schemas.microsoft.com/office/drawing/2014/main" val="2243800270"/>
                    </a:ext>
                  </a:extLst>
                </a:gridCol>
                <a:gridCol w="698774">
                  <a:extLst>
                    <a:ext uri="{9D8B030D-6E8A-4147-A177-3AD203B41FA5}">
                      <a16:colId xmlns:a16="http://schemas.microsoft.com/office/drawing/2014/main" val="3223610796"/>
                    </a:ext>
                  </a:extLst>
                </a:gridCol>
                <a:gridCol w="698774">
                  <a:extLst>
                    <a:ext uri="{9D8B030D-6E8A-4147-A177-3AD203B41FA5}">
                      <a16:colId xmlns:a16="http://schemas.microsoft.com/office/drawing/2014/main" val="657805341"/>
                    </a:ext>
                  </a:extLst>
                </a:gridCol>
              </a:tblGrid>
              <a:tr h="396000">
                <a:tc>
                  <a:txBody>
                    <a:bodyPr/>
                    <a:lstStyle/>
                    <a:p>
                      <a:pPr algn="l"/>
                      <a:r>
                        <a:rPr lang="de-DE" sz="1400" b="1" dirty="0">
                          <a:solidFill>
                            <a:schemeClr val="tx1"/>
                          </a:solidFill>
                        </a:rPr>
                        <a:t>Jahr (jeweils im Januar)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467300"/>
                  </a:ext>
                </a:extLst>
              </a:tr>
              <a:tr h="396000">
                <a:tc>
                  <a:txBody>
                    <a:bodyPr/>
                    <a:lstStyle/>
                    <a:p>
                      <a:pPr algn="l"/>
                      <a:r>
                        <a:rPr lang="de-DE" sz="1400" b="1" dirty="0">
                          <a:solidFill>
                            <a:schemeClr val="tx1"/>
                          </a:solidFill>
                        </a:rPr>
                        <a:t>Wert des Autos 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16 000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12 000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9 000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5062,5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2</a:t>
                      </a:r>
                      <a:r>
                        <a:rPr lang="de-DE" sz="1400" b="0" baseline="30000" dirty="0">
                          <a:solidFill>
                            <a:schemeClr val="tx1"/>
                          </a:solidFill>
                        </a:rPr>
                        <a:t> </a:t>
                      </a:r>
                      <a:r>
                        <a:rPr lang="de-DE" sz="1400" b="0" dirty="0">
                          <a:solidFill>
                            <a:schemeClr val="tx1"/>
                          </a:solidFill>
                        </a:rPr>
                        <a:t>848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4968762"/>
                  </a:ext>
                </a:extLst>
              </a:tr>
            </a:tbl>
          </a:graphicData>
        </a:graphic>
      </p:graphicFrame>
      <p:sp>
        <p:nvSpPr>
          <p:cNvPr id="112" name="Titel 3">
            <a:extLst>
              <a:ext uri="{FF2B5EF4-FFF2-40B4-BE49-F238E27FC236}">
                <a16:creationId xmlns:a16="http://schemas.microsoft.com/office/drawing/2014/main" id="{D58D1CAB-3C41-2EA4-FFAF-E0FC12D5C35F}"/>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5</a:t>
            </a:r>
          </a:p>
        </p:txBody>
      </p:sp>
    </p:spTree>
    <p:extLst>
      <p:ext uri="{BB962C8B-B14F-4D97-AF65-F5344CB8AC3E}">
        <p14:creationId xmlns:p14="http://schemas.microsoft.com/office/powerpoint/2010/main" val="48444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77F3-21E8-3DFA-F65E-B3266A19825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A9DD3E3-F076-C112-4B38-B4304EBD2580}"/>
              </a:ext>
            </a:extLst>
          </p:cNvPr>
          <p:cNvSpPr>
            <a:spLocks noGrp="1"/>
          </p:cNvSpPr>
          <p:nvPr>
            <p:ph idx="1"/>
          </p:nvPr>
        </p:nvSpPr>
        <p:spPr/>
        <p:txBody>
          <a:bodyPr/>
          <a:lstStyle/>
          <a:p>
            <a:pPr>
              <a:spcBef>
                <a:spcPts val="0"/>
              </a:spcBef>
            </a:pPr>
            <a:r>
              <a:rPr lang="de-DE" sz="1600" b="1" dirty="0"/>
              <a:t>Aufgabe 1 </a:t>
            </a:r>
            <a:r>
              <a:rPr lang="de-DE" sz="1600" dirty="0"/>
              <a:t>[vgl. MSA 2014 A3]</a:t>
            </a:r>
          </a:p>
          <a:p>
            <a:pPr>
              <a:spcBef>
                <a:spcPts val="0"/>
              </a:spcBef>
            </a:pPr>
            <a:r>
              <a:rPr lang="de-DE" sz="1600" dirty="0"/>
              <a:t>Martas Tante legt bei ihrer Geburt 1000 EUR über eine Laufzeit von 18 Jahren fest an. Die Jahreszinsen werden am Jahresende dem Guthaben gutgeschrieben und im kommenden Jahr mitverzinst („Zinseszins“).</a:t>
            </a:r>
          </a:p>
          <a:p>
            <a:pPr marL="342900" indent="-342900">
              <a:spcBef>
                <a:spcPts val="0"/>
              </a:spcBef>
              <a:buSzPct val="100000"/>
              <a:buFont typeface="+mj-lt"/>
              <a:buAutoNum type="alphaLcParenR"/>
            </a:pPr>
            <a:r>
              <a:rPr lang="de-DE" sz="1600" dirty="0"/>
              <a:t>Fülle die Tabelle aus und ergänze die Kästchen unten. Trage dort die notwendige Rechenoperation ein.</a:t>
            </a:r>
          </a:p>
          <a:p>
            <a:pPr marL="342900" indent="-342900">
              <a:spcBef>
                <a:spcPts val="0"/>
              </a:spcBef>
              <a:buSzPct val="100000"/>
              <a:buFont typeface="+mj-lt"/>
              <a:buAutoNum type="alphaLcParenR"/>
            </a:pPr>
            <a:r>
              <a:rPr lang="de-DE" sz="1600" dirty="0"/>
              <a:t>Der Zinssatz beträgt 3% pro Jahr. Weisen für das erste Jahr nach, dass das richtig ist. </a:t>
            </a:r>
          </a:p>
          <a:p>
            <a:pPr marL="342900" indent="-342900">
              <a:spcBef>
                <a:spcPts val="0"/>
              </a:spcBef>
              <a:buSzPct val="100000"/>
              <a:buFont typeface="+mj-lt"/>
              <a:buAutoNum type="alphaLcParenR"/>
            </a:pPr>
            <a:r>
              <a:rPr lang="de-DE" sz="1600" dirty="0"/>
              <a:t>Berechne, wie hoch das Guthaben ist, über welches Maria an ihrem 18. Geburtstag verfügen kann.</a:t>
            </a:r>
          </a:p>
        </p:txBody>
      </p:sp>
      <p:sp>
        <p:nvSpPr>
          <p:cNvPr id="4" name="Titel 3">
            <a:extLst>
              <a:ext uri="{FF2B5EF4-FFF2-40B4-BE49-F238E27FC236}">
                <a16:creationId xmlns:a16="http://schemas.microsoft.com/office/drawing/2014/main" id="{F40560DF-7CB8-798C-DCF7-4A57ADE9652B}"/>
              </a:ext>
            </a:extLst>
          </p:cNvPr>
          <p:cNvSpPr>
            <a:spLocks noGrp="1"/>
          </p:cNvSpPr>
          <p:nvPr>
            <p:ph type="title"/>
          </p:nvPr>
        </p:nvSpPr>
        <p:spPr/>
        <p:txBody>
          <a:bodyPr/>
          <a:lstStyle/>
          <a:p>
            <a:r>
              <a:rPr lang="de-DE" dirty="0"/>
              <a:t>Mit Zinsen Rechnen</a:t>
            </a:r>
          </a:p>
        </p:txBody>
      </p:sp>
      <p:graphicFrame>
        <p:nvGraphicFramePr>
          <p:cNvPr id="8" name="Tabelle">
            <a:extLst>
              <a:ext uri="{FF2B5EF4-FFF2-40B4-BE49-F238E27FC236}">
                <a16:creationId xmlns:a16="http://schemas.microsoft.com/office/drawing/2014/main" id="{E49D4BA0-F913-DF0D-316A-950C748985C5}"/>
              </a:ext>
            </a:extLst>
          </p:cNvPr>
          <p:cNvGraphicFramePr/>
          <p:nvPr>
            <p:extLst>
              <p:ext uri="{D42A27DB-BD31-4B8C-83A1-F6EECF244321}">
                <p14:modId xmlns:p14="http://schemas.microsoft.com/office/powerpoint/2010/main" val="3447540744"/>
              </p:ext>
            </p:extLst>
          </p:nvPr>
        </p:nvGraphicFramePr>
        <p:xfrm>
          <a:off x="628300" y="2993912"/>
          <a:ext cx="7205020" cy="2343360"/>
        </p:xfrm>
        <a:graphic>
          <a:graphicData uri="http://schemas.openxmlformats.org/drawingml/2006/table">
            <a:tbl>
              <a:tblPr firstRow="1" firstCol="1" bandRow="1"/>
              <a:tblGrid>
                <a:gridCol w="1732415">
                  <a:extLst>
                    <a:ext uri="{9D8B030D-6E8A-4147-A177-3AD203B41FA5}">
                      <a16:colId xmlns:a16="http://schemas.microsoft.com/office/drawing/2014/main" val="20000"/>
                    </a:ext>
                  </a:extLst>
                </a:gridCol>
                <a:gridCol w="1094521">
                  <a:extLst>
                    <a:ext uri="{9D8B030D-6E8A-4147-A177-3AD203B41FA5}">
                      <a16:colId xmlns:a16="http://schemas.microsoft.com/office/drawing/2014/main" val="20001"/>
                    </a:ext>
                  </a:extLst>
                </a:gridCol>
                <a:gridCol w="1094521">
                  <a:extLst>
                    <a:ext uri="{9D8B030D-6E8A-4147-A177-3AD203B41FA5}">
                      <a16:colId xmlns:a16="http://schemas.microsoft.com/office/drawing/2014/main" val="20002"/>
                    </a:ext>
                  </a:extLst>
                </a:gridCol>
                <a:gridCol w="1094521">
                  <a:extLst>
                    <a:ext uri="{9D8B030D-6E8A-4147-A177-3AD203B41FA5}">
                      <a16:colId xmlns:a16="http://schemas.microsoft.com/office/drawing/2014/main" val="20003"/>
                    </a:ext>
                  </a:extLst>
                </a:gridCol>
                <a:gridCol w="1094521">
                  <a:extLst>
                    <a:ext uri="{9D8B030D-6E8A-4147-A177-3AD203B41FA5}">
                      <a16:colId xmlns:a16="http://schemas.microsoft.com/office/drawing/2014/main" val="20004"/>
                    </a:ext>
                  </a:extLst>
                </a:gridCol>
                <a:gridCol w="1094521">
                  <a:extLst>
                    <a:ext uri="{9D8B030D-6E8A-4147-A177-3AD203B41FA5}">
                      <a16:colId xmlns:a16="http://schemas.microsoft.com/office/drawing/2014/main" val="20005"/>
                    </a:ext>
                  </a:extLst>
                </a:gridCol>
              </a:tblGrid>
              <a:tr h="540000">
                <a:tc>
                  <a:txBody>
                    <a:bodyPr/>
                    <a:lstStyle/>
                    <a:p>
                      <a:pPr algn="ctr">
                        <a:defRPr sz="1800" b="0">
                          <a:solidFill>
                            <a:srgbClr val="000000"/>
                          </a:solidFill>
                        </a:defRPr>
                      </a:pPr>
                      <a:r>
                        <a:rPr sz="1600" b="1" dirty="0" err="1">
                          <a:solidFill>
                            <a:schemeClr val="tx1"/>
                          </a:solidFill>
                        </a:rPr>
                        <a:t>Laufzeit</a:t>
                      </a:r>
                      <a:r>
                        <a:rPr sz="1600" b="1" dirty="0">
                          <a:solidFill>
                            <a:schemeClr val="tx1"/>
                          </a:solidFill>
                        </a:rPr>
                        <a:t> in Jahren</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1</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2</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3</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4</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5</a:t>
                      </a:r>
                    </a:p>
                  </a:txBody>
                  <a:tcPr marL="72000" marR="72000" marT="72000" marB="72000" anchor="ctr" horzOverflow="overflow">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ctr">
                        <a:defRPr sz="1800" b="0">
                          <a:solidFill>
                            <a:srgbClr val="000000"/>
                          </a:solidFill>
                        </a:defRPr>
                      </a:pPr>
                      <a:r>
                        <a:rPr sz="1600" b="1" dirty="0" err="1">
                          <a:solidFill>
                            <a:schemeClr val="tx1"/>
                          </a:solidFill>
                        </a:rPr>
                        <a:t>Guthaben</a:t>
                      </a:r>
                      <a:r>
                        <a:rPr sz="1600" b="1" dirty="0">
                          <a:solidFill>
                            <a:schemeClr val="tx1"/>
                          </a:solidFill>
                        </a:rPr>
                        <a:t> </a:t>
                      </a:r>
                      <a:r>
                        <a:rPr sz="1600" b="1" dirty="0" err="1">
                          <a:solidFill>
                            <a:schemeClr val="tx1"/>
                          </a:solidFill>
                        </a:rPr>
                        <a:t>zu</a:t>
                      </a:r>
                      <a:r>
                        <a:rPr sz="1600" b="1" dirty="0">
                          <a:solidFill>
                            <a:schemeClr val="tx1"/>
                          </a:solidFill>
                        </a:rPr>
                        <a:t> </a:t>
                      </a:r>
                      <a:r>
                        <a:rPr sz="1600" b="1" dirty="0" err="1">
                          <a:solidFill>
                            <a:schemeClr val="tx1"/>
                          </a:solidFill>
                        </a:rPr>
                        <a:t>Jahresbeginn</a:t>
                      </a:r>
                      <a:endParaRPr sz="1600" b="1"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algn="ctr">
                        <a:defRPr sz="1800"/>
                      </a:pPr>
                      <a:r>
                        <a:rPr sz="1600" dirty="0">
                          <a:solidFill>
                            <a:schemeClr val="tx1"/>
                          </a:solidFill>
                        </a:rPr>
                        <a:t>1000</a:t>
                      </a:r>
                      <a:r>
                        <a:rPr lang="de-DE" sz="1600" dirty="0">
                          <a:solidFill>
                            <a:schemeClr val="tx1"/>
                          </a:solidFill>
                        </a:rPr>
                        <a:t>,00</a:t>
                      </a:r>
                      <a:r>
                        <a:rPr sz="1600" dirty="0">
                          <a:solidFill>
                            <a:schemeClr val="tx1"/>
                          </a:solidFill>
                        </a:rPr>
                        <a:t>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algn="ctr">
                        <a:defRPr sz="1600"/>
                      </a:pPr>
                      <a:r>
                        <a:rPr lang="de-DE" dirty="0">
                          <a:solidFill>
                            <a:schemeClr val="tx1"/>
                          </a:solidFill>
                        </a:rPr>
                        <a:t>1030,00 €</a:t>
                      </a:r>
                      <a:endParaRPr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1060,90 €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1092,73 €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endParaRPr lang="de-DE"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40000">
                <a:tc>
                  <a:txBody>
                    <a:bodyPr/>
                    <a:lstStyle/>
                    <a:p>
                      <a:pPr algn="ctr">
                        <a:defRPr sz="1800" b="0">
                          <a:solidFill>
                            <a:srgbClr val="000000"/>
                          </a:solidFill>
                        </a:defRPr>
                      </a:pPr>
                      <a:r>
                        <a:rPr sz="1600" b="1" dirty="0" err="1">
                          <a:solidFill>
                            <a:schemeClr val="tx1"/>
                          </a:solidFill>
                        </a:rPr>
                        <a:t>Jahreszinsen</a:t>
                      </a:r>
                      <a:endParaRPr sz="1600" b="1"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a:pPr>
                      <a:r>
                        <a:rPr sz="1600" dirty="0">
                          <a:solidFill>
                            <a:schemeClr val="tx1"/>
                          </a:solidFill>
                        </a:rPr>
                        <a:t>30</a:t>
                      </a:r>
                      <a:r>
                        <a:rPr lang="de-DE" sz="1600" dirty="0">
                          <a:solidFill>
                            <a:schemeClr val="tx1"/>
                          </a:solidFill>
                        </a:rPr>
                        <a:t>,00</a:t>
                      </a:r>
                      <a:r>
                        <a:rPr sz="1600" dirty="0">
                          <a:solidFill>
                            <a:schemeClr val="tx1"/>
                          </a:solidFill>
                        </a:rPr>
                        <a:t> €</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30,90 €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31,83 €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32,78 €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30,77 €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ctr">
                        <a:defRPr sz="1800" b="0">
                          <a:solidFill>
                            <a:srgbClr val="000000"/>
                          </a:solidFill>
                        </a:defRPr>
                      </a:pPr>
                      <a:r>
                        <a:rPr sz="1600" b="1" dirty="0" err="1">
                          <a:solidFill>
                            <a:schemeClr val="tx1"/>
                          </a:solidFill>
                        </a:rPr>
                        <a:t>Guthaben</a:t>
                      </a:r>
                      <a:r>
                        <a:rPr sz="1600" b="1" dirty="0">
                          <a:solidFill>
                            <a:schemeClr val="tx1"/>
                          </a:solidFill>
                        </a:rPr>
                        <a:t> am </a:t>
                      </a:r>
                      <a:r>
                        <a:rPr sz="1600" b="1" dirty="0" err="1">
                          <a:solidFill>
                            <a:schemeClr val="tx1"/>
                          </a:solidFill>
                        </a:rPr>
                        <a:t>Jahresende</a:t>
                      </a:r>
                      <a:endParaRPr sz="1600" b="1"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800"/>
                      </a:pPr>
                      <a:r>
                        <a:rPr lang="de-DE" sz="1600" dirty="0">
                          <a:solidFill>
                            <a:schemeClr val="tx1"/>
                          </a:solidFill>
                        </a:rPr>
                        <a:t>1030,00 €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1060,90 €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1092,73 €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endParaRPr lang="de-DE"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1159,28 €</a:t>
                      </a:r>
                    </a:p>
                  </a:txBody>
                  <a:tcPr marL="72000" marR="72000" marT="72000" marB="72000" anchor="ctr" horzOverflow="overflow">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3" name="Fußzeilenplatzhalter 5">
            <a:extLst>
              <a:ext uri="{FF2B5EF4-FFF2-40B4-BE49-F238E27FC236}">
                <a16:creationId xmlns:a16="http://schemas.microsoft.com/office/drawing/2014/main" id="{FF823B71-C012-0FDA-BB75-777BB274B0E8}"/>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7" name="Titel 3">
            <a:extLst>
              <a:ext uri="{FF2B5EF4-FFF2-40B4-BE49-F238E27FC236}">
                <a16:creationId xmlns:a16="http://schemas.microsoft.com/office/drawing/2014/main" id="{78025C1F-0E62-E859-2B94-4F25CAF49259}"/>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6</a:t>
            </a:r>
          </a:p>
        </p:txBody>
      </p:sp>
      <p:grpSp>
        <p:nvGrpSpPr>
          <p:cNvPr id="22" name="Gruppieren 21">
            <a:extLst>
              <a:ext uri="{FF2B5EF4-FFF2-40B4-BE49-F238E27FC236}">
                <a16:creationId xmlns:a16="http://schemas.microsoft.com/office/drawing/2014/main" id="{8F203081-C1C4-466D-8933-FB54F25019D8}"/>
              </a:ext>
            </a:extLst>
          </p:cNvPr>
          <p:cNvGrpSpPr/>
          <p:nvPr/>
        </p:nvGrpSpPr>
        <p:grpSpPr>
          <a:xfrm>
            <a:off x="3008784" y="5260708"/>
            <a:ext cx="1008112" cy="472548"/>
            <a:chOff x="3008784" y="5116692"/>
            <a:chExt cx="1008112" cy="472548"/>
          </a:xfrm>
        </p:grpSpPr>
        <p:sp>
          <p:nvSpPr>
            <p:cNvPr id="19" name="Nach oben gekrümmter Pfeil 18">
              <a:extLst>
                <a:ext uri="{FF2B5EF4-FFF2-40B4-BE49-F238E27FC236}">
                  <a16:creationId xmlns:a16="http://schemas.microsoft.com/office/drawing/2014/main" id="{01AB3895-2BDE-A7EB-3292-11E49D8C4FA5}"/>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Textfeld 20">
              <a:extLst>
                <a:ext uri="{FF2B5EF4-FFF2-40B4-BE49-F238E27FC236}">
                  <a16:creationId xmlns:a16="http://schemas.microsoft.com/office/drawing/2014/main" id="{F6080830-EF93-07D9-61B9-D83BA0D0C1B4}"/>
                </a:ext>
              </a:extLst>
            </p:cNvPr>
            <p:cNvSpPr txBox="1"/>
            <p:nvPr/>
          </p:nvSpPr>
          <p:spPr>
            <a:xfrm>
              <a:off x="3152800" y="5116692"/>
              <a:ext cx="648072" cy="349702"/>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dirty="0"/>
                <a:t>・</a:t>
              </a:r>
            </a:p>
          </p:txBody>
        </p:sp>
      </p:grpSp>
      <p:grpSp>
        <p:nvGrpSpPr>
          <p:cNvPr id="23" name="Gruppieren 22">
            <a:extLst>
              <a:ext uri="{FF2B5EF4-FFF2-40B4-BE49-F238E27FC236}">
                <a16:creationId xmlns:a16="http://schemas.microsoft.com/office/drawing/2014/main" id="{A4DEEA4C-EEEC-5B7B-230E-85C548275774}"/>
              </a:ext>
            </a:extLst>
          </p:cNvPr>
          <p:cNvGrpSpPr/>
          <p:nvPr/>
        </p:nvGrpSpPr>
        <p:grpSpPr>
          <a:xfrm>
            <a:off x="4076851" y="5262516"/>
            <a:ext cx="1008112" cy="472548"/>
            <a:chOff x="3008784" y="5116692"/>
            <a:chExt cx="1008112" cy="472548"/>
          </a:xfrm>
        </p:grpSpPr>
        <p:sp>
          <p:nvSpPr>
            <p:cNvPr id="24" name="Nach oben gekrümmter Pfeil 23">
              <a:extLst>
                <a:ext uri="{FF2B5EF4-FFF2-40B4-BE49-F238E27FC236}">
                  <a16:creationId xmlns:a16="http://schemas.microsoft.com/office/drawing/2014/main" id="{3F48A1F5-23D2-F19E-D640-B7D9D76A8D43}"/>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Textfeld 24">
              <a:extLst>
                <a:ext uri="{FF2B5EF4-FFF2-40B4-BE49-F238E27FC236}">
                  <a16:creationId xmlns:a16="http://schemas.microsoft.com/office/drawing/2014/main" id="{1EA03F6D-5EA1-8DED-57B6-9FFBAFDDF094}"/>
                </a:ext>
              </a:extLst>
            </p:cNvPr>
            <p:cNvSpPr txBox="1"/>
            <p:nvPr/>
          </p:nvSpPr>
          <p:spPr>
            <a:xfrm>
              <a:off x="3152800" y="5116692"/>
              <a:ext cx="648072" cy="349702"/>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dirty="0"/>
                <a:t>・</a:t>
              </a:r>
            </a:p>
          </p:txBody>
        </p:sp>
      </p:grpSp>
      <p:grpSp>
        <p:nvGrpSpPr>
          <p:cNvPr id="26" name="Gruppieren 25">
            <a:extLst>
              <a:ext uri="{FF2B5EF4-FFF2-40B4-BE49-F238E27FC236}">
                <a16:creationId xmlns:a16="http://schemas.microsoft.com/office/drawing/2014/main" id="{6A027423-3987-87B4-CCCF-965990F7C19F}"/>
              </a:ext>
            </a:extLst>
          </p:cNvPr>
          <p:cNvGrpSpPr/>
          <p:nvPr/>
        </p:nvGrpSpPr>
        <p:grpSpPr>
          <a:xfrm>
            <a:off x="5182824" y="5262516"/>
            <a:ext cx="1008112" cy="472548"/>
            <a:chOff x="3008784" y="5116692"/>
            <a:chExt cx="1008112" cy="472548"/>
          </a:xfrm>
        </p:grpSpPr>
        <p:sp>
          <p:nvSpPr>
            <p:cNvPr id="27" name="Nach oben gekrümmter Pfeil 26">
              <a:extLst>
                <a:ext uri="{FF2B5EF4-FFF2-40B4-BE49-F238E27FC236}">
                  <a16:creationId xmlns:a16="http://schemas.microsoft.com/office/drawing/2014/main" id="{6B30EE48-7A53-6FB6-EFFA-C0D305621B21}"/>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Textfeld 27">
              <a:extLst>
                <a:ext uri="{FF2B5EF4-FFF2-40B4-BE49-F238E27FC236}">
                  <a16:creationId xmlns:a16="http://schemas.microsoft.com/office/drawing/2014/main" id="{416B55C5-E5F2-6435-9F4F-9D0DD971A1BD}"/>
                </a:ext>
              </a:extLst>
            </p:cNvPr>
            <p:cNvSpPr txBox="1"/>
            <p:nvPr/>
          </p:nvSpPr>
          <p:spPr>
            <a:xfrm>
              <a:off x="3152800" y="5116692"/>
              <a:ext cx="648072" cy="349702"/>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dirty="0"/>
                <a:t>・</a:t>
              </a:r>
            </a:p>
          </p:txBody>
        </p:sp>
      </p:grpSp>
      <p:grpSp>
        <p:nvGrpSpPr>
          <p:cNvPr id="29" name="Gruppieren 28">
            <a:extLst>
              <a:ext uri="{FF2B5EF4-FFF2-40B4-BE49-F238E27FC236}">
                <a16:creationId xmlns:a16="http://schemas.microsoft.com/office/drawing/2014/main" id="{8906078F-3256-5C35-96A1-BEBE3418927A}"/>
              </a:ext>
            </a:extLst>
          </p:cNvPr>
          <p:cNvGrpSpPr/>
          <p:nvPr/>
        </p:nvGrpSpPr>
        <p:grpSpPr>
          <a:xfrm>
            <a:off x="6255130" y="5266881"/>
            <a:ext cx="1008112" cy="472548"/>
            <a:chOff x="3008784" y="5116692"/>
            <a:chExt cx="1008112" cy="472548"/>
          </a:xfrm>
        </p:grpSpPr>
        <p:sp>
          <p:nvSpPr>
            <p:cNvPr id="30" name="Nach oben gekrümmter Pfeil 29">
              <a:extLst>
                <a:ext uri="{FF2B5EF4-FFF2-40B4-BE49-F238E27FC236}">
                  <a16:creationId xmlns:a16="http://schemas.microsoft.com/office/drawing/2014/main" id="{8BE0A30B-9344-6D27-C9B5-F786C084E9D6}"/>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Textfeld 30">
              <a:extLst>
                <a:ext uri="{FF2B5EF4-FFF2-40B4-BE49-F238E27FC236}">
                  <a16:creationId xmlns:a16="http://schemas.microsoft.com/office/drawing/2014/main" id="{90485A1E-B615-8FD9-E65A-C4FD3276B7F4}"/>
                </a:ext>
              </a:extLst>
            </p:cNvPr>
            <p:cNvSpPr txBox="1"/>
            <p:nvPr/>
          </p:nvSpPr>
          <p:spPr>
            <a:xfrm>
              <a:off x="3152800" y="5116692"/>
              <a:ext cx="648072" cy="349702"/>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dirty="0"/>
                <a:t>・</a:t>
              </a:r>
            </a:p>
          </p:txBody>
        </p:sp>
      </p:grpSp>
      <p:grpSp>
        <p:nvGrpSpPr>
          <p:cNvPr id="3" name="Knopf 8">
            <a:extLst>
              <a:ext uri="{FF2B5EF4-FFF2-40B4-BE49-F238E27FC236}">
                <a16:creationId xmlns:a16="http://schemas.microsoft.com/office/drawing/2014/main" id="{39F2AF6F-1C50-7BBC-12C2-05DA8578D3E2}"/>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CE52451A-152D-6EF6-8367-EF11F8CD151A}"/>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5C9D7C30-47C3-A29A-258A-77CE9C638F9D}"/>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9" name="Knopf 7">
            <a:extLst>
              <a:ext uri="{FF2B5EF4-FFF2-40B4-BE49-F238E27FC236}">
                <a16:creationId xmlns:a16="http://schemas.microsoft.com/office/drawing/2014/main" id="{86CA29C1-45F2-9107-D884-E184FDC584B3}"/>
              </a:ext>
            </a:extLst>
          </p:cNvPr>
          <p:cNvGrpSpPr/>
          <p:nvPr/>
        </p:nvGrpSpPr>
        <p:grpSpPr>
          <a:xfrm>
            <a:off x="9379302" y="4839935"/>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160B8C26-F412-77AD-9A85-DD066B90D842}"/>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7">
              <a:extLst>
                <a:ext uri="{FF2B5EF4-FFF2-40B4-BE49-F238E27FC236}">
                  <a16:creationId xmlns:a16="http://schemas.microsoft.com/office/drawing/2014/main" id="{55291F8A-97E3-0B62-9352-D835FD29A10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2" name="Knopf6">
            <a:extLst>
              <a:ext uri="{FF2B5EF4-FFF2-40B4-BE49-F238E27FC236}">
                <a16:creationId xmlns:a16="http://schemas.microsoft.com/office/drawing/2014/main" id="{310E8366-F23C-5111-D527-9072ED6274A0}"/>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89C856A6-9420-E216-558A-5120D51681F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BD0FACD7-AC48-BD5C-7674-897B7220C75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Knopf5">
            <a:extLst>
              <a:ext uri="{FF2B5EF4-FFF2-40B4-BE49-F238E27FC236}">
                <a16:creationId xmlns:a16="http://schemas.microsoft.com/office/drawing/2014/main" id="{E45C4FDC-B5F6-98B2-3F26-65D374CBDB84}"/>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122B3713-7C82-DC09-5260-9D78C0F707C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2E3BBC48-6D61-DCE9-E096-F8B5731C3B8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Knopf4">
            <a:extLst>
              <a:ext uri="{FF2B5EF4-FFF2-40B4-BE49-F238E27FC236}">
                <a16:creationId xmlns:a16="http://schemas.microsoft.com/office/drawing/2014/main" id="{2F648D23-2BD7-6B19-5024-E727FEABCA0C}"/>
              </a:ext>
            </a:extLst>
          </p:cNvPr>
          <p:cNvGrpSpPr/>
          <p:nvPr/>
        </p:nvGrpSpPr>
        <p:grpSpPr>
          <a:xfrm>
            <a:off x="9383011" y="2942492"/>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D41CAF1A-8939-0B63-CFF7-32ADB769D7D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19">
              <a:extLst>
                <a:ext uri="{FF2B5EF4-FFF2-40B4-BE49-F238E27FC236}">
                  <a16:creationId xmlns:a16="http://schemas.microsoft.com/office/drawing/2014/main" id="{6502D6C1-B959-A0CB-194D-DF69E16789B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4" name="Knopf3">
            <a:extLst>
              <a:ext uri="{FF2B5EF4-FFF2-40B4-BE49-F238E27FC236}">
                <a16:creationId xmlns:a16="http://schemas.microsoft.com/office/drawing/2014/main" id="{0B2D1ED5-1E26-D7DB-A421-64155208A78B}"/>
              </a:ext>
            </a:extLst>
          </p:cNvPr>
          <p:cNvGrpSpPr/>
          <p:nvPr/>
        </p:nvGrpSpPr>
        <p:grpSpPr>
          <a:xfrm>
            <a:off x="9380848" y="2310011"/>
            <a:ext cx="525690" cy="504000"/>
            <a:chOff x="8550142" y="4941168"/>
            <a:chExt cx="593858" cy="576064"/>
          </a:xfrm>
          <a:solidFill>
            <a:schemeClr val="accent1"/>
          </a:solidFill>
        </p:grpSpPr>
        <p:sp>
          <p:nvSpPr>
            <p:cNvPr id="35" name="Rechteck 34">
              <a:extLst>
                <a:ext uri="{FF2B5EF4-FFF2-40B4-BE49-F238E27FC236}">
                  <a16:creationId xmlns:a16="http://schemas.microsoft.com/office/drawing/2014/main" id="{2E843EB1-42B1-61FF-AE91-A6C8A4A353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Ellipse 22">
              <a:extLst>
                <a:ext uri="{FF2B5EF4-FFF2-40B4-BE49-F238E27FC236}">
                  <a16:creationId xmlns:a16="http://schemas.microsoft.com/office/drawing/2014/main" id="{F96AD5DA-F282-B7DC-A288-D11C346B95E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37" name="Knopf2">
            <a:extLst>
              <a:ext uri="{FF2B5EF4-FFF2-40B4-BE49-F238E27FC236}">
                <a16:creationId xmlns:a16="http://schemas.microsoft.com/office/drawing/2014/main" id="{29E8BE5C-466C-A80B-9ED2-0DA1E2FC60F4}"/>
              </a:ext>
            </a:extLst>
          </p:cNvPr>
          <p:cNvGrpSpPr/>
          <p:nvPr/>
        </p:nvGrpSpPr>
        <p:grpSpPr>
          <a:xfrm>
            <a:off x="9383011" y="1677530"/>
            <a:ext cx="525690" cy="504000"/>
            <a:chOff x="8550142" y="4941168"/>
            <a:chExt cx="593858" cy="576064"/>
          </a:xfrm>
          <a:solidFill>
            <a:schemeClr val="accent1"/>
          </a:solidFill>
        </p:grpSpPr>
        <p:sp>
          <p:nvSpPr>
            <p:cNvPr id="38" name="Rechteck 37">
              <a:extLst>
                <a:ext uri="{FF2B5EF4-FFF2-40B4-BE49-F238E27FC236}">
                  <a16:creationId xmlns:a16="http://schemas.microsoft.com/office/drawing/2014/main" id="{21E29AF5-EA21-C292-4712-F70E608A12A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Ellipse 25">
              <a:extLst>
                <a:ext uri="{FF2B5EF4-FFF2-40B4-BE49-F238E27FC236}">
                  <a16:creationId xmlns:a16="http://schemas.microsoft.com/office/drawing/2014/main" id="{FFA57531-6498-26A8-AF4D-C34D534C114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40" name="Knopf1">
            <a:extLst>
              <a:ext uri="{FF2B5EF4-FFF2-40B4-BE49-F238E27FC236}">
                <a16:creationId xmlns:a16="http://schemas.microsoft.com/office/drawing/2014/main" id="{7756514B-3F72-288A-F0ED-B6AED4FEE025}"/>
              </a:ext>
            </a:extLst>
          </p:cNvPr>
          <p:cNvGrpSpPr/>
          <p:nvPr/>
        </p:nvGrpSpPr>
        <p:grpSpPr>
          <a:xfrm>
            <a:off x="9383011" y="1045049"/>
            <a:ext cx="525690" cy="504000"/>
            <a:chOff x="8550142" y="4941168"/>
            <a:chExt cx="593858" cy="576064"/>
          </a:xfrm>
          <a:solidFill>
            <a:schemeClr val="accent1"/>
          </a:solidFill>
        </p:grpSpPr>
        <p:sp>
          <p:nvSpPr>
            <p:cNvPr id="41" name="Rechteck 40">
              <a:extLst>
                <a:ext uri="{FF2B5EF4-FFF2-40B4-BE49-F238E27FC236}">
                  <a16:creationId xmlns:a16="http://schemas.microsoft.com/office/drawing/2014/main" id="{D2A04508-17DF-0C85-1567-2F308EF3448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Ellipse 28">
              <a:extLst>
                <a:ext uri="{FF2B5EF4-FFF2-40B4-BE49-F238E27FC236}">
                  <a16:creationId xmlns:a16="http://schemas.microsoft.com/office/drawing/2014/main" id="{7ABC34BD-E5E9-51F5-7B50-3DB481DDB762}"/>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43" name="Hilfe 8 Grafik">
            <a:extLst>
              <a:ext uri="{FF2B5EF4-FFF2-40B4-BE49-F238E27FC236}">
                <a16:creationId xmlns:a16="http://schemas.microsoft.com/office/drawing/2014/main" id="{1E1CEBF6-1A1D-4A9F-3BD2-D930BD3B16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44" name="Hilfe 7 Grafik">
            <a:extLst>
              <a:ext uri="{FF2B5EF4-FFF2-40B4-BE49-F238E27FC236}">
                <a16:creationId xmlns:a16="http://schemas.microsoft.com/office/drawing/2014/main" id="{D33774D0-3A37-37E7-01B9-00CC02480F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45" name="Hilfe 6 Grafik">
            <a:extLst>
              <a:ext uri="{FF2B5EF4-FFF2-40B4-BE49-F238E27FC236}">
                <a16:creationId xmlns:a16="http://schemas.microsoft.com/office/drawing/2014/main" id="{D0F9430E-47EE-7055-F624-5A2ECCABCD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46" name="Hilfe 5 Grafik">
            <a:extLst>
              <a:ext uri="{FF2B5EF4-FFF2-40B4-BE49-F238E27FC236}">
                <a16:creationId xmlns:a16="http://schemas.microsoft.com/office/drawing/2014/main" id="{76968017-D6F3-4691-CB3B-2E120A06C9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47" name="Hilfe 4 Grafik">
            <a:extLst>
              <a:ext uri="{FF2B5EF4-FFF2-40B4-BE49-F238E27FC236}">
                <a16:creationId xmlns:a16="http://schemas.microsoft.com/office/drawing/2014/main" id="{66C886CF-5B1F-EFF6-45C1-DD3434B769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48" name="Hilfe 3 Grafik">
            <a:extLst>
              <a:ext uri="{FF2B5EF4-FFF2-40B4-BE49-F238E27FC236}">
                <a16:creationId xmlns:a16="http://schemas.microsoft.com/office/drawing/2014/main" id="{7829BF1E-7B30-7791-F060-F8B782AF0C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49" name="Hilfe 2 Grafik">
            <a:extLst>
              <a:ext uri="{FF2B5EF4-FFF2-40B4-BE49-F238E27FC236}">
                <a16:creationId xmlns:a16="http://schemas.microsoft.com/office/drawing/2014/main" id="{D60EC56A-38F4-CFEC-D739-68695F0C18D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50" name="Hilfe 1 Grafik">
            <a:extLst>
              <a:ext uri="{FF2B5EF4-FFF2-40B4-BE49-F238E27FC236}">
                <a16:creationId xmlns:a16="http://schemas.microsoft.com/office/drawing/2014/main" id="{4CACA8B8-8D22-C52D-2446-7FEC75402A3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3789844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5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50"/>
                                        </p:tgtEl>
                                        <p:attrNameLst>
                                          <p:attrName>ppt_x</p:attrName>
                                          <p:attrName>ppt_y</p:attrName>
                                        </p:attrNameLst>
                                      </p:cBhvr>
                                      <p:rCtr x="44038" y="0"/>
                                    </p:animMotion>
                                  </p:childTnLst>
                                </p:cTn>
                              </p:par>
                            </p:childTnLst>
                          </p:cTn>
                        </p:par>
                      </p:childTnLst>
                    </p:cTn>
                  </p:par>
                </p:childTnLst>
              </p:cTn>
              <p:nextCondLst>
                <p:cond evt="onClick" delay="0">
                  <p:tgtEl>
                    <p:spTgt spid="40"/>
                  </p:tgtEl>
                </p:cond>
              </p:nextCondLst>
            </p:seq>
            <p:seq concurrent="1" nextAc="seek">
              <p:cTn id="11" restart="whenNotActive" fill="hold" evtFilter="cancelBubble" nodeType="interactiveSeq">
                <p:stCondLst>
                  <p:cond evt="onClick" delay="0">
                    <p:tgtEl>
                      <p:spTgt spid="37"/>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49"/>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49"/>
                                        </p:tgtEl>
                                        <p:attrNameLst>
                                          <p:attrName>ppt_x</p:attrName>
                                          <p:attrName>ppt_y</p:attrName>
                                        </p:attrNameLst>
                                      </p:cBhvr>
                                      <p:rCtr x="44038" y="0"/>
                                    </p:animMotion>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48"/>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48"/>
                                        </p:tgtEl>
                                        <p:attrNameLst>
                                          <p:attrName>ppt_x</p:attrName>
                                          <p:attrName>ppt_y</p:attrName>
                                        </p:attrNameLst>
                                      </p:cBhvr>
                                      <p:rCtr x="44038" y="0"/>
                                    </p:animMotion>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43"/>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44"/>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44"/>
                                        </p:tgtEl>
                                        <p:attrNameLst>
                                          <p:attrName>ppt_x</p:attrName>
                                          <p:attrName>ppt_y</p:attrName>
                                        </p:attrNameLst>
                                      </p:cBhvr>
                                      <p:rCtr x="47788" y="-417"/>
                                    </p:animMotion>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45"/>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45"/>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46"/>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46"/>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47"/>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47"/>
                                        </p:tgtEl>
                                        <p:attrNameLst>
                                          <p:attrName>ppt_x</p:attrName>
                                          <p:attrName>ppt_y</p:attrName>
                                        </p:attrNameLst>
                                      </p:cBhvr>
                                      <p:rCtr x="44038" y="0"/>
                                    </p:animMotion>
                                  </p:childTnLst>
                                </p:cTn>
                              </p:par>
                            </p:childTnLst>
                          </p:cTn>
                        </p:par>
                      </p:childTnLst>
                    </p:cTn>
                  </p:par>
                </p:childTnLst>
              </p:cTn>
              <p:nextCondLst>
                <p:cond evt="onClick" delay="0">
                  <p:tgtEl>
                    <p:spTgt spid="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B64D-56D2-3BFC-3458-F627ED6DA93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2A84159-34EB-CF3A-5BC4-1DC5AB51ECDC}"/>
                  </a:ext>
                </a:extLst>
              </p:cNvPr>
              <p:cNvSpPr>
                <a:spLocks noGrp="1"/>
              </p:cNvSpPr>
              <p:nvPr>
                <p:ph idx="1"/>
              </p:nvPr>
            </p:nvSpPr>
            <p:spPr/>
            <p:txBody>
              <a:bodyPr/>
              <a:lstStyle/>
              <a:p>
                <a:r>
                  <a:rPr lang="de-DE" sz="1600" dirty="0"/>
                  <a:t> </a:t>
                </a:r>
                <a:r>
                  <a:rPr lang="de-DE" sz="1600" b="1" dirty="0"/>
                  <a:t>Aufgabe 1 </a:t>
                </a:r>
                <a:r>
                  <a:rPr lang="de-DE" sz="1600" dirty="0"/>
                  <a:t>[vgl. MSA 2014 A3]</a:t>
                </a:r>
              </a:p>
              <a:p>
                <a:r>
                  <a:rPr lang="de-DE" sz="1600" dirty="0"/>
                  <a:t>a)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dirty="0"/>
                  <a:t>b) </a:t>
                </a:r>
                <a14:m>
                  <m:oMath xmlns:m="http://schemas.openxmlformats.org/officeDocument/2006/math">
                    <m:r>
                      <a:rPr lang="de-DE" sz="1600" b="0" i="1" smtClean="0">
                        <a:latin typeface="Cambria Math" panose="02040503050406030204" pitchFamily="18" charset="0"/>
                      </a:rPr>
                      <m:t>1000</m:t>
                    </m:r>
                    <m:r>
                      <a:rPr lang="de-DE" sz="1600" b="0" i="1" smtClean="0">
                        <a:latin typeface="Cambria Math" panose="02040503050406030204" pitchFamily="18" charset="0"/>
                        <a:ea typeface="Cambria Math" panose="02040503050406030204" pitchFamily="18" charset="0"/>
                      </a:rPr>
                      <m:t>∙0,03=1030   </m:t>
                    </m:r>
                  </m:oMath>
                </a14:m>
                <a:r>
                  <a:rPr lang="de-DE" sz="1600" i="1" dirty="0"/>
                  <a:t>oder   </a:t>
                </a:r>
                <a:r>
                  <a:rPr lang="de-DE" sz="1600" dirty="0"/>
                  <a:t>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1030</m:t>
                        </m:r>
                      </m:num>
                      <m:den>
                        <m:r>
                          <a:rPr lang="de-DE" sz="1600" b="0" i="1" smtClean="0">
                            <a:latin typeface="Cambria Math" panose="02040503050406030204" pitchFamily="18" charset="0"/>
                          </a:rPr>
                          <m:t>1000</m:t>
                        </m:r>
                      </m:den>
                    </m:f>
                    <m:r>
                      <a:rPr lang="de-DE" sz="1600" b="0" i="1" smtClean="0">
                        <a:latin typeface="Cambria Math" panose="02040503050406030204" pitchFamily="18" charset="0"/>
                      </a:rPr>
                      <m:t>=1,03</m:t>
                    </m:r>
                  </m:oMath>
                </a14:m>
                <a:r>
                  <a:rPr lang="de-DE" sz="1600" dirty="0"/>
                  <a:t> =&gt; Anstieg um 3%</a:t>
                </a:r>
              </a:p>
              <a:p>
                <a:endParaRPr lang="de-DE" sz="1600" dirty="0"/>
              </a:p>
              <a:p>
                <a:r>
                  <a:rPr lang="de-DE" sz="1600" dirty="0"/>
                  <a:t>c) Maria bekommt zu ihrem 18. Geburtstag </a:t>
                </a:r>
                <a14:m>
                  <m:oMath xmlns:m="http://schemas.openxmlformats.org/officeDocument/2006/math">
                    <m:r>
                      <a:rPr lang="de-DE" sz="1600" b="0" i="0" smtClean="0">
                        <a:latin typeface="Cambria Math" panose="02040503050406030204" pitchFamily="18" charset="0"/>
                      </a:rPr>
                      <m:t>1000</m:t>
                    </m:r>
                    <m:r>
                      <a:rPr lang="de-DE" sz="1600" b="0" i="0"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0" smtClean="0">
                            <a:latin typeface="Cambria Math" panose="02040503050406030204" pitchFamily="18" charset="0"/>
                            <a:ea typeface="Cambria Math" panose="02040503050406030204" pitchFamily="18" charset="0"/>
                          </a:rPr>
                          <m:t>1,03</m:t>
                        </m:r>
                      </m:e>
                      <m:sup>
                        <m:r>
                          <a:rPr lang="de-DE" sz="1600" b="0" i="0" smtClean="0">
                            <a:latin typeface="Cambria Math" panose="02040503050406030204" pitchFamily="18" charset="0"/>
                            <a:ea typeface="Cambria Math" panose="02040503050406030204" pitchFamily="18" charset="0"/>
                          </a:rPr>
                          <m:t>18</m:t>
                        </m:r>
                      </m:sup>
                    </m:sSup>
                    <m:r>
                      <a:rPr lang="de-DE" sz="1600" b="0" i="0" smtClean="0">
                        <a:latin typeface="Cambria Math" panose="02040503050406030204" pitchFamily="18" charset="0"/>
                        <a:ea typeface="Cambria Math" panose="02040503050406030204" pitchFamily="18" charset="0"/>
                      </a:rPr>
                      <m:t>≈1702,43 €</m:t>
                    </m:r>
                  </m:oMath>
                </a14:m>
                <a:r>
                  <a:rPr lang="de-DE" sz="1600" dirty="0"/>
                  <a:t> ausgezahlt. </a:t>
                </a:r>
              </a:p>
            </p:txBody>
          </p:sp>
        </mc:Choice>
        <mc:Fallback xmlns="">
          <p:sp>
            <p:nvSpPr>
              <p:cNvPr id="2" name="Inhaltsplatzhalter 1">
                <a:extLst>
                  <a:ext uri="{FF2B5EF4-FFF2-40B4-BE49-F238E27FC236}">
                    <a16:creationId xmlns:a16="http://schemas.microsoft.com/office/drawing/2014/main" id="{E2A84159-34EB-CF3A-5BC4-1DC5AB51ECD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6" name="Fußzeilenplatzhalter 5">
            <a:extLst>
              <a:ext uri="{FF2B5EF4-FFF2-40B4-BE49-F238E27FC236}">
                <a16:creationId xmlns:a16="http://schemas.microsoft.com/office/drawing/2014/main" id="{9922CD87-79F1-D7DF-09CD-53B67939F855}"/>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3" name="Tabelle">
            <a:extLst>
              <a:ext uri="{FF2B5EF4-FFF2-40B4-BE49-F238E27FC236}">
                <a16:creationId xmlns:a16="http://schemas.microsoft.com/office/drawing/2014/main" id="{3914EC1A-3D5B-BDF9-073C-1775B255D503}"/>
              </a:ext>
            </a:extLst>
          </p:cNvPr>
          <p:cNvGraphicFramePr/>
          <p:nvPr>
            <p:extLst>
              <p:ext uri="{D42A27DB-BD31-4B8C-83A1-F6EECF244321}">
                <p14:modId xmlns:p14="http://schemas.microsoft.com/office/powerpoint/2010/main" val="3814698226"/>
              </p:ext>
            </p:extLst>
          </p:nvPr>
        </p:nvGraphicFramePr>
        <p:xfrm>
          <a:off x="920552" y="1799335"/>
          <a:ext cx="7205020" cy="2343360"/>
        </p:xfrm>
        <a:graphic>
          <a:graphicData uri="http://schemas.openxmlformats.org/drawingml/2006/table">
            <a:tbl>
              <a:tblPr firstRow="1" firstCol="1" bandRow="1"/>
              <a:tblGrid>
                <a:gridCol w="1732415">
                  <a:extLst>
                    <a:ext uri="{9D8B030D-6E8A-4147-A177-3AD203B41FA5}">
                      <a16:colId xmlns:a16="http://schemas.microsoft.com/office/drawing/2014/main" val="20000"/>
                    </a:ext>
                  </a:extLst>
                </a:gridCol>
                <a:gridCol w="1094521">
                  <a:extLst>
                    <a:ext uri="{9D8B030D-6E8A-4147-A177-3AD203B41FA5}">
                      <a16:colId xmlns:a16="http://schemas.microsoft.com/office/drawing/2014/main" val="20001"/>
                    </a:ext>
                  </a:extLst>
                </a:gridCol>
                <a:gridCol w="1094521">
                  <a:extLst>
                    <a:ext uri="{9D8B030D-6E8A-4147-A177-3AD203B41FA5}">
                      <a16:colId xmlns:a16="http://schemas.microsoft.com/office/drawing/2014/main" val="20002"/>
                    </a:ext>
                  </a:extLst>
                </a:gridCol>
                <a:gridCol w="1094521">
                  <a:extLst>
                    <a:ext uri="{9D8B030D-6E8A-4147-A177-3AD203B41FA5}">
                      <a16:colId xmlns:a16="http://schemas.microsoft.com/office/drawing/2014/main" val="20003"/>
                    </a:ext>
                  </a:extLst>
                </a:gridCol>
                <a:gridCol w="1094521">
                  <a:extLst>
                    <a:ext uri="{9D8B030D-6E8A-4147-A177-3AD203B41FA5}">
                      <a16:colId xmlns:a16="http://schemas.microsoft.com/office/drawing/2014/main" val="20004"/>
                    </a:ext>
                  </a:extLst>
                </a:gridCol>
                <a:gridCol w="1094521">
                  <a:extLst>
                    <a:ext uri="{9D8B030D-6E8A-4147-A177-3AD203B41FA5}">
                      <a16:colId xmlns:a16="http://schemas.microsoft.com/office/drawing/2014/main" val="20005"/>
                    </a:ext>
                  </a:extLst>
                </a:gridCol>
              </a:tblGrid>
              <a:tr h="540000">
                <a:tc>
                  <a:txBody>
                    <a:bodyPr/>
                    <a:lstStyle/>
                    <a:p>
                      <a:pPr algn="ctr">
                        <a:defRPr sz="1800" b="0">
                          <a:solidFill>
                            <a:srgbClr val="000000"/>
                          </a:solidFill>
                        </a:defRPr>
                      </a:pPr>
                      <a:r>
                        <a:rPr sz="1600" b="1" dirty="0" err="1">
                          <a:solidFill>
                            <a:schemeClr val="tx1"/>
                          </a:solidFill>
                        </a:rPr>
                        <a:t>Laufzeit</a:t>
                      </a:r>
                      <a:r>
                        <a:rPr sz="1600" b="1" dirty="0">
                          <a:solidFill>
                            <a:schemeClr val="tx1"/>
                          </a:solidFill>
                        </a:rPr>
                        <a:t> in Jahren</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1</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2</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3</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4</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b="0">
                          <a:solidFill>
                            <a:srgbClr val="000000"/>
                          </a:solidFill>
                        </a:defRPr>
                      </a:pPr>
                      <a:r>
                        <a:rPr sz="1600" b="1" dirty="0">
                          <a:solidFill>
                            <a:schemeClr val="tx1"/>
                          </a:solidFill>
                        </a:rPr>
                        <a:t>5</a:t>
                      </a:r>
                    </a:p>
                  </a:txBody>
                  <a:tcPr marL="72000" marR="72000" marT="72000" marB="72000" anchor="ctr" horzOverflow="overflow">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ctr">
                        <a:defRPr sz="1800" b="0">
                          <a:solidFill>
                            <a:srgbClr val="000000"/>
                          </a:solidFill>
                        </a:defRPr>
                      </a:pPr>
                      <a:r>
                        <a:rPr sz="1600" b="1" dirty="0" err="1">
                          <a:solidFill>
                            <a:schemeClr val="tx1"/>
                          </a:solidFill>
                        </a:rPr>
                        <a:t>Guthaben</a:t>
                      </a:r>
                      <a:r>
                        <a:rPr sz="1600" b="1" dirty="0">
                          <a:solidFill>
                            <a:schemeClr val="tx1"/>
                          </a:solidFill>
                        </a:rPr>
                        <a:t> </a:t>
                      </a:r>
                      <a:r>
                        <a:rPr sz="1600" b="1" dirty="0" err="1">
                          <a:solidFill>
                            <a:schemeClr val="tx1"/>
                          </a:solidFill>
                        </a:rPr>
                        <a:t>zu</a:t>
                      </a:r>
                      <a:r>
                        <a:rPr sz="1600" b="1" dirty="0">
                          <a:solidFill>
                            <a:schemeClr val="tx1"/>
                          </a:solidFill>
                        </a:rPr>
                        <a:t> </a:t>
                      </a:r>
                      <a:r>
                        <a:rPr sz="1600" b="1" dirty="0" err="1">
                          <a:solidFill>
                            <a:schemeClr val="tx1"/>
                          </a:solidFill>
                        </a:rPr>
                        <a:t>Jahresbeginn</a:t>
                      </a:r>
                      <a:endParaRPr sz="1600" b="1"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algn="ctr">
                        <a:defRPr sz="1800"/>
                      </a:pPr>
                      <a:r>
                        <a:rPr sz="1600" dirty="0">
                          <a:solidFill>
                            <a:schemeClr val="tx1"/>
                          </a:solidFill>
                        </a:rPr>
                        <a:t>1000</a:t>
                      </a:r>
                      <a:r>
                        <a:rPr lang="de-DE" sz="1600" dirty="0">
                          <a:solidFill>
                            <a:schemeClr val="tx1"/>
                          </a:solidFill>
                        </a:rPr>
                        <a:t>,00</a:t>
                      </a:r>
                      <a:r>
                        <a:rPr sz="1600" dirty="0">
                          <a:solidFill>
                            <a:schemeClr val="tx1"/>
                          </a:solidFill>
                        </a:rPr>
                        <a:t>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algn="ctr">
                        <a:defRPr sz="1600"/>
                      </a:pPr>
                      <a:r>
                        <a:rPr lang="de-DE" dirty="0">
                          <a:solidFill>
                            <a:schemeClr val="tx1"/>
                          </a:solidFill>
                        </a:rPr>
                        <a:t>1030,00 €</a:t>
                      </a:r>
                      <a:endParaRPr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1060,90 €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1092,73 €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1125,51 €</a:t>
                      </a:r>
                    </a:p>
                  </a:txBody>
                  <a:tcPr marL="72000" marR="72000" marT="72000" marB="72000" anchor="ctr" horzOverflow="overflow">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40000">
                <a:tc>
                  <a:txBody>
                    <a:bodyPr/>
                    <a:lstStyle/>
                    <a:p>
                      <a:pPr algn="ctr">
                        <a:defRPr sz="1800" b="0">
                          <a:solidFill>
                            <a:srgbClr val="000000"/>
                          </a:solidFill>
                        </a:defRPr>
                      </a:pPr>
                      <a:r>
                        <a:rPr sz="1600" b="1" dirty="0" err="1">
                          <a:solidFill>
                            <a:schemeClr val="tx1"/>
                          </a:solidFill>
                        </a:rPr>
                        <a:t>Jahreszinsen</a:t>
                      </a:r>
                      <a:endParaRPr sz="1600" b="1"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800"/>
                      </a:pPr>
                      <a:r>
                        <a:rPr sz="1600" dirty="0">
                          <a:solidFill>
                            <a:schemeClr val="tx1"/>
                          </a:solidFill>
                        </a:rPr>
                        <a:t>30</a:t>
                      </a:r>
                      <a:r>
                        <a:rPr lang="de-DE" sz="1600" dirty="0">
                          <a:solidFill>
                            <a:schemeClr val="tx1"/>
                          </a:solidFill>
                        </a:rPr>
                        <a:t>,00</a:t>
                      </a:r>
                      <a:r>
                        <a:rPr sz="1600" dirty="0">
                          <a:solidFill>
                            <a:schemeClr val="tx1"/>
                          </a:solidFill>
                        </a:rPr>
                        <a:t> €</a:t>
                      </a: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30,90 €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31,83 €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32,78 €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tc>
                  <a:txBody>
                    <a:bodyPr/>
                    <a:lstStyle/>
                    <a:p>
                      <a:pPr algn="ctr">
                        <a:defRPr sz="1600"/>
                      </a:pPr>
                      <a:r>
                        <a:rPr lang="de-DE" dirty="0">
                          <a:solidFill>
                            <a:schemeClr val="tx1"/>
                          </a:solidFill>
                        </a:rPr>
                        <a:t>30,77 €</a:t>
                      </a:r>
                      <a:endParaRPr dirty="0">
                        <a:solidFill>
                          <a:schemeClr val="tx1"/>
                        </a:solidFill>
                      </a:endParaRPr>
                    </a:p>
                  </a:txBody>
                  <a:tcPr marL="72000" marR="72000" marT="72000" marB="72000" anchor="ctr" horzOverflow="overflow">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ctr">
                        <a:defRPr sz="1800" b="0">
                          <a:solidFill>
                            <a:srgbClr val="000000"/>
                          </a:solidFill>
                        </a:defRPr>
                      </a:pPr>
                      <a:r>
                        <a:rPr sz="1600" b="1" dirty="0" err="1">
                          <a:solidFill>
                            <a:schemeClr val="tx1"/>
                          </a:solidFill>
                        </a:rPr>
                        <a:t>Guthaben</a:t>
                      </a:r>
                      <a:r>
                        <a:rPr sz="1600" b="1" dirty="0">
                          <a:solidFill>
                            <a:schemeClr val="tx1"/>
                          </a:solidFill>
                        </a:rPr>
                        <a:t> am </a:t>
                      </a:r>
                      <a:r>
                        <a:rPr sz="1600" b="1" dirty="0" err="1">
                          <a:solidFill>
                            <a:schemeClr val="tx1"/>
                          </a:solidFill>
                        </a:rPr>
                        <a:t>Jahresende</a:t>
                      </a:r>
                      <a:endParaRPr sz="1600" b="1" dirty="0">
                        <a:solidFill>
                          <a:schemeClr val="tx1"/>
                        </a:solidFill>
                      </a:endParaRP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800"/>
                      </a:pPr>
                      <a:r>
                        <a:rPr lang="de-DE" sz="1600" dirty="0">
                          <a:solidFill>
                            <a:schemeClr val="tx1"/>
                          </a:solidFill>
                        </a:rPr>
                        <a:t>1030,00 €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1060,90 €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1092,73 €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1125,51 €</a:t>
                      </a:r>
                    </a:p>
                  </a:txBody>
                  <a:tcPr marL="72000" marR="72000" marT="72000" marB="72000" anchor="ctr" horzOverflow="overflow">
                    <a:lnT w="38100" cap="flat" cmpd="sng" algn="ctr">
                      <a:solidFill>
                        <a:schemeClr val="tx1"/>
                      </a:solidFill>
                      <a:prstDash val="solid"/>
                      <a:round/>
                      <a:headEnd type="none" w="med" len="med"/>
                      <a:tailEnd type="none" w="med" len="med"/>
                    </a:lnT>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600"/>
                      </a:pPr>
                      <a:r>
                        <a:rPr lang="de-DE" dirty="0">
                          <a:solidFill>
                            <a:schemeClr val="tx1"/>
                          </a:solidFill>
                        </a:rPr>
                        <a:t>1159,28 €</a:t>
                      </a:r>
                    </a:p>
                  </a:txBody>
                  <a:tcPr marL="72000" marR="72000" marT="72000" marB="72000" anchor="ctr" horzOverflow="overflow">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grpSp>
        <p:nvGrpSpPr>
          <p:cNvPr id="4" name="Gruppieren 3">
            <a:extLst>
              <a:ext uri="{FF2B5EF4-FFF2-40B4-BE49-F238E27FC236}">
                <a16:creationId xmlns:a16="http://schemas.microsoft.com/office/drawing/2014/main" id="{511828B6-D5AD-D4E8-1D3B-674241FB12EA}"/>
              </a:ext>
            </a:extLst>
          </p:cNvPr>
          <p:cNvGrpSpPr/>
          <p:nvPr/>
        </p:nvGrpSpPr>
        <p:grpSpPr>
          <a:xfrm>
            <a:off x="3301036" y="4096908"/>
            <a:ext cx="1008112" cy="441771"/>
            <a:chOff x="3008784" y="5147469"/>
            <a:chExt cx="1008112" cy="441771"/>
          </a:xfrm>
        </p:grpSpPr>
        <p:sp>
          <p:nvSpPr>
            <p:cNvPr id="7" name="Nach oben gekrümmter Pfeil 6">
              <a:extLst>
                <a:ext uri="{FF2B5EF4-FFF2-40B4-BE49-F238E27FC236}">
                  <a16:creationId xmlns:a16="http://schemas.microsoft.com/office/drawing/2014/main" id="{CEA43CC1-1CD9-03CA-DB88-30C211AB61EE}"/>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extfeld 7">
              <a:extLst>
                <a:ext uri="{FF2B5EF4-FFF2-40B4-BE49-F238E27FC236}">
                  <a16:creationId xmlns:a16="http://schemas.microsoft.com/office/drawing/2014/main" id="{882D7D0E-E363-51BE-A825-DCADB0C612A0}"/>
                </a:ext>
              </a:extLst>
            </p:cNvPr>
            <p:cNvSpPr txBox="1"/>
            <p:nvPr/>
          </p:nvSpPr>
          <p:spPr>
            <a:xfrm>
              <a:off x="3152800" y="5147469"/>
              <a:ext cx="648072" cy="288147"/>
            </a:xfrm>
            <a:prstGeom prst="rect">
              <a:avLst/>
            </a:prstGeom>
            <a:solidFill>
              <a:schemeClr val="bg1"/>
            </a:solidFill>
            <a:ln w="12700">
              <a:solidFill>
                <a:schemeClr val="accent1">
                  <a:shade val="15000"/>
                </a:schemeClr>
              </a:solidFill>
            </a:ln>
          </p:spPr>
          <p:txBody>
            <a:bodyPr wrap="square" lIns="0" tIns="36000" rIns="36000" bIns="36000" rtlCol="0" anchor="ctr" anchorCtr="0">
              <a:spAutoFit/>
            </a:bodyPr>
            <a:lstStyle/>
            <a:p>
              <a:pPr algn="ctr"/>
              <a:r>
                <a:rPr lang="de-DE" sz="1400" dirty="0"/>
                <a:t>・1,03</a:t>
              </a:r>
            </a:p>
          </p:txBody>
        </p:sp>
      </p:grpSp>
      <p:grpSp>
        <p:nvGrpSpPr>
          <p:cNvPr id="9" name="Gruppieren 8">
            <a:extLst>
              <a:ext uri="{FF2B5EF4-FFF2-40B4-BE49-F238E27FC236}">
                <a16:creationId xmlns:a16="http://schemas.microsoft.com/office/drawing/2014/main" id="{A0BE7C32-B6BB-B532-2AEC-A8777C57F05F}"/>
              </a:ext>
            </a:extLst>
          </p:cNvPr>
          <p:cNvGrpSpPr/>
          <p:nvPr/>
        </p:nvGrpSpPr>
        <p:grpSpPr>
          <a:xfrm>
            <a:off x="4369103" y="4067939"/>
            <a:ext cx="1008112" cy="472548"/>
            <a:chOff x="3008784" y="5116692"/>
            <a:chExt cx="1008112" cy="472548"/>
          </a:xfrm>
        </p:grpSpPr>
        <p:sp>
          <p:nvSpPr>
            <p:cNvPr id="10" name="Nach oben gekrümmter Pfeil 9">
              <a:extLst>
                <a:ext uri="{FF2B5EF4-FFF2-40B4-BE49-F238E27FC236}">
                  <a16:creationId xmlns:a16="http://schemas.microsoft.com/office/drawing/2014/main" id="{8262255C-2557-BEE4-417A-0F843341BB30}"/>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extfeld 10">
              <a:extLst>
                <a:ext uri="{FF2B5EF4-FFF2-40B4-BE49-F238E27FC236}">
                  <a16:creationId xmlns:a16="http://schemas.microsoft.com/office/drawing/2014/main" id="{EEE26EBF-B7CB-8336-4821-2BEC23AA5D96}"/>
                </a:ext>
              </a:extLst>
            </p:cNvPr>
            <p:cNvSpPr txBox="1"/>
            <p:nvPr/>
          </p:nvSpPr>
          <p:spPr>
            <a:xfrm>
              <a:off x="3152800" y="5116692"/>
              <a:ext cx="648072" cy="288147"/>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sz="1400" dirty="0"/>
                <a:t>・ 1,03</a:t>
              </a:r>
            </a:p>
          </p:txBody>
        </p:sp>
      </p:grpSp>
      <p:grpSp>
        <p:nvGrpSpPr>
          <p:cNvPr id="12" name="Gruppieren 11">
            <a:extLst>
              <a:ext uri="{FF2B5EF4-FFF2-40B4-BE49-F238E27FC236}">
                <a16:creationId xmlns:a16="http://schemas.microsoft.com/office/drawing/2014/main" id="{632A6ABA-7922-B1B5-CDAE-E9E299035C98}"/>
              </a:ext>
            </a:extLst>
          </p:cNvPr>
          <p:cNvGrpSpPr/>
          <p:nvPr/>
        </p:nvGrpSpPr>
        <p:grpSpPr>
          <a:xfrm>
            <a:off x="5475076" y="4067939"/>
            <a:ext cx="1008112" cy="472548"/>
            <a:chOff x="3008784" y="5116692"/>
            <a:chExt cx="1008112" cy="472548"/>
          </a:xfrm>
        </p:grpSpPr>
        <p:sp>
          <p:nvSpPr>
            <p:cNvPr id="13" name="Nach oben gekrümmter Pfeil 12">
              <a:extLst>
                <a:ext uri="{FF2B5EF4-FFF2-40B4-BE49-F238E27FC236}">
                  <a16:creationId xmlns:a16="http://schemas.microsoft.com/office/drawing/2014/main" id="{54E2A12A-4EFB-BC27-EF3A-C8394F28B8E0}"/>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extfeld 13">
              <a:extLst>
                <a:ext uri="{FF2B5EF4-FFF2-40B4-BE49-F238E27FC236}">
                  <a16:creationId xmlns:a16="http://schemas.microsoft.com/office/drawing/2014/main" id="{CD816B1B-A043-A249-F839-86FC9AC6BB31}"/>
                </a:ext>
              </a:extLst>
            </p:cNvPr>
            <p:cNvSpPr txBox="1"/>
            <p:nvPr/>
          </p:nvSpPr>
          <p:spPr>
            <a:xfrm>
              <a:off x="3152800" y="5116692"/>
              <a:ext cx="648072" cy="288147"/>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sz="1400" dirty="0"/>
                <a:t>・ 1,03</a:t>
              </a:r>
            </a:p>
          </p:txBody>
        </p:sp>
      </p:grpSp>
      <p:grpSp>
        <p:nvGrpSpPr>
          <p:cNvPr id="15" name="Gruppieren 14">
            <a:extLst>
              <a:ext uri="{FF2B5EF4-FFF2-40B4-BE49-F238E27FC236}">
                <a16:creationId xmlns:a16="http://schemas.microsoft.com/office/drawing/2014/main" id="{47CBC05D-9B68-CFB6-66CC-3A48EA89B034}"/>
              </a:ext>
            </a:extLst>
          </p:cNvPr>
          <p:cNvGrpSpPr/>
          <p:nvPr/>
        </p:nvGrpSpPr>
        <p:grpSpPr>
          <a:xfrm>
            <a:off x="6547382" y="4072304"/>
            <a:ext cx="1008112" cy="472548"/>
            <a:chOff x="3008784" y="5116692"/>
            <a:chExt cx="1008112" cy="472548"/>
          </a:xfrm>
        </p:grpSpPr>
        <p:sp>
          <p:nvSpPr>
            <p:cNvPr id="16" name="Nach oben gekrümmter Pfeil 15">
              <a:extLst>
                <a:ext uri="{FF2B5EF4-FFF2-40B4-BE49-F238E27FC236}">
                  <a16:creationId xmlns:a16="http://schemas.microsoft.com/office/drawing/2014/main" id="{ECB5BBCC-2AD3-A13F-BFFA-6B2ADA2FBF45}"/>
                </a:ext>
              </a:extLst>
            </p:cNvPr>
            <p:cNvSpPr/>
            <p:nvPr/>
          </p:nvSpPr>
          <p:spPr>
            <a:xfrm>
              <a:off x="3008784" y="5157192"/>
              <a:ext cx="1008112" cy="432048"/>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extfeld 16">
              <a:extLst>
                <a:ext uri="{FF2B5EF4-FFF2-40B4-BE49-F238E27FC236}">
                  <a16:creationId xmlns:a16="http://schemas.microsoft.com/office/drawing/2014/main" id="{C9992CE8-0911-45D5-77AE-A8AFD9A6F251}"/>
                </a:ext>
              </a:extLst>
            </p:cNvPr>
            <p:cNvSpPr txBox="1"/>
            <p:nvPr/>
          </p:nvSpPr>
          <p:spPr>
            <a:xfrm>
              <a:off x="3152800" y="5116692"/>
              <a:ext cx="648072" cy="288147"/>
            </a:xfrm>
            <a:prstGeom prst="rect">
              <a:avLst/>
            </a:prstGeom>
            <a:solidFill>
              <a:schemeClr val="bg1"/>
            </a:solidFill>
            <a:ln w="12700">
              <a:solidFill>
                <a:schemeClr val="accent1">
                  <a:shade val="15000"/>
                </a:schemeClr>
              </a:solidFill>
            </a:ln>
          </p:spPr>
          <p:txBody>
            <a:bodyPr wrap="square" lIns="0" tIns="36000" rIns="36000" bIns="36000" rtlCol="0">
              <a:spAutoFit/>
            </a:bodyPr>
            <a:lstStyle/>
            <a:p>
              <a:r>
                <a:rPr lang="de-DE" sz="1400" dirty="0"/>
                <a:t>・ 1,03</a:t>
              </a:r>
            </a:p>
          </p:txBody>
        </p:sp>
      </p:grpSp>
      <p:sp>
        <p:nvSpPr>
          <p:cNvPr id="18" name="Titel 3">
            <a:extLst>
              <a:ext uri="{FF2B5EF4-FFF2-40B4-BE49-F238E27FC236}">
                <a16:creationId xmlns:a16="http://schemas.microsoft.com/office/drawing/2014/main" id="{38863FBD-31BD-957A-C9DE-68EB9A074089}"/>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6</a:t>
            </a:r>
          </a:p>
        </p:txBody>
      </p:sp>
    </p:spTree>
    <p:extLst>
      <p:ext uri="{BB962C8B-B14F-4D97-AF65-F5344CB8AC3E}">
        <p14:creationId xmlns:p14="http://schemas.microsoft.com/office/powerpoint/2010/main" val="275221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4D73-D338-6E0A-4962-D6CA22B73B6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21023E-7EFC-C8E6-564E-958365B9B8B5}"/>
              </a:ext>
            </a:extLst>
          </p:cNvPr>
          <p:cNvSpPr>
            <a:spLocks noGrp="1"/>
          </p:cNvSpPr>
          <p:nvPr>
            <p:ph idx="1"/>
          </p:nvPr>
        </p:nvSpPr>
        <p:spPr/>
        <p:txBody>
          <a:bodyPr/>
          <a:lstStyle/>
          <a:p>
            <a:pPr>
              <a:spcBef>
                <a:spcPts val="0"/>
              </a:spcBef>
            </a:pPr>
            <a:r>
              <a:rPr lang="de-DE" sz="1600" b="1" dirty="0"/>
              <a:t>Aufgabe 1 </a:t>
            </a:r>
            <a:r>
              <a:rPr lang="de-DE" sz="1600" dirty="0"/>
              <a:t>[MSA 2014 X A4]</a:t>
            </a:r>
          </a:p>
          <a:p>
            <a:pPr algn="l">
              <a:spcAft>
                <a:spcPts val="600"/>
              </a:spcAft>
            </a:pPr>
            <a:r>
              <a:rPr lang="de-DE" sz="1600" dirty="0"/>
              <a:t>In der Wasserprobe eines Badesees befinden sich am</a:t>
            </a:r>
            <a:br>
              <a:rPr lang="de-DE" sz="1600" dirty="0"/>
            </a:br>
            <a:r>
              <a:rPr lang="de-DE" sz="1600" dirty="0"/>
              <a:t>Dienstag 7,5 Milligramm Blaualgen. </a:t>
            </a:r>
            <a:br>
              <a:rPr lang="de-DE" sz="1600" dirty="0"/>
            </a:br>
            <a:r>
              <a:rPr lang="de-DE" sz="1600" dirty="0"/>
              <a:t>Täglich verfünffacht sich die Masse der Blaualgen. </a:t>
            </a:r>
          </a:p>
          <a:p>
            <a:pPr algn="l">
              <a:spcAft>
                <a:spcPts val="600"/>
              </a:spcAft>
            </a:pPr>
            <a:r>
              <a:rPr lang="de-DE" sz="1600" dirty="0"/>
              <a:t>Entscheide, welcher Graph dieses Blaualgenwachstum</a:t>
            </a:r>
            <a:br>
              <a:rPr lang="de-DE" sz="1600" dirty="0"/>
            </a:br>
            <a:r>
              <a:rPr lang="de-DE" sz="1600" dirty="0"/>
              <a:t>beschreibt und begründe Deine Aussage.</a:t>
            </a:r>
          </a:p>
          <a:p>
            <a:endParaRPr lang="de-DE" dirty="0"/>
          </a:p>
        </p:txBody>
      </p:sp>
      <p:sp>
        <p:nvSpPr>
          <p:cNvPr id="4" name="Titel 3">
            <a:extLst>
              <a:ext uri="{FF2B5EF4-FFF2-40B4-BE49-F238E27FC236}">
                <a16:creationId xmlns:a16="http://schemas.microsoft.com/office/drawing/2014/main" id="{C90AD331-2CD7-0639-22F3-02F27EE05E6C}"/>
              </a:ext>
            </a:extLst>
          </p:cNvPr>
          <p:cNvSpPr>
            <a:spLocks noGrp="1"/>
          </p:cNvSpPr>
          <p:nvPr>
            <p:ph type="title"/>
          </p:nvPr>
        </p:nvSpPr>
        <p:spPr/>
        <p:txBody>
          <a:bodyPr/>
          <a:lstStyle/>
          <a:p>
            <a:r>
              <a:rPr lang="de-DE" dirty="0"/>
              <a:t>Wachstum unterscheiden</a:t>
            </a:r>
          </a:p>
        </p:txBody>
      </p:sp>
      <p:sp>
        <p:nvSpPr>
          <p:cNvPr id="9" name="Fußzeilenplatzhalter 5">
            <a:extLst>
              <a:ext uri="{FF2B5EF4-FFF2-40B4-BE49-F238E27FC236}">
                <a16:creationId xmlns:a16="http://schemas.microsoft.com/office/drawing/2014/main" id="{7F747EF6-42A8-DAE3-F1C4-58889215933D}"/>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pSp>
        <p:nvGrpSpPr>
          <p:cNvPr id="3" name="Gruppieren 2">
            <a:extLst>
              <a:ext uri="{FF2B5EF4-FFF2-40B4-BE49-F238E27FC236}">
                <a16:creationId xmlns:a16="http://schemas.microsoft.com/office/drawing/2014/main" id="{8AF5A137-B306-DD80-E4DC-E6B6A77A1DEC}"/>
              </a:ext>
            </a:extLst>
          </p:cNvPr>
          <p:cNvGrpSpPr/>
          <p:nvPr/>
        </p:nvGrpSpPr>
        <p:grpSpPr>
          <a:xfrm>
            <a:off x="5889104" y="1098935"/>
            <a:ext cx="2992321" cy="4838270"/>
            <a:chOff x="6249144" y="1171985"/>
            <a:chExt cx="2992321" cy="4838270"/>
          </a:xfrm>
        </p:grpSpPr>
        <p:pic>
          <p:nvPicPr>
            <p:cNvPr id="5" name="Grafik 4">
              <a:extLst>
                <a:ext uri="{FF2B5EF4-FFF2-40B4-BE49-F238E27FC236}">
                  <a16:creationId xmlns:a16="http://schemas.microsoft.com/office/drawing/2014/main" id="{05840D94-FBC4-45AE-2548-8D06EC91EAC8}"/>
                </a:ext>
              </a:extLst>
            </p:cNvPr>
            <p:cNvPicPr>
              <a:picLocks noChangeAspect="1"/>
            </p:cNvPicPr>
            <p:nvPr/>
          </p:nvPicPr>
          <p:blipFill>
            <a:blip r:embed="rId2"/>
            <a:stretch>
              <a:fillRect/>
            </a:stretch>
          </p:blipFill>
          <p:spPr>
            <a:xfrm>
              <a:off x="6393160" y="1316001"/>
              <a:ext cx="2662536" cy="4680000"/>
            </a:xfrm>
            <a:prstGeom prst="rect">
              <a:avLst/>
            </a:prstGeom>
          </p:spPr>
        </p:pic>
        <p:sp>
          <p:nvSpPr>
            <p:cNvPr id="6" name="Textfeld 5">
              <a:extLst>
                <a:ext uri="{FF2B5EF4-FFF2-40B4-BE49-F238E27FC236}">
                  <a16:creationId xmlns:a16="http://schemas.microsoft.com/office/drawing/2014/main" id="{D0E52B88-156E-CF29-8BB0-756808666FC8}"/>
                </a:ext>
              </a:extLst>
            </p:cNvPr>
            <p:cNvSpPr txBox="1"/>
            <p:nvPr/>
          </p:nvSpPr>
          <p:spPr>
            <a:xfrm rot="16200000">
              <a:off x="5625351" y="1795778"/>
              <a:ext cx="1524585" cy="276999"/>
            </a:xfrm>
            <a:prstGeom prst="rect">
              <a:avLst/>
            </a:prstGeom>
            <a:noFill/>
          </p:spPr>
          <p:txBody>
            <a:bodyPr wrap="none" rtlCol="0">
              <a:spAutoFit/>
            </a:bodyPr>
            <a:lstStyle/>
            <a:p>
              <a:r>
                <a:rPr lang="de-DE" sz="1200" b="1" dirty="0"/>
                <a:t>Masse in Milligramm</a:t>
              </a:r>
            </a:p>
          </p:txBody>
        </p:sp>
        <p:sp>
          <p:nvSpPr>
            <p:cNvPr id="8" name="Textfeld 7">
              <a:extLst>
                <a:ext uri="{FF2B5EF4-FFF2-40B4-BE49-F238E27FC236}">
                  <a16:creationId xmlns:a16="http://schemas.microsoft.com/office/drawing/2014/main" id="{98DACB7D-F82E-489E-1887-A46FB72AA210}"/>
                </a:ext>
              </a:extLst>
            </p:cNvPr>
            <p:cNvSpPr txBox="1"/>
            <p:nvPr/>
          </p:nvSpPr>
          <p:spPr>
            <a:xfrm>
              <a:off x="8049344" y="5733256"/>
              <a:ext cx="1192121" cy="276999"/>
            </a:xfrm>
            <a:prstGeom prst="rect">
              <a:avLst/>
            </a:prstGeom>
            <a:noFill/>
          </p:spPr>
          <p:txBody>
            <a:bodyPr wrap="none" rtlCol="0">
              <a:spAutoFit/>
            </a:bodyPr>
            <a:lstStyle/>
            <a:p>
              <a:r>
                <a:rPr lang="de-DE" sz="1200" b="1" dirty="0"/>
                <a:t>Anzahl der Tage</a:t>
              </a:r>
            </a:p>
          </p:txBody>
        </p:sp>
        <p:sp>
          <p:nvSpPr>
            <p:cNvPr id="17" name="Textfeld 16">
              <a:extLst>
                <a:ext uri="{FF2B5EF4-FFF2-40B4-BE49-F238E27FC236}">
                  <a16:creationId xmlns:a16="http://schemas.microsoft.com/office/drawing/2014/main" id="{6603E29F-854E-0723-45E5-96322BC11FE3}"/>
                </a:ext>
              </a:extLst>
            </p:cNvPr>
            <p:cNvSpPr txBox="1"/>
            <p:nvPr/>
          </p:nvSpPr>
          <p:spPr>
            <a:xfrm>
              <a:off x="8099776" y="3382525"/>
              <a:ext cx="689420" cy="276999"/>
            </a:xfrm>
            <a:prstGeom prst="rect">
              <a:avLst/>
            </a:prstGeom>
            <a:noFill/>
          </p:spPr>
          <p:txBody>
            <a:bodyPr wrap="none" rtlCol="0">
              <a:spAutoFit/>
            </a:bodyPr>
            <a:lstStyle/>
            <a:p>
              <a:r>
                <a:rPr lang="de-DE" sz="1200" b="1" dirty="0"/>
                <a:t>Graph 1</a:t>
              </a:r>
            </a:p>
          </p:txBody>
        </p:sp>
        <p:sp>
          <p:nvSpPr>
            <p:cNvPr id="18" name="Textfeld 17">
              <a:extLst>
                <a:ext uri="{FF2B5EF4-FFF2-40B4-BE49-F238E27FC236}">
                  <a16:creationId xmlns:a16="http://schemas.microsoft.com/office/drawing/2014/main" id="{F1E37F1E-CC42-DB12-FD7F-C0BD35718032}"/>
                </a:ext>
              </a:extLst>
            </p:cNvPr>
            <p:cNvSpPr txBox="1"/>
            <p:nvPr/>
          </p:nvSpPr>
          <p:spPr>
            <a:xfrm>
              <a:off x="6977359" y="3722738"/>
              <a:ext cx="689420" cy="276999"/>
            </a:xfrm>
            <a:prstGeom prst="rect">
              <a:avLst/>
            </a:prstGeom>
            <a:noFill/>
          </p:spPr>
          <p:txBody>
            <a:bodyPr wrap="none" rtlCol="0">
              <a:spAutoFit/>
            </a:bodyPr>
            <a:lstStyle/>
            <a:p>
              <a:r>
                <a:rPr lang="de-DE" sz="1200" b="1" dirty="0"/>
                <a:t>Graph 2</a:t>
              </a:r>
            </a:p>
          </p:txBody>
        </p:sp>
      </p:grpSp>
      <p:grpSp>
        <p:nvGrpSpPr>
          <p:cNvPr id="10" name="Knopf 8">
            <a:extLst>
              <a:ext uri="{FF2B5EF4-FFF2-40B4-BE49-F238E27FC236}">
                <a16:creationId xmlns:a16="http://schemas.microsoft.com/office/drawing/2014/main" id="{2BE5F026-DD28-567F-1DB4-A4CB9D8505E1}"/>
              </a:ext>
            </a:extLst>
          </p:cNvPr>
          <p:cNvGrpSpPr/>
          <p:nvPr/>
        </p:nvGrpSpPr>
        <p:grpSpPr>
          <a:xfrm>
            <a:off x="9381389" y="5472416"/>
            <a:ext cx="513769" cy="504000"/>
            <a:chOff x="9312680" y="5062255"/>
            <a:chExt cx="580391" cy="576064"/>
          </a:xfrm>
          <a:solidFill>
            <a:schemeClr val="accent1"/>
          </a:solidFill>
        </p:grpSpPr>
        <p:sp>
          <p:nvSpPr>
            <p:cNvPr id="11" name="Rechteck 10">
              <a:extLst>
                <a:ext uri="{FF2B5EF4-FFF2-40B4-BE49-F238E27FC236}">
                  <a16:creationId xmlns:a16="http://schemas.microsoft.com/office/drawing/2014/main" id="{9DBC7F8A-E98E-E1D8-7E32-DAACDBD810CB}"/>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8">
              <a:extLst>
                <a:ext uri="{FF2B5EF4-FFF2-40B4-BE49-F238E27FC236}">
                  <a16:creationId xmlns:a16="http://schemas.microsoft.com/office/drawing/2014/main" id="{BFF644FB-CA75-8346-7957-9DA8B4636B44}"/>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3" name="Knopf 7">
            <a:extLst>
              <a:ext uri="{FF2B5EF4-FFF2-40B4-BE49-F238E27FC236}">
                <a16:creationId xmlns:a16="http://schemas.microsoft.com/office/drawing/2014/main" id="{63CB8F18-B2EB-F99C-1760-992E03CC2850}"/>
              </a:ext>
            </a:extLst>
          </p:cNvPr>
          <p:cNvGrpSpPr/>
          <p:nvPr/>
        </p:nvGrpSpPr>
        <p:grpSpPr>
          <a:xfrm>
            <a:off x="9379302" y="4839935"/>
            <a:ext cx="513769" cy="504000"/>
            <a:chOff x="9312680" y="5062255"/>
            <a:chExt cx="580391" cy="576064"/>
          </a:xfrm>
          <a:solidFill>
            <a:schemeClr val="accent1"/>
          </a:solidFill>
        </p:grpSpPr>
        <p:sp>
          <p:nvSpPr>
            <p:cNvPr id="14" name="Rechteck 13">
              <a:extLst>
                <a:ext uri="{FF2B5EF4-FFF2-40B4-BE49-F238E27FC236}">
                  <a16:creationId xmlns:a16="http://schemas.microsoft.com/office/drawing/2014/main" id="{02A2CA31-62BB-2108-E177-FD44FE32B3C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Knop7">
              <a:extLst>
                <a:ext uri="{FF2B5EF4-FFF2-40B4-BE49-F238E27FC236}">
                  <a16:creationId xmlns:a16="http://schemas.microsoft.com/office/drawing/2014/main" id="{24C03B40-E29B-7F3A-CD11-0874FA8BA03F}"/>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6" name="Knopf6">
            <a:extLst>
              <a:ext uri="{FF2B5EF4-FFF2-40B4-BE49-F238E27FC236}">
                <a16:creationId xmlns:a16="http://schemas.microsoft.com/office/drawing/2014/main" id="{753AA08E-9FC0-752F-C8EB-9E447E207ED7}"/>
              </a:ext>
            </a:extLst>
          </p:cNvPr>
          <p:cNvGrpSpPr/>
          <p:nvPr/>
        </p:nvGrpSpPr>
        <p:grpSpPr>
          <a:xfrm>
            <a:off x="9383011" y="4207454"/>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3AEAF85E-DF71-5E8C-993D-3D449EA0665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3">
              <a:extLst>
                <a:ext uri="{FF2B5EF4-FFF2-40B4-BE49-F238E27FC236}">
                  <a16:creationId xmlns:a16="http://schemas.microsoft.com/office/drawing/2014/main" id="{EC6F27AF-F618-8C48-B4FD-7ADBA8D9608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Knopf5">
            <a:extLst>
              <a:ext uri="{FF2B5EF4-FFF2-40B4-BE49-F238E27FC236}">
                <a16:creationId xmlns:a16="http://schemas.microsoft.com/office/drawing/2014/main" id="{F32A3C0B-6726-8DE6-9A5D-58519D147C6F}"/>
              </a:ext>
            </a:extLst>
          </p:cNvPr>
          <p:cNvGrpSpPr/>
          <p:nvPr/>
        </p:nvGrpSpPr>
        <p:grpSpPr>
          <a:xfrm>
            <a:off x="9383011" y="3574973"/>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2D5E3E1A-F574-E747-1C08-ABF7810451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lipse 16">
              <a:extLst>
                <a:ext uri="{FF2B5EF4-FFF2-40B4-BE49-F238E27FC236}">
                  <a16:creationId xmlns:a16="http://schemas.microsoft.com/office/drawing/2014/main" id="{2FF4EF7D-FA75-67D0-CB46-CFC1131CE72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4" name="Knopf4">
            <a:extLst>
              <a:ext uri="{FF2B5EF4-FFF2-40B4-BE49-F238E27FC236}">
                <a16:creationId xmlns:a16="http://schemas.microsoft.com/office/drawing/2014/main" id="{0C19C172-1EEF-B5CE-5AF6-59A9BF0DB06B}"/>
              </a:ext>
            </a:extLst>
          </p:cNvPr>
          <p:cNvGrpSpPr/>
          <p:nvPr/>
        </p:nvGrpSpPr>
        <p:grpSpPr>
          <a:xfrm>
            <a:off x="9383011" y="2942492"/>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25437EE6-C2A4-9C14-50D0-F6F26448D1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19">
              <a:extLst>
                <a:ext uri="{FF2B5EF4-FFF2-40B4-BE49-F238E27FC236}">
                  <a16:creationId xmlns:a16="http://schemas.microsoft.com/office/drawing/2014/main" id="{2D025943-D20E-6A40-2781-3C3EBDC4C07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7" name="Knopf3">
            <a:extLst>
              <a:ext uri="{FF2B5EF4-FFF2-40B4-BE49-F238E27FC236}">
                <a16:creationId xmlns:a16="http://schemas.microsoft.com/office/drawing/2014/main" id="{F21AA2A0-ACFF-D3C2-224F-E092DFCD20CF}"/>
              </a:ext>
            </a:extLst>
          </p:cNvPr>
          <p:cNvGrpSpPr/>
          <p:nvPr/>
        </p:nvGrpSpPr>
        <p:grpSpPr>
          <a:xfrm>
            <a:off x="9380848" y="2310011"/>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28CE5456-A2CC-61D9-3A1C-C067E2510EF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2">
              <a:extLst>
                <a:ext uri="{FF2B5EF4-FFF2-40B4-BE49-F238E27FC236}">
                  <a16:creationId xmlns:a16="http://schemas.microsoft.com/office/drawing/2014/main" id="{EFCE01AB-B24A-B8BF-C398-E670F328D2B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30" name="Knopf2">
            <a:extLst>
              <a:ext uri="{FF2B5EF4-FFF2-40B4-BE49-F238E27FC236}">
                <a16:creationId xmlns:a16="http://schemas.microsoft.com/office/drawing/2014/main" id="{27C27633-9DCC-0F8A-45A5-812B56C7F48A}"/>
              </a:ext>
            </a:extLst>
          </p:cNvPr>
          <p:cNvGrpSpPr/>
          <p:nvPr/>
        </p:nvGrpSpPr>
        <p:grpSpPr>
          <a:xfrm>
            <a:off x="9383011" y="1677530"/>
            <a:ext cx="525690" cy="504000"/>
            <a:chOff x="8550142" y="4941168"/>
            <a:chExt cx="593858" cy="576064"/>
          </a:xfrm>
          <a:solidFill>
            <a:schemeClr val="accent1"/>
          </a:solidFill>
        </p:grpSpPr>
        <p:sp>
          <p:nvSpPr>
            <p:cNvPr id="31" name="Rechteck 30">
              <a:extLst>
                <a:ext uri="{FF2B5EF4-FFF2-40B4-BE49-F238E27FC236}">
                  <a16:creationId xmlns:a16="http://schemas.microsoft.com/office/drawing/2014/main" id="{E5CAAFE7-E5B2-0A16-6897-CC50F1C7BCD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Ellipse 25">
              <a:extLst>
                <a:ext uri="{FF2B5EF4-FFF2-40B4-BE49-F238E27FC236}">
                  <a16:creationId xmlns:a16="http://schemas.microsoft.com/office/drawing/2014/main" id="{78F74744-7E24-C346-5A2D-CA1EBDC4E35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33" name="Knopf1">
            <a:extLst>
              <a:ext uri="{FF2B5EF4-FFF2-40B4-BE49-F238E27FC236}">
                <a16:creationId xmlns:a16="http://schemas.microsoft.com/office/drawing/2014/main" id="{38730B4B-69FA-8BAE-12BF-46BB825E9302}"/>
              </a:ext>
            </a:extLst>
          </p:cNvPr>
          <p:cNvGrpSpPr/>
          <p:nvPr/>
        </p:nvGrpSpPr>
        <p:grpSpPr>
          <a:xfrm>
            <a:off x="9383011" y="1045049"/>
            <a:ext cx="525690" cy="504000"/>
            <a:chOff x="8550142" y="4941168"/>
            <a:chExt cx="593858" cy="576064"/>
          </a:xfrm>
          <a:solidFill>
            <a:schemeClr val="accent1"/>
          </a:solidFill>
        </p:grpSpPr>
        <p:sp>
          <p:nvSpPr>
            <p:cNvPr id="34" name="Rechteck 33">
              <a:extLst>
                <a:ext uri="{FF2B5EF4-FFF2-40B4-BE49-F238E27FC236}">
                  <a16:creationId xmlns:a16="http://schemas.microsoft.com/office/drawing/2014/main" id="{FD5B1AE8-2A99-1E54-4051-650E1A541C6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lipse 28">
              <a:extLst>
                <a:ext uri="{FF2B5EF4-FFF2-40B4-BE49-F238E27FC236}">
                  <a16:creationId xmlns:a16="http://schemas.microsoft.com/office/drawing/2014/main" id="{D7C400DA-6D67-2D29-FA58-35DEFE091DF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6" name="Hilfe 8 Grafik">
            <a:extLst>
              <a:ext uri="{FF2B5EF4-FFF2-40B4-BE49-F238E27FC236}">
                <a16:creationId xmlns:a16="http://schemas.microsoft.com/office/drawing/2014/main" id="{C49C8ED9-8C45-1D9B-BE3A-2A42C64DA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7" name="Hilfe 7 Grafik">
            <a:extLst>
              <a:ext uri="{FF2B5EF4-FFF2-40B4-BE49-F238E27FC236}">
                <a16:creationId xmlns:a16="http://schemas.microsoft.com/office/drawing/2014/main" id="{EBF6F678-7AE3-FB8A-1276-F8817154FA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8" name="Hilfe 6 Grafik">
            <a:extLst>
              <a:ext uri="{FF2B5EF4-FFF2-40B4-BE49-F238E27FC236}">
                <a16:creationId xmlns:a16="http://schemas.microsoft.com/office/drawing/2014/main" id="{9643102C-04AF-D673-4BE2-7719CFBD98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9" name="Hilfe 5 Grafik">
            <a:extLst>
              <a:ext uri="{FF2B5EF4-FFF2-40B4-BE49-F238E27FC236}">
                <a16:creationId xmlns:a16="http://schemas.microsoft.com/office/drawing/2014/main" id="{2531B809-B418-5B6D-0BF9-A4F4847A94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40" name="Hilfe 4 Grafik">
            <a:extLst>
              <a:ext uri="{FF2B5EF4-FFF2-40B4-BE49-F238E27FC236}">
                <a16:creationId xmlns:a16="http://schemas.microsoft.com/office/drawing/2014/main" id="{549A33CF-9AEC-C637-F743-4279B1F7E05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41" name="Hilfe 3 Grafik">
            <a:extLst>
              <a:ext uri="{FF2B5EF4-FFF2-40B4-BE49-F238E27FC236}">
                <a16:creationId xmlns:a16="http://schemas.microsoft.com/office/drawing/2014/main" id="{117A7D2A-6177-8655-CAA0-317E9DFA9AC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42" name="Hilfe 2 Grafik">
            <a:extLst>
              <a:ext uri="{FF2B5EF4-FFF2-40B4-BE49-F238E27FC236}">
                <a16:creationId xmlns:a16="http://schemas.microsoft.com/office/drawing/2014/main" id="{D01BA43B-7E97-6E67-F979-75B2584048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43" name="Hilfe 1 Grafik">
            <a:extLst>
              <a:ext uri="{FF2B5EF4-FFF2-40B4-BE49-F238E27FC236}">
                <a16:creationId xmlns:a16="http://schemas.microsoft.com/office/drawing/2014/main" id="{C5DE222E-653A-078B-9C8E-04C48F774EE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
        <p:nvSpPr>
          <p:cNvPr id="45" name="Titel 3">
            <a:extLst>
              <a:ext uri="{FF2B5EF4-FFF2-40B4-BE49-F238E27FC236}">
                <a16:creationId xmlns:a16="http://schemas.microsoft.com/office/drawing/2014/main" id="{914A7DB5-5F5F-DEC7-6DB4-A8100223F211}"/>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7</a:t>
            </a:r>
          </a:p>
        </p:txBody>
      </p:sp>
    </p:spTree>
    <p:extLst>
      <p:ext uri="{BB962C8B-B14F-4D97-AF65-F5344CB8AC3E}">
        <p14:creationId xmlns:p14="http://schemas.microsoft.com/office/powerpoint/2010/main" val="135437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43"/>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3"/>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42"/>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42"/>
                                        </p:tgtEl>
                                        <p:attrNameLst>
                                          <p:attrName>ppt_x</p:attrName>
                                          <p:attrName>ppt_y</p:attrName>
                                        </p:attrNameLst>
                                      </p:cBhvr>
                                      <p:rCtr x="44038" y="0"/>
                                    </p:animMotion>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41"/>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41"/>
                                        </p:tgtEl>
                                        <p:attrNameLst>
                                          <p:attrName>ppt_x</p:attrName>
                                          <p:attrName>ppt_y</p:attrName>
                                        </p:attrNameLst>
                                      </p:cBhvr>
                                      <p:rCtr x="44038" y="0"/>
                                    </p:animMotion>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6"/>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7"/>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7"/>
                                        </p:tgtEl>
                                        <p:attrNameLst>
                                          <p:attrName>ppt_x</p:attrName>
                                          <p:attrName>ppt_y</p:attrName>
                                        </p:attrNameLst>
                                      </p:cBhvr>
                                      <p:rCtr x="47788" y="-417"/>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8"/>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9"/>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9"/>
                                        </p:tgtEl>
                                        <p:attrNameLst>
                                          <p:attrName>ppt_x</p:attrName>
                                          <p:attrName>ppt_y</p:attrName>
                                        </p:attrNameLst>
                                      </p:cBhvr>
                                      <p:rCtr x="44038" y="0"/>
                                    </p:animMotion>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40"/>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40"/>
                                        </p:tgtEl>
                                        <p:attrNameLst>
                                          <p:attrName>ppt_x</p:attrName>
                                          <p:attrName>ppt_y</p:attrName>
                                        </p:attrNameLst>
                                      </p:cBhvr>
                                      <p:rCtr x="44038" y="0"/>
                                    </p:animMotion>
                                  </p:childTnLst>
                                </p:cTn>
                              </p:par>
                            </p:childTnLst>
                          </p:cTn>
                        </p:par>
                      </p:childTnLst>
                    </p:cTn>
                  </p:par>
                </p:childTnLst>
              </p:cTn>
              <p:nextCondLst>
                <p:cond evt="onClick" delay="0">
                  <p:tgtEl>
                    <p:spTgt spid="2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1A3A-D7E8-10D4-C20F-99FD5B3122D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41163B-92E7-ABB6-C09D-8E2A0A4D520B}"/>
              </a:ext>
            </a:extLst>
          </p:cNvPr>
          <p:cNvSpPr>
            <a:spLocks noGrp="1"/>
          </p:cNvSpPr>
          <p:nvPr>
            <p:ph idx="1"/>
          </p:nvPr>
        </p:nvSpPr>
        <p:spPr/>
        <p:txBody>
          <a:bodyPr/>
          <a:lstStyle/>
          <a:p>
            <a:r>
              <a:rPr lang="de-DE" sz="1600" b="1" dirty="0"/>
              <a:t>Aufgabe 1 </a:t>
            </a:r>
            <a:r>
              <a:rPr lang="de-DE" sz="1600" dirty="0"/>
              <a:t>[MSA 2014 X A4]</a:t>
            </a:r>
          </a:p>
          <a:p>
            <a:endParaRPr lang="de-DE" sz="500" dirty="0"/>
          </a:p>
          <a:p>
            <a:r>
              <a:rPr lang="de-DE" sz="1600" u="sng" dirty="0"/>
              <a:t>Entscheidung:</a:t>
            </a:r>
          </a:p>
          <a:p>
            <a:r>
              <a:rPr lang="de-DE" sz="1600" dirty="0"/>
              <a:t>Graph 1 beschreibt das Blaualgenwachstum.</a:t>
            </a:r>
          </a:p>
          <a:p>
            <a:endParaRPr lang="de-DE" sz="500" dirty="0"/>
          </a:p>
          <a:p>
            <a:r>
              <a:rPr lang="de-DE" sz="1600" u="sng" dirty="0"/>
              <a:t>Begründung:</a:t>
            </a:r>
          </a:p>
          <a:p>
            <a:r>
              <a:rPr lang="de-DE" sz="1600" dirty="0"/>
              <a:t>Nur Graph 1 steigt und die Blaualgen nehmen zu bzw. wachsen.</a:t>
            </a:r>
          </a:p>
        </p:txBody>
      </p:sp>
      <p:sp>
        <p:nvSpPr>
          <p:cNvPr id="6" name="Fußzeilenplatzhalter 5">
            <a:extLst>
              <a:ext uri="{FF2B5EF4-FFF2-40B4-BE49-F238E27FC236}">
                <a16:creationId xmlns:a16="http://schemas.microsoft.com/office/drawing/2014/main" id="{7D9F7945-4F61-42D1-1370-4B40C8679AD7}"/>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4" name="Titel 3">
            <a:extLst>
              <a:ext uri="{FF2B5EF4-FFF2-40B4-BE49-F238E27FC236}">
                <a16:creationId xmlns:a16="http://schemas.microsoft.com/office/drawing/2014/main" id="{A7BBFC3F-7B0B-8AC0-2173-E6F17F4F6DC5}"/>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7</a:t>
            </a:r>
          </a:p>
        </p:txBody>
      </p:sp>
    </p:spTree>
    <p:extLst>
      <p:ext uri="{BB962C8B-B14F-4D97-AF65-F5344CB8AC3E}">
        <p14:creationId xmlns:p14="http://schemas.microsoft.com/office/powerpoint/2010/main" val="22938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AA2FA68-07BC-7BCB-56E0-6A1B146BC31C}"/>
                  </a:ext>
                </a:extLst>
              </p:cNvPr>
              <p:cNvSpPr>
                <a:spLocks noGrp="1"/>
              </p:cNvSpPr>
              <p:nvPr>
                <p:ph idx="1"/>
              </p:nvPr>
            </p:nvSpPr>
            <p:spPr/>
            <p:txBody>
              <a:bodyPr/>
              <a:lstStyle/>
              <a:p>
                <a:r>
                  <a:rPr lang="de-DE" sz="1600" b="1" dirty="0"/>
                  <a:t>Aufgabe 1</a:t>
                </a:r>
              </a:p>
              <a:p>
                <a:r>
                  <a:rPr lang="de-DE" sz="1600" dirty="0"/>
                  <a:t>Unter idealen Bedingungen verdoppelt sich die Anzahl einer bestimmten Art von Bakterien innerhalb einer Stunde. Zu Beginn (Zeit </a:t>
                </a:r>
                <a14:m>
                  <m:oMath xmlns:m="http://schemas.openxmlformats.org/officeDocument/2006/math">
                    <m:r>
                      <a:rPr lang="de-DE" sz="1600" i="1" dirty="0" smtClean="0">
                        <a:latin typeface="Cambria Math" panose="02040503050406030204" pitchFamily="18" charset="0"/>
                      </a:rPr>
                      <m:t>𝑥</m:t>
                    </m:r>
                    <m:r>
                      <a:rPr lang="de-DE" sz="1600" i="1" dirty="0" smtClean="0">
                        <a:latin typeface="Cambria Math" panose="02040503050406030204" pitchFamily="18" charset="0"/>
                      </a:rPr>
                      <m:t>=0</m:t>
                    </m:r>
                  </m:oMath>
                </a14:m>
                <a:r>
                  <a:rPr lang="de-DE" sz="1600" dirty="0"/>
                  <a:t>) sind 10 Bakterien vorhanden sind.</a:t>
                </a:r>
              </a:p>
              <a:p>
                <a:r>
                  <a:rPr lang="de-DE" sz="1600" dirty="0"/>
                  <a:t>a) Ergänze die folgende Tabelle. Trage unter den Pfeilen ein, wie man von einem Wert zum nächsten kommt.</a:t>
                </a:r>
                <a:br>
                  <a:rPr lang="de-DE" sz="1600" dirty="0"/>
                </a:br>
                <a:br>
                  <a:rPr lang="de-DE" sz="1600" dirty="0"/>
                </a:br>
                <a:endParaRPr lang="de-DE" sz="1600" dirty="0"/>
              </a:p>
              <a:p>
                <a:endParaRPr lang="de-DE" sz="1600" dirty="0"/>
              </a:p>
              <a:p>
                <a:endParaRPr lang="de-DE" sz="1600" dirty="0"/>
              </a:p>
              <a:p>
                <a:r>
                  <a:rPr lang="de-DE" sz="1600" dirty="0"/>
                  <a:t>b) Berechne die Anzahl der Bakterien für verschiedene Zeiten. Vervollständige dafür die Rechnungen.</a:t>
                </a:r>
              </a:p>
              <a:p>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1</m:t>
                          </m:r>
                        </m:e>
                      </m:d>
                      <m:r>
                        <a:rPr lang="de-DE" sz="1600" b="0" i="1" smtClean="0">
                          <a:latin typeface="Cambria Math" panose="02040503050406030204" pitchFamily="18" charset="0"/>
                        </a:rPr>
                        <m:t>=10</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2=</m:t>
                      </m:r>
                      <m:r>
                        <a:rPr lang="de-DE" sz="1600" b="0" i="1" smtClean="0">
                          <a:latin typeface="Cambria Math" panose="02040503050406030204" pitchFamily="18" charset="0"/>
                        </a:rPr>
                        <m:t>10</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1</m:t>
                          </m:r>
                        </m:sup>
                      </m:sSup>
                      <m:r>
                        <a:rPr lang="de-DE" sz="1600" b="0" i="1" smtClean="0">
                          <a:latin typeface="Cambria Math" panose="02040503050406030204" pitchFamily="18" charset="0"/>
                          <a:ea typeface="Cambria Math" panose="02040503050406030204" pitchFamily="18" charset="0"/>
                        </a:rPr>
                        <m:t>=20</m:t>
                      </m:r>
                    </m:oMath>
                  </m:oMathPara>
                </a14:m>
                <a:endParaRPr lang="de-DE" sz="16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𝑓</m:t>
                      </m:r>
                      <m:r>
                        <a:rPr lang="de-DE" sz="1600" b="0" i="1" smtClean="0">
                          <a:latin typeface="Cambria Math" panose="02040503050406030204" pitchFamily="18" charset="0"/>
                        </a:rPr>
                        <m:t>(2)=10∙2∙2=10∙</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oMath>
                  </m:oMathPara>
                </a14:m>
                <a:endParaRPr lang="de-DE" sz="1600" dirty="0"/>
              </a:p>
              <a:p>
                <a:pPr/>
                <a14:m>
                  <m:oMathPara xmlns:m="http://schemas.openxmlformats.org/officeDocument/2006/math">
                    <m:oMathParaPr>
                      <m:jc m:val="left"/>
                    </m:oMathParaPr>
                    <m:oMath xmlns:m="http://schemas.openxmlformats.org/officeDocument/2006/math">
                      <m:r>
                        <a:rPr lang="de-DE" sz="1600" i="1">
                          <a:latin typeface="Cambria Math" panose="02040503050406030204" pitchFamily="18" charset="0"/>
                        </a:rPr>
                        <m:t>𝑓</m:t>
                      </m:r>
                      <m:r>
                        <a:rPr lang="de-DE" sz="1600" i="1">
                          <a:latin typeface="Cambria Math" panose="02040503050406030204" pitchFamily="18" charset="0"/>
                        </a:rPr>
                        <m:t>(3)=10∙2∙2∙2=10∙</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sSup>
                      <m:r>
                        <a:rPr lang="de-DE" sz="1600" b="0" i="1" smtClean="0">
                          <a:latin typeface="Cambria Math" panose="02040503050406030204" pitchFamily="18" charset="0"/>
                          <a:ea typeface="Cambria Math" panose="02040503050406030204" pitchFamily="18" charset="0"/>
                        </a:rPr>
                        <m:t>=</m:t>
                      </m:r>
                    </m:oMath>
                  </m:oMathPara>
                </a14:m>
                <a:endParaRPr lang="de-DE" sz="1600" dirty="0"/>
              </a:p>
              <a:p>
                <a:pPr/>
                <a14:m>
                  <m:oMathPara xmlns:m="http://schemas.openxmlformats.org/officeDocument/2006/math">
                    <m:oMathParaPr>
                      <m:jc m:val="left"/>
                    </m:oMathParaPr>
                    <m:oMath xmlns:m="http://schemas.openxmlformats.org/officeDocument/2006/math">
                      <m:r>
                        <a:rPr lang="de-DE" sz="1600" i="1" smtClean="0">
                          <a:latin typeface="Cambria Math" panose="02040503050406030204" pitchFamily="18" charset="0"/>
                        </a:rPr>
                        <m:t>𝑓</m:t>
                      </m:r>
                      <m:d>
                        <m:dPr>
                          <m:ctrlPr>
                            <a:rPr lang="de-DE" sz="1600" i="1" smtClean="0">
                              <a:latin typeface="Cambria Math" panose="02040503050406030204" pitchFamily="18" charset="0"/>
                            </a:rPr>
                          </m:ctrlPr>
                        </m:dPr>
                        <m:e>
                          <m:r>
                            <a:rPr lang="de-DE" sz="1600" b="0" i="1" smtClean="0">
                              <a:latin typeface="Cambria Math" panose="02040503050406030204" pitchFamily="18" charset="0"/>
                            </a:rPr>
                            <m:t>4</m:t>
                          </m:r>
                        </m:e>
                      </m:d>
                      <m:r>
                        <a:rPr lang="de-DE" sz="1600" i="1">
                          <a:latin typeface="Cambria Math" panose="02040503050406030204" pitchFamily="18" charset="0"/>
                        </a:rPr>
                        <m:t>=10∙2∙2∙2∙2=10∙</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sSup>
                      <m:r>
                        <a:rPr lang="de-DE" sz="1600" b="0" i="1" smtClean="0">
                          <a:latin typeface="Cambria Math" panose="02040503050406030204" pitchFamily="18" charset="0"/>
                          <a:ea typeface="Cambria Math" panose="02040503050406030204" pitchFamily="18" charset="0"/>
                        </a:rPr>
                        <m:t>=</m:t>
                      </m:r>
                    </m:oMath>
                  </m:oMathPara>
                </a14:m>
                <a:endParaRPr lang="de-DE" sz="16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i="1" smtClean="0">
                          <a:latin typeface="Cambria Math" panose="02040503050406030204" pitchFamily="18" charset="0"/>
                        </a:rPr>
                        <m:t>𝑓</m:t>
                      </m:r>
                      <m:d>
                        <m:dPr>
                          <m:ctrlPr>
                            <a:rPr lang="de-DE" sz="1600" i="1" smtClean="0">
                              <a:latin typeface="Cambria Math" panose="02040503050406030204" pitchFamily="18" charset="0"/>
                            </a:rPr>
                          </m:ctrlPr>
                        </m:dPr>
                        <m:e>
                          <m:r>
                            <a:rPr lang="de-DE" sz="1600" b="0" i="1" smtClean="0">
                              <a:latin typeface="Cambria Math" panose="02040503050406030204" pitchFamily="18" charset="0"/>
                            </a:rPr>
                            <m:t>6</m:t>
                          </m:r>
                        </m:e>
                      </m:d>
                      <m:r>
                        <a:rPr lang="de-DE" sz="1600" i="1" smtClean="0">
                          <a:latin typeface="Cambria Math" panose="02040503050406030204" pitchFamily="18" charset="0"/>
                        </a:rPr>
                        <m:t>=10∙</m:t>
                      </m:r>
                      <m:r>
                        <a:rPr lang="de-DE" sz="1600" b="0" i="1" smtClean="0">
                          <a:latin typeface="Cambria Math" panose="02040503050406030204" pitchFamily="18" charset="0"/>
                        </a:rPr>
                        <m:t>                                   </m:t>
                      </m:r>
                      <m:r>
                        <a:rPr lang="de-DE" sz="1600" i="1">
                          <a:latin typeface="Cambria Math" panose="02040503050406030204" pitchFamily="18" charset="0"/>
                        </a:rPr>
                        <m:t>=10∙</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sSup>
                      <m:r>
                        <a:rPr lang="de-DE" sz="1600" b="0" i="1" smtClean="0">
                          <a:latin typeface="Cambria Math" panose="02040503050406030204" pitchFamily="18" charset="0"/>
                          <a:ea typeface="Cambria Math" panose="02040503050406030204" pitchFamily="18" charset="0"/>
                        </a:rPr>
                        <m:t>=</m:t>
                      </m:r>
                    </m:oMath>
                  </m:oMathPara>
                </a14:m>
                <a:endParaRPr lang="de-DE" sz="1600" dirty="0"/>
              </a:p>
              <a:p>
                <a:pPr/>
                <a14:m>
                  <m:oMathPara xmlns:m="http://schemas.openxmlformats.org/officeDocument/2006/math">
                    <m:oMathParaPr>
                      <m:jc m:val="left"/>
                    </m:oMathParaPr>
                    <m:oMath xmlns:m="http://schemas.openxmlformats.org/officeDocument/2006/math">
                      <m:r>
                        <a:rPr lang="de-DE" sz="1600" i="1" smtClean="0">
                          <a:latin typeface="Cambria Math" panose="02040503050406030204" pitchFamily="18" charset="0"/>
                        </a:rPr>
                        <m:t>𝑓</m:t>
                      </m:r>
                      <m:d>
                        <m:dPr>
                          <m:ctrlPr>
                            <a:rPr lang="de-DE" sz="1600" i="1" smtClean="0">
                              <a:latin typeface="Cambria Math" panose="02040503050406030204" pitchFamily="18" charset="0"/>
                            </a:rPr>
                          </m:ctrlPr>
                        </m:dPr>
                        <m:e>
                          <m:r>
                            <a:rPr lang="de-DE" sz="1600" b="0" i="1" smtClean="0">
                              <a:latin typeface="Cambria Math" panose="02040503050406030204" pitchFamily="18" charset="0"/>
                            </a:rPr>
                            <m:t>9</m:t>
                          </m:r>
                        </m:e>
                      </m:d>
                      <m:r>
                        <a:rPr lang="de-DE" sz="1600" i="1" smtClean="0">
                          <a:latin typeface="Cambria Math" panose="02040503050406030204" pitchFamily="18" charset="0"/>
                        </a:rPr>
                        <m:t>=</m:t>
                      </m:r>
                      <m:r>
                        <a:rPr lang="de-DE" sz="1600" b="0" i="1" smtClean="0">
                          <a:latin typeface="Cambria Math" panose="02040503050406030204" pitchFamily="18" charset="0"/>
                        </a:rPr>
                        <m:t>                                                       </m:t>
                      </m:r>
                      <m:r>
                        <a:rPr lang="de-DE" sz="1600" i="1" smtClean="0">
                          <a:latin typeface="Cambria Math" panose="02040503050406030204" pitchFamily="18" charset="0"/>
                        </a:rPr>
                        <m:t>=10∙</m:t>
                      </m:r>
                      <m:sSup>
                        <m:sSupPr>
                          <m:ctrlPr>
                            <a:rPr lang="de-DE" sz="1600" b="0" i="1" smtClean="0">
                              <a:latin typeface="Cambria Math" panose="02040503050406030204" pitchFamily="18" charset="0"/>
                              <a:ea typeface="Cambria Math" panose="02040503050406030204" pitchFamily="18" charset="0"/>
                            </a:rPr>
                          </m:ctrlPr>
                        </m:sSupPr>
                        <m:e/>
                        <m:sup/>
                      </m:sSup>
                      <m:r>
                        <a:rPr lang="de-DE" sz="1600" b="0" i="1" smtClean="0">
                          <a:latin typeface="Cambria Math" panose="02040503050406030204" pitchFamily="18" charset="0"/>
                          <a:ea typeface="Cambria Math" panose="02040503050406030204" pitchFamily="18" charset="0"/>
                        </a:rPr>
                        <m:t>=</m:t>
                      </m:r>
                    </m:oMath>
                  </m:oMathPara>
                </a14:m>
                <a:endParaRPr lang="de-DE" sz="1600" dirty="0"/>
              </a:p>
              <a:p>
                <a:endParaRPr lang="de-DE" sz="1200" dirty="0"/>
              </a:p>
              <a:p>
                <a:r>
                  <a:rPr lang="de-DE" sz="1600" dirty="0"/>
                  <a:t>c) Berechne die Anzahl der Bakterien nach 24 Stunden mit Hilfe der Funktionsgleichung </a:t>
                </a:r>
                <a14:m>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e>
                    </m:d>
                    <m:r>
                      <a:rPr lang="de-DE" sz="1600" b="0" i="1" smtClean="0">
                        <a:latin typeface="Cambria Math" panose="02040503050406030204" pitchFamily="18" charset="0"/>
                      </a:rPr>
                      <m:t>=10</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𝑥</m:t>
                        </m:r>
                      </m:sup>
                    </m:sSup>
                  </m:oMath>
                </a14:m>
                <a:r>
                  <a:rPr lang="de-DE" sz="1600" dirty="0"/>
                  <a:t>. [</a:t>
                </a:r>
                <a:r>
                  <a:rPr lang="de-DE" sz="1600" u="sng" dirty="0"/>
                  <a:t>Hinweis:</a:t>
                </a:r>
                <a:r>
                  <a:rPr lang="de-DE" sz="1600" dirty="0"/>
                  <a:t> Die 10 steht dafür für die Bakterien vom Anfang (Anfangsbestand), die 2 für die Verdopplung (Wachstumsfaktor) und das x für die Zeit in Stunden.]</a:t>
                </a:r>
              </a:p>
              <a:p>
                <a:endParaRPr lang="de-DE" sz="1600" dirty="0"/>
              </a:p>
            </p:txBody>
          </p:sp>
        </mc:Choice>
        <mc:Fallback xmlns="">
          <p:sp>
            <p:nvSpPr>
              <p:cNvPr id="2" name="Inhaltsplatzhalter 1">
                <a:extLst>
                  <a:ext uri="{FF2B5EF4-FFF2-40B4-BE49-F238E27FC236}">
                    <a16:creationId xmlns:a16="http://schemas.microsoft.com/office/drawing/2014/main" id="{4AA2FA68-07BC-7BCB-56E0-6A1B146BC31C}"/>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59BA76D5-A4F0-89CC-D318-4CF65E3B49A5}"/>
              </a:ext>
            </a:extLst>
          </p:cNvPr>
          <p:cNvSpPr>
            <a:spLocks noGrp="1"/>
          </p:cNvSpPr>
          <p:nvPr>
            <p:ph type="title"/>
          </p:nvPr>
        </p:nvSpPr>
        <p:spPr/>
        <p:txBody>
          <a:bodyPr/>
          <a:lstStyle/>
          <a:p>
            <a:r>
              <a:rPr lang="de-DE" dirty="0"/>
              <a:t>Wachstum berechnen</a:t>
            </a:r>
          </a:p>
        </p:txBody>
      </p:sp>
      <p:sp>
        <p:nvSpPr>
          <p:cNvPr id="6" name="Titel 3">
            <a:extLst>
              <a:ext uri="{FF2B5EF4-FFF2-40B4-BE49-F238E27FC236}">
                <a16:creationId xmlns:a16="http://schemas.microsoft.com/office/drawing/2014/main" id="{8FD3F1A2-8657-45B4-AC3C-CE4C54E0A47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sp>
        <p:nvSpPr>
          <p:cNvPr id="8" name="Fußzeilenplatzhalter 5">
            <a:extLst>
              <a:ext uri="{FF2B5EF4-FFF2-40B4-BE49-F238E27FC236}">
                <a16:creationId xmlns:a16="http://schemas.microsoft.com/office/drawing/2014/main" id="{D01C263A-BCB7-1317-8EE1-4A7E37C8FFAE}"/>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Exponentielles Wachstum und Abnahme</a:t>
            </a:r>
          </a:p>
        </p:txBody>
      </p:sp>
      <p:graphicFrame>
        <p:nvGraphicFramePr>
          <p:cNvPr id="29" name="Tabelle 28">
            <a:extLst>
              <a:ext uri="{FF2B5EF4-FFF2-40B4-BE49-F238E27FC236}">
                <a16:creationId xmlns:a16="http://schemas.microsoft.com/office/drawing/2014/main" id="{C919D553-5AB8-D149-E74E-E3E00AB04F79}"/>
              </a:ext>
            </a:extLst>
          </p:cNvPr>
          <p:cNvGraphicFramePr>
            <a:graphicFrameLocks noGrp="1"/>
          </p:cNvGraphicFramePr>
          <p:nvPr>
            <p:extLst>
              <p:ext uri="{D42A27DB-BD31-4B8C-83A1-F6EECF244321}">
                <p14:modId xmlns:p14="http://schemas.microsoft.com/office/powerpoint/2010/main" val="171991511"/>
              </p:ext>
            </p:extLst>
          </p:nvPr>
        </p:nvGraphicFramePr>
        <p:xfrm>
          <a:off x="200472" y="2348880"/>
          <a:ext cx="6912766" cy="426720"/>
        </p:xfrm>
        <a:graphic>
          <a:graphicData uri="http://schemas.openxmlformats.org/drawingml/2006/table">
            <a:tbl>
              <a:tblPr firstRow="1" firstCol="1" bandRow="1" bandCol="1">
                <a:tableStyleId>{5C22544A-7EE6-4342-B048-85BDC9FD1C3A}</a:tableStyleId>
              </a:tblPr>
              <a:tblGrid>
                <a:gridCol w="1588678">
                  <a:extLst>
                    <a:ext uri="{9D8B030D-6E8A-4147-A177-3AD203B41FA5}">
                      <a16:colId xmlns:a16="http://schemas.microsoft.com/office/drawing/2014/main" val="2270677662"/>
                    </a:ext>
                  </a:extLst>
                </a:gridCol>
                <a:gridCol w="760584">
                  <a:extLst>
                    <a:ext uri="{9D8B030D-6E8A-4147-A177-3AD203B41FA5}">
                      <a16:colId xmlns:a16="http://schemas.microsoft.com/office/drawing/2014/main" val="414680613"/>
                    </a:ext>
                  </a:extLst>
                </a:gridCol>
                <a:gridCol w="760584">
                  <a:extLst>
                    <a:ext uri="{9D8B030D-6E8A-4147-A177-3AD203B41FA5}">
                      <a16:colId xmlns:a16="http://schemas.microsoft.com/office/drawing/2014/main" val="2481841782"/>
                    </a:ext>
                  </a:extLst>
                </a:gridCol>
                <a:gridCol w="760584">
                  <a:extLst>
                    <a:ext uri="{9D8B030D-6E8A-4147-A177-3AD203B41FA5}">
                      <a16:colId xmlns:a16="http://schemas.microsoft.com/office/drawing/2014/main" val="2514416673"/>
                    </a:ext>
                  </a:extLst>
                </a:gridCol>
                <a:gridCol w="760584">
                  <a:extLst>
                    <a:ext uri="{9D8B030D-6E8A-4147-A177-3AD203B41FA5}">
                      <a16:colId xmlns:a16="http://schemas.microsoft.com/office/drawing/2014/main" val="2514016793"/>
                    </a:ext>
                  </a:extLst>
                </a:gridCol>
                <a:gridCol w="760584">
                  <a:extLst>
                    <a:ext uri="{9D8B030D-6E8A-4147-A177-3AD203B41FA5}">
                      <a16:colId xmlns:a16="http://schemas.microsoft.com/office/drawing/2014/main" val="282872609"/>
                    </a:ext>
                  </a:extLst>
                </a:gridCol>
                <a:gridCol w="760584">
                  <a:extLst>
                    <a:ext uri="{9D8B030D-6E8A-4147-A177-3AD203B41FA5}">
                      <a16:colId xmlns:a16="http://schemas.microsoft.com/office/drawing/2014/main" val="777223628"/>
                    </a:ext>
                  </a:extLst>
                </a:gridCol>
                <a:gridCol w="760584">
                  <a:extLst>
                    <a:ext uri="{9D8B030D-6E8A-4147-A177-3AD203B41FA5}">
                      <a16:colId xmlns:a16="http://schemas.microsoft.com/office/drawing/2014/main" val="1501120646"/>
                    </a:ext>
                  </a:extLst>
                </a:gridCol>
              </a:tblGrid>
              <a:tr h="0">
                <a:tc>
                  <a: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dirty="0">
                          <a:solidFill>
                            <a:schemeClr val="tx1"/>
                          </a:solidFill>
                          <a:effectLst/>
                          <a:latin typeface="+mn-lt"/>
                          <a:ea typeface="Times New Roman" panose="02020603050405020304" pitchFamily="18" charset="0"/>
                          <a:cs typeface="Calibri" panose="020F0502020204030204" pitchFamily="34" charset="0"/>
                        </a:rPr>
                        <a:t>x (Zeit in 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479770"/>
                  </a:ext>
                </a:extLst>
              </a:tr>
              <a:tr h="0">
                <a:tc>
                  <a: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dirty="0">
                          <a:solidFill>
                            <a:schemeClr val="tx1"/>
                          </a:solidFill>
                          <a:effectLst/>
                          <a:latin typeface="+mn-lt"/>
                          <a:ea typeface="Times New Roman" panose="02020603050405020304" pitchFamily="18" charset="0"/>
                          <a:cs typeface="Calibri" panose="020F0502020204030204" pitchFamily="34" charset="0"/>
                        </a:rPr>
                        <a:t>f(x) (Anzahl)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 </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 </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 </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 </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452985"/>
                  </a:ext>
                </a:extLst>
              </a:tr>
            </a:tbl>
          </a:graphicData>
        </a:graphic>
      </p:graphicFrame>
      <p:grpSp>
        <p:nvGrpSpPr>
          <p:cNvPr id="32" name="Knopf 8">
            <a:extLst>
              <a:ext uri="{FF2B5EF4-FFF2-40B4-BE49-F238E27FC236}">
                <a16:creationId xmlns:a16="http://schemas.microsoft.com/office/drawing/2014/main" id="{DC4C0A72-D621-4F17-100F-32F564F89A01}"/>
              </a:ext>
            </a:extLst>
          </p:cNvPr>
          <p:cNvGrpSpPr/>
          <p:nvPr/>
        </p:nvGrpSpPr>
        <p:grpSpPr>
          <a:xfrm>
            <a:off x="9381389" y="5472416"/>
            <a:ext cx="513769" cy="504000"/>
            <a:chOff x="9312680" y="5062255"/>
            <a:chExt cx="580391" cy="576064"/>
          </a:xfrm>
          <a:solidFill>
            <a:schemeClr val="accent1"/>
          </a:solidFill>
        </p:grpSpPr>
        <p:sp>
          <p:nvSpPr>
            <p:cNvPr id="33" name="Rechteck 32">
              <a:extLst>
                <a:ext uri="{FF2B5EF4-FFF2-40B4-BE49-F238E27FC236}">
                  <a16:creationId xmlns:a16="http://schemas.microsoft.com/office/drawing/2014/main" id="{BF18FBC5-F922-26FE-13CF-3CDC4FCA73D0}"/>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Knop8">
              <a:extLst>
                <a:ext uri="{FF2B5EF4-FFF2-40B4-BE49-F238E27FC236}">
                  <a16:creationId xmlns:a16="http://schemas.microsoft.com/office/drawing/2014/main" id="{8917D3A4-ECC5-E2C3-7034-C7C2EE0B24BC}"/>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35" name="Knopf 7">
            <a:extLst>
              <a:ext uri="{FF2B5EF4-FFF2-40B4-BE49-F238E27FC236}">
                <a16:creationId xmlns:a16="http://schemas.microsoft.com/office/drawing/2014/main" id="{FAA7448A-8338-7655-FC99-E53272FD1C9E}"/>
              </a:ext>
            </a:extLst>
          </p:cNvPr>
          <p:cNvGrpSpPr/>
          <p:nvPr/>
        </p:nvGrpSpPr>
        <p:grpSpPr>
          <a:xfrm>
            <a:off x="9379302" y="4839935"/>
            <a:ext cx="513769" cy="504000"/>
            <a:chOff x="9312680" y="5062255"/>
            <a:chExt cx="580391" cy="576064"/>
          </a:xfrm>
          <a:solidFill>
            <a:schemeClr val="accent1"/>
          </a:solidFill>
        </p:grpSpPr>
        <p:sp>
          <p:nvSpPr>
            <p:cNvPr id="36" name="Rechteck 35">
              <a:extLst>
                <a:ext uri="{FF2B5EF4-FFF2-40B4-BE49-F238E27FC236}">
                  <a16:creationId xmlns:a16="http://schemas.microsoft.com/office/drawing/2014/main" id="{7C2DA62C-691E-DA40-6D5F-63510F01BD68}"/>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Knop7">
              <a:extLst>
                <a:ext uri="{FF2B5EF4-FFF2-40B4-BE49-F238E27FC236}">
                  <a16:creationId xmlns:a16="http://schemas.microsoft.com/office/drawing/2014/main" id="{7C308EB1-7172-4CD4-7F55-477CB075C73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38" name="Knopf6">
            <a:extLst>
              <a:ext uri="{FF2B5EF4-FFF2-40B4-BE49-F238E27FC236}">
                <a16:creationId xmlns:a16="http://schemas.microsoft.com/office/drawing/2014/main" id="{CB309853-D620-91E1-2DE7-01091CAF9020}"/>
              </a:ext>
            </a:extLst>
          </p:cNvPr>
          <p:cNvGrpSpPr/>
          <p:nvPr/>
        </p:nvGrpSpPr>
        <p:grpSpPr>
          <a:xfrm>
            <a:off x="9383011" y="4207454"/>
            <a:ext cx="525690" cy="504000"/>
            <a:chOff x="8550142" y="4941168"/>
            <a:chExt cx="593858" cy="576064"/>
          </a:xfrm>
          <a:solidFill>
            <a:schemeClr val="accent1"/>
          </a:solidFill>
        </p:grpSpPr>
        <p:sp>
          <p:nvSpPr>
            <p:cNvPr id="39" name="Rechteck 38">
              <a:extLst>
                <a:ext uri="{FF2B5EF4-FFF2-40B4-BE49-F238E27FC236}">
                  <a16:creationId xmlns:a16="http://schemas.microsoft.com/office/drawing/2014/main" id="{7C96125C-E8D8-4470-F1B3-53950230316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Ellipse 13">
              <a:extLst>
                <a:ext uri="{FF2B5EF4-FFF2-40B4-BE49-F238E27FC236}">
                  <a16:creationId xmlns:a16="http://schemas.microsoft.com/office/drawing/2014/main" id="{4FBD75E4-2584-7469-5055-74340F3F825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1" name="Knopf5">
            <a:extLst>
              <a:ext uri="{FF2B5EF4-FFF2-40B4-BE49-F238E27FC236}">
                <a16:creationId xmlns:a16="http://schemas.microsoft.com/office/drawing/2014/main" id="{EEF05DC1-5984-DABA-9550-50055B3E3109}"/>
              </a:ext>
            </a:extLst>
          </p:cNvPr>
          <p:cNvGrpSpPr/>
          <p:nvPr/>
        </p:nvGrpSpPr>
        <p:grpSpPr>
          <a:xfrm>
            <a:off x="9383011" y="3574973"/>
            <a:ext cx="525690" cy="504000"/>
            <a:chOff x="8550142" y="4941168"/>
            <a:chExt cx="593858" cy="576064"/>
          </a:xfrm>
          <a:solidFill>
            <a:schemeClr val="accent1"/>
          </a:solidFill>
        </p:grpSpPr>
        <p:sp>
          <p:nvSpPr>
            <p:cNvPr id="42" name="Rechteck 41">
              <a:extLst>
                <a:ext uri="{FF2B5EF4-FFF2-40B4-BE49-F238E27FC236}">
                  <a16:creationId xmlns:a16="http://schemas.microsoft.com/office/drawing/2014/main" id="{2B91903D-0D26-F104-A7C2-BDDB4AD4749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Ellipse 16">
              <a:extLst>
                <a:ext uri="{FF2B5EF4-FFF2-40B4-BE49-F238E27FC236}">
                  <a16:creationId xmlns:a16="http://schemas.microsoft.com/office/drawing/2014/main" id="{958036C2-B4AD-3A10-F639-D8AB62630F4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4" name="Knopf4">
            <a:extLst>
              <a:ext uri="{FF2B5EF4-FFF2-40B4-BE49-F238E27FC236}">
                <a16:creationId xmlns:a16="http://schemas.microsoft.com/office/drawing/2014/main" id="{E29F8B9A-BF89-3336-9285-494C9B05AFC9}"/>
              </a:ext>
            </a:extLst>
          </p:cNvPr>
          <p:cNvGrpSpPr/>
          <p:nvPr/>
        </p:nvGrpSpPr>
        <p:grpSpPr>
          <a:xfrm>
            <a:off x="9383011" y="2942492"/>
            <a:ext cx="525690" cy="504000"/>
            <a:chOff x="8550142" y="4941168"/>
            <a:chExt cx="593858" cy="576064"/>
          </a:xfrm>
          <a:solidFill>
            <a:schemeClr val="accent1"/>
          </a:solidFill>
        </p:grpSpPr>
        <p:sp>
          <p:nvSpPr>
            <p:cNvPr id="45" name="Rechteck 44">
              <a:extLst>
                <a:ext uri="{FF2B5EF4-FFF2-40B4-BE49-F238E27FC236}">
                  <a16:creationId xmlns:a16="http://schemas.microsoft.com/office/drawing/2014/main" id="{B245645B-E16D-FCCB-8A4F-82825755948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Ellipse 19">
              <a:extLst>
                <a:ext uri="{FF2B5EF4-FFF2-40B4-BE49-F238E27FC236}">
                  <a16:creationId xmlns:a16="http://schemas.microsoft.com/office/drawing/2014/main" id="{D697FFC0-CEA3-F076-8C1F-7469809AC51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7" name="Knopf3">
            <a:extLst>
              <a:ext uri="{FF2B5EF4-FFF2-40B4-BE49-F238E27FC236}">
                <a16:creationId xmlns:a16="http://schemas.microsoft.com/office/drawing/2014/main" id="{AA81DF6D-7AE0-6105-57E7-FAAF04B63044}"/>
              </a:ext>
            </a:extLst>
          </p:cNvPr>
          <p:cNvGrpSpPr/>
          <p:nvPr/>
        </p:nvGrpSpPr>
        <p:grpSpPr>
          <a:xfrm>
            <a:off x="9380848" y="2310011"/>
            <a:ext cx="525690" cy="504000"/>
            <a:chOff x="8550142" y="4941168"/>
            <a:chExt cx="593858" cy="576064"/>
          </a:xfrm>
          <a:solidFill>
            <a:schemeClr val="accent1"/>
          </a:solidFill>
        </p:grpSpPr>
        <p:sp>
          <p:nvSpPr>
            <p:cNvPr id="48" name="Rechteck 47">
              <a:extLst>
                <a:ext uri="{FF2B5EF4-FFF2-40B4-BE49-F238E27FC236}">
                  <a16:creationId xmlns:a16="http://schemas.microsoft.com/office/drawing/2014/main" id="{8DFF3242-D707-C17F-C906-48BA752D667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Ellipse 22">
              <a:extLst>
                <a:ext uri="{FF2B5EF4-FFF2-40B4-BE49-F238E27FC236}">
                  <a16:creationId xmlns:a16="http://schemas.microsoft.com/office/drawing/2014/main" id="{07B57DFB-D833-38FA-88AF-7A3F435D4EB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50" name="Knopf2">
            <a:extLst>
              <a:ext uri="{FF2B5EF4-FFF2-40B4-BE49-F238E27FC236}">
                <a16:creationId xmlns:a16="http://schemas.microsoft.com/office/drawing/2014/main" id="{1ADF2DE1-E4FE-F94E-A206-E7875AA8108B}"/>
              </a:ext>
            </a:extLst>
          </p:cNvPr>
          <p:cNvGrpSpPr/>
          <p:nvPr/>
        </p:nvGrpSpPr>
        <p:grpSpPr>
          <a:xfrm>
            <a:off x="9383011" y="1677530"/>
            <a:ext cx="525690" cy="504000"/>
            <a:chOff x="8550142" y="4941168"/>
            <a:chExt cx="593858" cy="576064"/>
          </a:xfrm>
          <a:solidFill>
            <a:schemeClr val="accent1"/>
          </a:solidFill>
        </p:grpSpPr>
        <p:sp>
          <p:nvSpPr>
            <p:cNvPr id="51" name="Rechteck 50">
              <a:extLst>
                <a:ext uri="{FF2B5EF4-FFF2-40B4-BE49-F238E27FC236}">
                  <a16:creationId xmlns:a16="http://schemas.microsoft.com/office/drawing/2014/main" id="{37E16314-7383-5A83-A488-FF65AC8CBBA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Ellipse 25">
              <a:extLst>
                <a:ext uri="{FF2B5EF4-FFF2-40B4-BE49-F238E27FC236}">
                  <a16:creationId xmlns:a16="http://schemas.microsoft.com/office/drawing/2014/main" id="{69329751-E002-91EF-241F-C3C23FA66C0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53" name="Knopf1">
            <a:extLst>
              <a:ext uri="{FF2B5EF4-FFF2-40B4-BE49-F238E27FC236}">
                <a16:creationId xmlns:a16="http://schemas.microsoft.com/office/drawing/2014/main" id="{BF5EE007-3BFD-8F63-DD80-16B05AF27BAF}"/>
              </a:ext>
            </a:extLst>
          </p:cNvPr>
          <p:cNvGrpSpPr/>
          <p:nvPr/>
        </p:nvGrpSpPr>
        <p:grpSpPr>
          <a:xfrm>
            <a:off x="9383011" y="1045049"/>
            <a:ext cx="525690" cy="504000"/>
            <a:chOff x="8550142" y="4941168"/>
            <a:chExt cx="593858" cy="576064"/>
          </a:xfrm>
          <a:solidFill>
            <a:schemeClr val="accent1"/>
          </a:solidFill>
        </p:grpSpPr>
        <p:sp>
          <p:nvSpPr>
            <p:cNvPr id="54" name="Rechteck 53">
              <a:extLst>
                <a:ext uri="{FF2B5EF4-FFF2-40B4-BE49-F238E27FC236}">
                  <a16:creationId xmlns:a16="http://schemas.microsoft.com/office/drawing/2014/main" id="{4E92AEC7-CB47-7F95-E0FD-235F9616A57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Ellipse 28">
              <a:extLst>
                <a:ext uri="{FF2B5EF4-FFF2-40B4-BE49-F238E27FC236}">
                  <a16:creationId xmlns:a16="http://schemas.microsoft.com/office/drawing/2014/main" id="{1B2E6B9D-6670-9678-6B64-B45186F6EA9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56" name="Hilfe 9 Grafik">
            <a:extLst>
              <a:ext uri="{FF2B5EF4-FFF2-40B4-BE49-F238E27FC236}">
                <a16:creationId xmlns:a16="http://schemas.microsoft.com/office/drawing/2014/main" id="{916C1FAA-5924-FCFA-3295-BB796499DF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3367" y="2104602"/>
            <a:ext cx="7598210" cy="4828230"/>
          </a:xfrm>
          <a:prstGeom prst="rect">
            <a:avLst/>
          </a:prstGeom>
          <a:effectLst>
            <a:glow rad="190500">
              <a:schemeClr val="accent1">
                <a:lumMod val="20000"/>
                <a:lumOff val="80000"/>
                <a:alpha val="85000"/>
              </a:schemeClr>
            </a:glow>
          </a:effectLst>
        </p:spPr>
      </p:pic>
      <p:pic>
        <p:nvPicPr>
          <p:cNvPr id="57" name="Hilfe 8 Grafik">
            <a:extLst>
              <a:ext uri="{FF2B5EF4-FFF2-40B4-BE49-F238E27FC236}">
                <a16:creationId xmlns:a16="http://schemas.microsoft.com/office/drawing/2014/main" id="{D00785A2-A555-C772-FE37-3BC0EC221B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58" name="Hilfe 7 Grafik">
            <a:extLst>
              <a:ext uri="{FF2B5EF4-FFF2-40B4-BE49-F238E27FC236}">
                <a16:creationId xmlns:a16="http://schemas.microsoft.com/office/drawing/2014/main" id="{C4D417C2-6CE7-C108-F165-191526EBF8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59" name="Hilfe 6 Grafik">
            <a:extLst>
              <a:ext uri="{FF2B5EF4-FFF2-40B4-BE49-F238E27FC236}">
                <a16:creationId xmlns:a16="http://schemas.microsoft.com/office/drawing/2014/main" id="{367A8D25-BBC6-9600-4BA3-155FA1D4046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60" name="Hilfe 5 Grafik">
            <a:extLst>
              <a:ext uri="{FF2B5EF4-FFF2-40B4-BE49-F238E27FC236}">
                <a16:creationId xmlns:a16="http://schemas.microsoft.com/office/drawing/2014/main" id="{C5F920D4-A758-99C8-4B97-AA56A857CA2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61" name="Hilfe 4 Grafik">
            <a:extLst>
              <a:ext uri="{FF2B5EF4-FFF2-40B4-BE49-F238E27FC236}">
                <a16:creationId xmlns:a16="http://schemas.microsoft.com/office/drawing/2014/main" id="{FAA5EB63-11D5-A01D-D9D7-AA808F093F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62" name="Hilfe 3 Grafik">
            <a:extLst>
              <a:ext uri="{FF2B5EF4-FFF2-40B4-BE49-F238E27FC236}">
                <a16:creationId xmlns:a16="http://schemas.microsoft.com/office/drawing/2014/main" id="{2816F74A-6B75-9857-CB5A-E0FCA10E4AD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63" name="Hilfe 2 Grafik">
            <a:extLst>
              <a:ext uri="{FF2B5EF4-FFF2-40B4-BE49-F238E27FC236}">
                <a16:creationId xmlns:a16="http://schemas.microsoft.com/office/drawing/2014/main" id="{ED299753-C0C4-21CB-F1F7-6170583A53B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64" name="Hilfe 1 Grafik">
            <a:extLst>
              <a:ext uri="{FF2B5EF4-FFF2-40B4-BE49-F238E27FC236}">
                <a16:creationId xmlns:a16="http://schemas.microsoft.com/office/drawing/2014/main" id="{7ECFBD6F-3064-F8E5-ED34-715CFF2FBBA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
        <p:nvSpPr>
          <p:cNvPr id="3" name="Nach oben gekrümmter Pfeil 2">
            <a:extLst>
              <a:ext uri="{FF2B5EF4-FFF2-40B4-BE49-F238E27FC236}">
                <a16:creationId xmlns:a16="http://schemas.microsoft.com/office/drawing/2014/main" id="{B91BB8B2-858C-650A-FF39-5FE5BE41A4FA}"/>
              </a:ext>
            </a:extLst>
          </p:cNvPr>
          <p:cNvSpPr/>
          <p:nvPr/>
        </p:nvSpPr>
        <p:spPr>
          <a:xfrm>
            <a:off x="2144688" y="2814011"/>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Nach oben gekrümmter Pfeil 4">
            <a:extLst>
              <a:ext uri="{FF2B5EF4-FFF2-40B4-BE49-F238E27FC236}">
                <a16:creationId xmlns:a16="http://schemas.microsoft.com/office/drawing/2014/main" id="{2520F524-F768-C64E-D821-0E5705E4B0B3}"/>
              </a:ext>
            </a:extLst>
          </p:cNvPr>
          <p:cNvSpPr/>
          <p:nvPr/>
        </p:nvSpPr>
        <p:spPr>
          <a:xfrm>
            <a:off x="2928074" y="282539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Nach oben gekrümmter Pfeil 6">
            <a:extLst>
              <a:ext uri="{FF2B5EF4-FFF2-40B4-BE49-F238E27FC236}">
                <a16:creationId xmlns:a16="http://schemas.microsoft.com/office/drawing/2014/main" id="{0557B65D-5B1F-AB2F-0E8B-0158BD98114D}"/>
              </a:ext>
            </a:extLst>
          </p:cNvPr>
          <p:cNvSpPr/>
          <p:nvPr/>
        </p:nvSpPr>
        <p:spPr>
          <a:xfrm>
            <a:off x="3693796" y="282539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oben gekrümmter Pfeil 8">
            <a:extLst>
              <a:ext uri="{FF2B5EF4-FFF2-40B4-BE49-F238E27FC236}">
                <a16:creationId xmlns:a16="http://schemas.microsoft.com/office/drawing/2014/main" id="{674FDE05-AB61-3793-F87A-3956BA4803FC}"/>
              </a:ext>
            </a:extLst>
          </p:cNvPr>
          <p:cNvSpPr/>
          <p:nvPr/>
        </p:nvSpPr>
        <p:spPr>
          <a:xfrm>
            <a:off x="4433509" y="282924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Nach oben gekrümmter Pfeil 9">
            <a:extLst>
              <a:ext uri="{FF2B5EF4-FFF2-40B4-BE49-F238E27FC236}">
                <a16:creationId xmlns:a16="http://schemas.microsoft.com/office/drawing/2014/main" id="{B24D7B88-67D9-67B6-D1E2-E0310DE21B8B}"/>
              </a:ext>
            </a:extLst>
          </p:cNvPr>
          <p:cNvSpPr/>
          <p:nvPr/>
        </p:nvSpPr>
        <p:spPr>
          <a:xfrm>
            <a:off x="5192017" y="2814011"/>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Nach oben gekrümmter Pfeil 10">
            <a:extLst>
              <a:ext uri="{FF2B5EF4-FFF2-40B4-BE49-F238E27FC236}">
                <a16:creationId xmlns:a16="http://schemas.microsoft.com/office/drawing/2014/main" id="{7B627B87-0997-54E2-6086-EA02A37E7C14}"/>
              </a:ext>
            </a:extLst>
          </p:cNvPr>
          <p:cNvSpPr/>
          <p:nvPr/>
        </p:nvSpPr>
        <p:spPr>
          <a:xfrm>
            <a:off x="6005820" y="2825396"/>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EF29227E-E114-E54D-E273-B2FFE8CD5B93}"/>
                  </a:ext>
                </a:extLst>
              </p:cNvPr>
              <p:cNvSpPr txBox="1"/>
              <p:nvPr/>
            </p:nvSpPr>
            <p:spPr>
              <a:xfrm>
                <a:off x="2210350" y="2986452"/>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2" name="Textfeld 11">
                <a:extLst>
                  <a:ext uri="{FF2B5EF4-FFF2-40B4-BE49-F238E27FC236}">
                    <a16:creationId xmlns:a16="http://schemas.microsoft.com/office/drawing/2014/main" id="{EF29227E-E114-E54D-E273-B2FFE8CD5B93}"/>
                  </a:ext>
                </a:extLst>
              </p:cNvPr>
              <p:cNvSpPr txBox="1">
                <a:spLocks noRot="1" noChangeAspect="1" noMove="1" noResize="1" noEditPoints="1" noAdjustHandles="1" noChangeArrowheads="1" noChangeShapeType="1" noTextEdit="1"/>
              </p:cNvSpPr>
              <p:nvPr/>
            </p:nvSpPr>
            <p:spPr>
              <a:xfrm>
                <a:off x="2210350" y="2986452"/>
                <a:ext cx="520852" cy="338554"/>
              </a:xfrm>
              <a:prstGeom prst="rect">
                <a:avLst/>
              </a:prstGeom>
              <a:blipFill>
                <a:blip r:embed="rId12"/>
                <a:stretch>
                  <a:fillRect t="-7407" b="-222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AEAC20F4-5C43-31C3-2901-3F336CFBE6F4}"/>
                  </a:ext>
                </a:extLst>
              </p:cNvPr>
              <p:cNvSpPr txBox="1"/>
              <p:nvPr/>
            </p:nvSpPr>
            <p:spPr>
              <a:xfrm>
                <a:off x="3022927" y="298032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3" name="Textfeld 12">
                <a:extLst>
                  <a:ext uri="{FF2B5EF4-FFF2-40B4-BE49-F238E27FC236}">
                    <a16:creationId xmlns:a16="http://schemas.microsoft.com/office/drawing/2014/main" id="{AEAC20F4-5C43-31C3-2901-3F336CFBE6F4}"/>
                  </a:ext>
                </a:extLst>
              </p:cNvPr>
              <p:cNvSpPr txBox="1">
                <a:spLocks noRot="1" noChangeAspect="1" noMove="1" noResize="1" noEditPoints="1" noAdjustHandles="1" noChangeArrowheads="1" noChangeShapeType="1" noTextEdit="1"/>
              </p:cNvSpPr>
              <p:nvPr/>
            </p:nvSpPr>
            <p:spPr>
              <a:xfrm>
                <a:off x="3022927" y="2980329"/>
                <a:ext cx="520852" cy="338554"/>
              </a:xfrm>
              <a:prstGeom prst="rect">
                <a:avLst/>
              </a:prstGeom>
              <a:blipFill>
                <a:blip r:embed="rId13"/>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EE19ABB-594A-EC9D-262F-AD977E55C838}"/>
                  </a:ext>
                </a:extLst>
              </p:cNvPr>
              <p:cNvSpPr txBox="1"/>
              <p:nvPr/>
            </p:nvSpPr>
            <p:spPr>
              <a:xfrm>
                <a:off x="3757406" y="298032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4" name="Textfeld 13">
                <a:extLst>
                  <a:ext uri="{FF2B5EF4-FFF2-40B4-BE49-F238E27FC236}">
                    <a16:creationId xmlns:a16="http://schemas.microsoft.com/office/drawing/2014/main" id="{CEE19ABB-594A-EC9D-262F-AD977E55C838}"/>
                  </a:ext>
                </a:extLst>
              </p:cNvPr>
              <p:cNvSpPr txBox="1">
                <a:spLocks noRot="1" noChangeAspect="1" noMove="1" noResize="1" noEditPoints="1" noAdjustHandles="1" noChangeArrowheads="1" noChangeShapeType="1" noTextEdit="1"/>
              </p:cNvSpPr>
              <p:nvPr/>
            </p:nvSpPr>
            <p:spPr>
              <a:xfrm>
                <a:off x="3757406" y="2980329"/>
                <a:ext cx="520852" cy="338554"/>
              </a:xfrm>
              <a:prstGeom prst="rect">
                <a:avLst/>
              </a:prstGeom>
              <a:blipFill>
                <a:blip r:embed="rId14"/>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3B1F20DC-0833-6F3E-02B6-2CCBD4EF993E}"/>
                  </a:ext>
                </a:extLst>
              </p:cNvPr>
              <p:cNvSpPr txBox="1"/>
              <p:nvPr/>
            </p:nvSpPr>
            <p:spPr>
              <a:xfrm>
                <a:off x="4499817" y="298032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5" name="Textfeld 14">
                <a:extLst>
                  <a:ext uri="{FF2B5EF4-FFF2-40B4-BE49-F238E27FC236}">
                    <a16:creationId xmlns:a16="http://schemas.microsoft.com/office/drawing/2014/main" id="{3B1F20DC-0833-6F3E-02B6-2CCBD4EF993E}"/>
                  </a:ext>
                </a:extLst>
              </p:cNvPr>
              <p:cNvSpPr txBox="1">
                <a:spLocks noRot="1" noChangeAspect="1" noMove="1" noResize="1" noEditPoints="1" noAdjustHandles="1" noChangeArrowheads="1" noChangeShapeType="1" noTextEdit="1"/>
              </p:cNvSpPr>
              <p:nvPr/>
            </p:nvSpPr>
            <p:spPr>
              <a:xfrm>
                <a:off x="4499817" y="2980329"/>
                <a:ext cx="520852" cy="338554"/>
              </a:xfrm>
              <a:prstGeom prst="rect">
                <a:avLst/>
              </a:prstGeom>
              <a:blipFill>
                <a:blip r:embed="rId15"/>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FFCC59F7-9229-84A2-6D92-390757A2470A}"/>
                  </a:ext>
                </a:extLst>
              </p:cNvPr>
              <p:cNvSpPr txBox="1"/>
              <p:nvPr/>
            </p:nvSpPr>
            <p:spPr>
              <a:xfrm>
                <a:off x="5259968" y="298032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6" name="Textfeld 15">
                <a:extLst>
                  <a:ext uri="{FF2B5EF4-FFF2-40B4-BE49-F238E27FC236}">
                    <a16:creationId xmlns:a16="http://schemas.microsoft.com/office/drawing/2014/main" id="{FFCC59F7-9229-84A2-6D92-390757A2470A}"/>
                  </a:ext>
                </a:extLst>
              </p:cNvPr>
              <p:cNvSpPr txBox="1">
                <a:spLocks noRot="1" noChangeAspect="1" noMove="1" noResize="1" noEditPoints="1" noAdjustHandles="1" noChangeArrowheads="1" noChangeShapeType="1" noTextEdit="1"/>
              </p:cNvSpPr>
              <p:nvPr/>
            </p:nvSpPr>
            <p:spPr>
              <a:xfrm>
                <a:off x="5259968" y="2980329"/>
                <a:ext cx="520852" cy="338554"/>
              </a:xfrm>
              <a:prstGeom prst="rect">
                <a:avLst/>
              </a:prstGeom>
              <a:blipFill>
                <a:blip r:embed="rId16"/>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88F28AF0-6D05-6A3C-3ABD-9F9054690353}"/>
                  </a:ext>
                </a:extLst>
              </p:cNvPr>
              <p:cNvSpPr txBox="1"/>
              <p:nvPr/>
            </p:nvSpPr>
            <p:spPr>
              <a:xfrm>
                <a:off x="6069430" y="298032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__</a:t>
                </a:r>
              </a:p>
            </p:txBody>
          </p:sp>
        </mc:Choice>
        <mc:Fallback xmlns="">
          <p:sp>
            <p:nvSpPr>
              <p:cNvPr id="17" name="Textfeld 16">
                <a:extLst>
                  <a:ext uri="{FF2B5EF4-FFF2-40B4-BE49-F238E27FC236}">
                    <a16:creationId xmlns:a16="http://schemas.microsoft.com/office/drawing/2014/main" id="{88F28AF0-6D05-6A3C-3ABD-9F9054690353}"/>
                  </a:ext>
                </a:extLst>
              </p:cNvPr>
              <p:cNvSpPr txBox="1">
                <a:spLocks noRot="1" noChangeAspect="1" noMove="1" noResize="1" noEditPoints="1" noAdjustHandles="1" noChangeArrowheads="1" noChangeShapeType="1" noTextEdit="1"/>
              </p:cNvSpPr>
              <p:nvPr/>
            </p:nvSpPr>
            <p:spPr>
              <a:xfrm>
                <a:off x="6069430" y="2980329"/>
                <a:ext cx="520852" cy="338554"/>
              </a:xfrm>
              <a:prstGeom prst="rect">
                <a:avLst/>
              </a:prstGeom>
              <a:blipFill>
                <a:blip r:embed="rId17"/>
                <a:stretch>
                  <a:fillRect t="-3571" b="-17857"/>
                </a:stretch>
              </a:blipFill>
            </p:spPr>
            <p:txBody>
              <a:bodyPr/>
              <a:lstStyle/>
              <a:p>
                <a:r>
                  <a:rPr lang="de-DE">
                    <a:noFill/>
                  </a:rPr>
                  <a:t> </a:t>
                </a:r>
              </a:p>
            </p:txBody>
          </p:sp>
        </mc:Fallback>
      </mc:AlternateContent>
    </p:spTree>
    <p:extLst>
      <p:ext uri="{BB962C8B-B14F-4D97-AF65-F5344CB8AC3E}">
        <p14:creationId xmlns:p14="http://schemas.microsoft.com/office/powerpoint/2010/main" val="32767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7.69231E-7 3.7037E-6 L -0.88093 3.7037E-6 " pathEditMode="relative" rAng="0" ptsTypes="AA">
                                      <p:cBhvr>
                                        <p:cTn id="6" dur="2000" fill="hold"/>
                                        <p:tgtEl>
                                          <p:spTgt spid="5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3.7037E-6 L 7.69231E-7 3.7037E-6 " pathEditMode="relative" rAng="0" ptsTypes="AA">
                                      <p:cBhvr>
                                        <p:cTn id="10" dur="2000" fill="hold"/>
                                        <p:tgtEl>
                                          <p:spTgt spid="56"/>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87179E-6 1.85185E-6 L -0.88093 1.85185E-6 " pathEditMode="relative" rAng="0" ptsTypes="AA">
                                      <p:cBhvr>
                                        <p:cTn id="15" dur="2000" fill="hold"/>
                                        <p:tgtEl>
                                          <p:spTgt spid="6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85185E-6 L 4.87179E-6 1.85185E-6 " pathEditMode="relative" rAng="0" ptsTypes="AA">
                                      <p:cBhvr>
                                        <p:cTn id="19" dur="2000" fill="hold"/>
                                        <p:tgtEl>
                                          <p:spTgt spid="64"/>
                                        </p:tgtEl>
                                        <p:attrNameLst>
                                          <p:attrName>ppt_x</p:attrName>
                                          <p:attrName>ppt_y</p:attrName>
                                        </p:attrNameLst>
                                      </p:cBhvr>
                                      <p:rCtr x="44038" y="0"/>
                                    </p:animMotion>
                                  </p:childTnLst>
                                </p:cTn>
                              </p:par>
                            </p:childTnLst>
                          </p:cTn>
                        </p:par>
                      </p:childTnLst>
                    </p:cTn>
                  </p:par>
                </p:childTnLst>
              </p:cTn>
              <p:nextCondLst>
                <p:cond evt="onClick" delay="0">
                  <p:tgtEl>
                    <p:spTgt spid="53"/>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02564E-6 3.33333E-6 L -0.88093 3.33333E-6 " pathEditMode="relative" rAng="0" ptsTypes="AA">
                                      <p:cBhvr>
                                        <p:cTn id="24" dur="2000" fill="hold"/>
                                        <p:tgtEl>
                                          <p:spTgt spid="63"/>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1.02564E-6 3.33333E-6 " pathEditMode="relative" rAng="0" ptsTypes="AA">
                                      <p:cBhvr>
                                        <p:cTn id="28" dur="2000" fill="hold"/>
                                        <p:tgtEl>
                                          <p:spTgt spid="63"/>
                                        </p:tgtEl>
                                        <p:attrNameLst>
                                          <p:attrName>ppt_x</p:attrName>
                                          <p:attrName>ppt_y</p:attrName>
                                        </p:attrNameLst>
                                      </p:cBhvr>
                                      <p:rCtr x="44038" y="0"/>
                                    </p:animMotion>
                                  </p:childTnLst>
                                </p:cTn>
                              </p:par>
                            </p:childTnLst>
                          </p:cTn>
                        </p:par>
                      </p:childTnLst>
                    </p:cTn>
                  </p:par>
                </p:childTnLst>
              </p:cTn>
              <p:nextCondLst>
                <p:cond evt="onClick" delay="0">
                  <p:tgtEl>
                    <p:spTgt spid="50"/>
                  </p:tgtEl>
                </p:cond>
              </p:nextCondLst>
            </p:seq>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7.69231E-7 -2.96296E-6 L -0.88093 -2.96296E-6 " pathEditMode="relative" rAng="0" ptsTypes="AA">
                                      <p:cBhvr>
                                        <p:cTn id="33" dur="2000" fill="hold"/>
                                        <p:tgtEl>
                                          <p:spTgt spid="62"/>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96296E-6 L -7.69231E-7 -2.96296E-6 " pathEditMode="relative" rAng="0" ptsTypes="AA">
                                      <p:cBhvr>
                                        <p:cTn id="37" dur="2000" fill="hold"/>
                                        <p:tgtEl>
                                          <p:spTgt spid="62"/>
                                        </p:tgtEl>
                                        <p:attrNameLst>
                                          <p:attrName>ppt_x</p:attrName>
                                          <p:attrName>ppt_y</p:attrName>
                                        </p:attrNameLst>
                                      </p:cBhvr>
                                      <p:rCtr x="44038" y="0"/>
                                    </p:animMotion>
                                  </p:childTnLst>
                                </p:cTn>
                              </p:par>
                            </p:childTnLst>
                          </p:cTn>
                        </p:par>
                      </p:childTnLst>
                    </p:cTn>
                  </p:par>
                </p:childTnLst>
              </p:cTn>
              <p:nextCondLst>
                <p:cond evt="onClick" delay="0">
                  <p:tgtEl>
                    <p:spTgt spid="47"/>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82051E-6 2.22222E-6 L -0.88093 2.22222E-6 " pathEditMode="relative" rAng="0" ptsTypes="AA">
                                      <p:cBhvr>
                                        <p:cTn id="42" dur="2000" fill="hold"/>
                                        <p:tgtEl>
                                          <p:spTgt spid="57"/>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93 2.22222E-6 L 2.82051E-6 2.22222E-6 " pathEditMode="relative" rAng="0" ptsTypes="AA">
                                      <p:cBhvr>
                                        <p:cTn id="46" dur="2000" fill="hold"/>
                                        <p:tgtEl>
                                          <p:spTgt spid="57"/>
                                        </p:tgtEl>
                                        <p:attrNameLst>
                                          <p:attrName>ppt_x</p:attrName>
                                          <p:attrName>ppt_y</p:attrName>
                                        </p:attrNameLst>
                                      </p:cBhvr>
                                      <p:rCtr x="44038" y="0"/>
                                    </p:animMotion>
                                  </p:childTnLst>
                                </p:cTn>
                              </p:par>
                            </p:childTnLst>
                          </p:cTn>
                        </p:par>
                      </p:childTnLst>
                    </p:cTn>
                  </p:par>
                </p:childTnLst>
              </p:cTn>
              <p:nextCondLst>
                <p:cond evt="onClick" delay="0">
                  <p:tgtEl>
                    <p:spTgt spid="32"/>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2.30769E-6 3.33333E-6 L -0.88093 3.33333E-6 " pathEditMode="relative" rAng="0" ptsTypes="AA">
                                      <p:cBhvr>
                                        <p:cTn id="51" dur="2000" fill="hold"/>
                                        <p:tgtEl>
                                          <p:spTgt spid="58"/>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61 0.00277 L 0.07516 -0.00533 " pathEditMode="relative" rAng="0" ptsTypes="AA">
                                      <p:cBhvr>
                                        <p:cTn id="55" dur="2000" fill="hold"/>
                                        <p:tgtEl>
                                          <p:spTgt spid="58"/>
                                        </p:tgtEl>
                                        <p:attrNameLst>
                                          <p:attrName>ppt_x</p:attrName>
                                          <p:attrName>ppt_y</p:attrName>
                                        </p:attrNameLst>
                                      </p:cBhvr>
                                      <p:rCtr x="47788" y="-417"/>
                                    </p:animMotion>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8"/>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87179E-6 -2.59259E-6 L -0.88092 -2.59259E-6 " pathEditMode="relative" rAng="0" ptsTypes="AA">
                                      <p:cBhvr>
                                        <p:cTn id="60" dur="2000" fill="hold"/>
                                        <p:tgtEl>
                                          <p:spTgt spid="59"/>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2 -2.59259E-6 L -4.87179E-6 -2.59259E-6 " pathEditMode="relative" rAng="0" ptsTypes="AA">
                                      <p:cBhvr>
                                        <p:cTn id="64" dur="2000" fill="hold"/>
                                        <p:tgtEl>
                                          <p:spTgt spid="59"/>
                                        </p:tgtEl>
                                        <p:attrNameLst>
                                          <p:attrName>ppt_x</p:attrName>
                                          <p:attrName>ppt_y</p:attrName>
                                        </p:attrNameLst>
                                      </p:cBhvr>
                                      <p:rCtr x="44038" y="0"/>
                                    </p:animMotion>
                                  </p:childTnLst>
                                </p:cTn>
                              </p:par>
                            </p:childTnLst>
                          </p:cTn>
                        </p:par>
                      </p:childTnLst>
                    </p:cTn>
                  </p:par>
                </p:childTnLst>
              </p:cTn>
              <p:nextCondLst>
                <p:cond evt="onClick" delay="0">
                  <p:tgtEl>
                    <p:spTgt spid="38"/>
                  </p:tgtEl>
                </p:cond>
              </p:nextCondLst>
            </p:seq>
            <p:seq concurrent="1" nextAc="seek">
              <p:cTn id="65" restart="whenNotActive" fill="hold" evtFilter="cancelBubble" nodeType="interactiveSeq">
                <p:stCondLst>
                  <p:cond evt="onClick" delay="0">
                    <p:tgtEl>
                      <p:spTgt spid="41"/>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3.58974E-6 2.96296E-6 L -0.88093 2.96296E-6 " pathEditMode="relative" rAng="0" ptsTypes="AA">
                                      <p:cBhvr>
                                        <p:cTn id="69" dur="2000" fill="hold"/>
                                        <p:tgtEl>
                                          <p:spTgt spid="60"/>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2.96296E-6 L -3.58974E-6 2.96296E-6 " pathEditMode="relative" rAng="0" ptsTypes="AA">
                                      <p:cBhvr>
                                        <p:cTn id="73" dur="2000" fill="hold"/>
                                        <p:tgtEl>
                                          <p:spTgt spid="60"/>
                                        </p:tgtEl>
                                        <p:attrNameLst>
                                          <p:attrName>ppt_x</p:attrName>
                                          <p:attrName>ppt_y</p:attrName>
                                        </p:attrNameLst>
                                      </p:cBhvr>
                                      <p:rCtr x="44038" y="0"/>
                                    </p:animMotion>
                                  </p:childTnLst>
                                </p:cTn>
                              </p:par>
                            </p:childTnLst>
                          </p:cTn>
                        </p:par>
                      </p:childTnLst>
                    </p:cTn>
                  </p:par>
                </p:childTnLst>
              </p:cTn>
              <p:nextCondLst>
                <p:cond evt="onClick" delay="0">
                  <p:tgtEl>
                    <p:spTgt spid="41"/>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1.53846E-6 4.07407E-6 L -0.88093 4.07407E-6 " pathEditMode="relative" rAng="0" ptsTypes="AA">
                                      <p:cBhvr>
                                        <p:cTn id="78" dur="2000" fill="hold"/>
                                        <p:tgtEl>
                                          <p:spTgt spid="61"/>
                                        </p:tgtEl>
                                        <p:attrNameLst>
                                          <p:attrName>ppt_x</p:attrName>
                                          <p:attrName>ppt_y</p:attrName>
                                        </p:attrNameLst>
                                      </p:cBhvr>
                                      <p:rCtr x="-44054"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8093 4.07407E-6 L -1.53846E-6 4.07407E-6 " pathEditMode="relative" rAng="0" ptsTypes="AA">
                                      <p:cBhvr>
                                        <p:cTn id="82" dur="2000" fill="hold"/>
                                        <p:tgtEl>
                                          <p:spTgt spid="61"/>
                                        </p:tgtEl>
                                        <p:attrNameLst>
                                          <p:attrName>ppt_x</p:attrName>
                                          <p:attrName>ppt_y</p:attrName>
                                        </p:attrNameLst>
                                      </p:cBhvr>
                                      <p:rCtr x="44038" y="0"/>
                                    </p:animMotion>
                                  </p:childTnLst>
                                </p:cTn>
                              </p:par>
                            </p:childTnLst>
                          </p:cTn>
                        </p:par>
                      </p:childTnLst>
                    </p:cTn>
                  </p:par>
                </p:childTnLst>
              </p:cTn>
              <p:nextCondLst>
                <p:cond evt="onClick" delay="0">
                  <p:tgtEl>
                    <p:spTgt spid="44"/>
                  </p:tgtEl>
                </p:cond>
              </p:nextCondLst>
            </p:seq>
          </p:childTnLst>
        </p:cTn>
      </p:par>
    </p:tnLst>
  </p:timing>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A8E1-1CDA-526A-C931-B52A78C8E61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6CEB663-C3D8-2E94-0173-317209F0BA20}"/>
              </a:ext>
            </a:extLst>
          </p:cNvPr>
          <p:cNvSpPr>
            <a:spLocks noGrp="1"/>
          </p:cNvSpPr>
          <p:nvPr>
            <p:ph idx="1"/>
          </p:nvPr>
        </p:nvSpPr>
        <p:spPr/>
        <p:txBody>
          <a:bodyPr/>
          <a:lstStyle/>
          <a:p>
            <a:r>
              <a:rPr lang="de-DE" sz="1600" b="1" dirty="0"/>
              <a:t>Aufgabe 1</a:t>
            </a:r>
            <a:r>
              <a:rPr lang="de-DE" sz="1600" dirty="0"/>
              <a:t> </a:t>
            </a:r>
          </a:p>
          <a:p>
            <a:r>
              <a:rPr lang="de-DE" sz="1600" dirty="0"/>
              <a:t>Vervollständige die Tabelle.</a:t>
            </a:r>
          </a:p>
          <a:p>
            <a:endParaRPr lang="de-DE" dirty="0"/>
          </a:p>
        </p:txBody>
      </p:sp>
      <p:sp>
        <p:nvSpPr>
          <p:cNvPr id="4" name="Titel 3">
            <a:extLst>
              <a:ext uri="{FF2B5EF4-FFF2-40B4-BE49-F238E27FC236}">
                <a16:creationId xmlns:a16="http://schemas.microsoft.com/office/drawing/2014/main" id="{AE53E039-272D-E4EE-CCAF-6AFA6E7A5CCF}"/>
              </a:ext>
            </a:extLst>
          </p:cNvPr>
          <p:cNvSpPr>
            <a:spLocks noGrp="1"/>
          </p:cNvSpPr>
          <p:nvPr>
            <p:ph type="title"/>
          </p:nvPr>
        </p:nvSpPr>
        <p:spPr/>
        <p:txBody>
          <a:bodyPr/>
          <a:lstStyle/>
          <a:p>
            <a:r>
              <a:rPr lang="de-DE" dirty="0"/>
              <a:t>Funktionsgleichungen aufstellen</a:t>
            </a:r>
          </a:p>
        </p:txBody>
      </p:sp>
      <mc:AlternateContent xmlns:mc="http://schemas.openxmlformats.org/markup-compatibility/2006" xmlns:a14="http://schemas.microsoft.com/office/drawing/2010/main">
        <mc:Choice Requires="a14">
          <p:graphicFrame>
            <p:nvGraphicFramePr>
              <p:cNvPr id="7" name="Tabelle">
                <a:extLst>
                  <a:ext uri="{FF2B5EF4-FFF2-40B4-BE49-F238E27FC236}">
                    <a16:creationId xmlns:a16="http://schemas.microsoft.com/office/drawing/2014/main" id="{FD21788A-1B26-181B-A50D-7E0872C1A815}"/>
                  </a:ext>
                </a:extLst>
              </p:cNvPr>
              <p:cNvGraphicFramePr/>
              <p:nvPr>
                <p:extLst>
                  <p:ext uri="{D42A27DB-BD31-4B8C-83A1-F6EECF244321}">
                    <p14:modId xmlns:p14="http://schemas.microsoft.com/office/powerpoint/2010/main" val="1079152008"/>
                  </p:ext>
                </p:extLst>
              </p:nvPr>
            </p:nvGraphicFramePr>
            <p:xfrm>
              <a:off x="272480" y="1788732"/>
              <a:ext cx="7327057" cy="3605932"/>
            </p:xfrm>
            <a:graphic>
              <a:graphicData uri="http://schemas.openxmlformats.org/drawingml/2006/table">
                <a:tbl>
                  <a:tblPr firstRow="1" bandRow="1"/>
                  <a:tblGrid>
                    <a:gridCol w="988311">
                      <a:extLst>
                        <a:ext uri="{9D8B030D-6E8A-4147-A177-3AD203B41FA5}">
                          <a16:colId xmlns:a16="http://schemas.microsoft.com/office/drawing/2014/main" val="20000"/>
                        </a:ext>
                      </a:extLst>
                    </a:gridCol>
                    <a:gridCol w="1603689">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2215057">
                      <a:extLst>
                        <a:ext uri="{9D8B030D-6E8A-4147-A177-3AD203B41FA5}">
                          <a16:colId xmlns:a16="http://schemas.microsoft.com/office/drawing/2014/main" val="20005"/>
                        </a:ext>
                      </a:extLst>
                    </a:gridCol>
                  </a:tblGrid>
                  <a:tr h="576000">
                    <a:tc>
                      <a:txBody>
                        <a:bodyPr/>
                        <a:lstStyle/>
                        <a:p>
                          <a:pPr algn="ctr">
                            <a:defRPr sz="1800" b="0">
                              <a:solidFill>
                                <a:srgbClr val="000000"/>
                              </a:solidFill>
                            </a:defRPr>
                          </a:pPr>
                          <a:r>
                            <a:rPr sz="1600" b="1" dirty="0" err="1">
                              <a:solidFill>
                                <a:schemeClr val="tx1"/>
                              </a:solidFill>
                            </a:rPr>
                            <a:t>Anfangs</a:t>
                          </a:r>
                          <a:r>
                            <a:rPr sz="1600" b="1" dirty="0">
                              <a:solidFill>
                                <a:schemeClr val="tx1"/>
                              </a:solidFill>
                            </a:rPr>
                            <a:t>- </a:t>
                          </a:r>
                          <a:r>
                            <a:rPr sz="1600" b="1" dirty="0" err="1">
                              <a:solidFill>
                                <a:schemeClr val="tx1"/>
                              </a:solidFill>
                            </a:rPr>
                            <a:t>bestand</a:t>
                          </a:r>
                          <a:endParaRPr sz="1600" b="1" dirty="0">
                            <a:solidFill>
                              <a:schemeClr val="tx1"/>
                            </a:solidFill>
                          </a:endParaRPr>
                        </a:p>
                      </a:txBody>
                      <a:tcPr marL="0" marR="0" marT="0" marB="0" anchor="ctr" horzOverflow="overflow"/>
                    </a:tc>
                    <a:tc>
                      <a:txBody>
                        <a:bodyPr/>
                        <a:lstStyle/>
                        <a:p>
                          <a:pPr algn="ctr">
                            <a:defRPr sz="1800" b="0">
                              <a:solidFill>
                                <a:srgbClr val="000000"/>
                              </a:solidFill>
                            </a:defRPr>
                          </a:pPr>
                          <a:r>
                            <a:rPr sz="1600" b="1" dirty="0" err="1">
                              <a:solidFill>
                                <a:schemeClr val="tx1"/>
                              </a:solidFill>
                            </a:rPr>
                            <a:t>Zuwachs</a:t>
                          </a:r>
                          <a:r>
                            <a:rPr sz="1600" b="1" dirty="0">
                              <a:solidFill>
                                <a:schemeClr val="tx1"/>
                              </a:solidFill>
                            </a:rPr>
                            <a:t> pro </a:t>
                          </a:r>
                          <a:r>
                            <a:rPr sz="1600" b="1" dirty="0" err="1">
                              <a:solidFill>
                                <a:schemeClr val="tx1"/>
                              </a:solidFill>
                            </a:rPr>
                            <a:t>Stunde</a:t>
                          </a:r>
                          <a:r>
                            <a:rPr sz="1600" b="1" dirty="0">
                              <a:solidFill>
                                <a:schemeClr val="tx1"/>
                              </a:solidFill>
                            </a:rPr>
                            <a:t> in %</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5 h</a:t>
                          </a:r>
                        </a:p>
                      </a:txBody>
                      <a:tcPr marL="0" marR="0" marT="0" marB="0" anchor="ctr" horzOverflow="overflow"/>
                    </a:tc>
                    <a:tc>
                      <a:txBody>
                        <a:bodyPr/>
                        <a:lstStyle/>
                        <a:p>
                          <a:pPr algn="ctr">
                            <a:defRPr sz="1800" b="0">
                              <a:solidFill>
                                <a:srgbClr val="000000"/>
                              </a:solidFill>
                            </a:defRPr>
                          </a:pPr>
                          <a:r>
                            <a:rPr sz="1600" b="1">
                              <a:solidFill>
                                <a:schemeClr val="tx1"/>
                              </a:solidFill>
                            </a:rPr>
                            <a:t>Bestand nach 10 h</a:t>
                          </a:r>
                        </a:p>
                      </a:txBody>
                      <a:tcPr marL="0" marR="0" marT="0" marB="0" anchor="ctr" horzOverflow="overflow"/>
                    </a:tc>
                    <a:tc>
                      <a:txBody>
                        <a:bodyPr/>
                        <a:lstStyle/>
                        <a:p>
                          <a:pPr algn="ctr">
                            <a:defRPr sz="1800" b="0">
                              <a:solidFill>
                                <a:srgbClr val="000000"/>
                              </a:solidFill>
                            </a:defRPr>
                          </a:pPr>
                          <a:r>
                            <a:rPr lang="de-DE" sz="1600" b="1" dirty="0">
                              <a:solidFill>
                                <a:schemeClr val="tx1"/>
                              </a:solidFill>
                            </a:rPr>
                            <a:t>Gleichung</a:t>
                          </a:r>
                          <a:endParaRPr sz="1600" b="1" dirty="0">
                            <a:solidFill>
                              <a:schemeClr val="tx1"/>
                            </a:solidFill>
                          </a:endParaRPr>
                        </a:p>
                      </a:txBody>
                      <a:tcPr marL="0" marR="0" marT="0" marB="0" anchor="ctr" horzOverflow="overflow"/>
                    </a:tc>
                    <a:extLst>
                      <a:ext uri="{0D108BD9-81ED-4DB2-BD59-A6C34878D82A}">
                        <a16:rowId xmlns:a16="http://schemas.microsoft.com/office/drawing/2014/main" val="10000"/>
                      </a:ext>
                    </a:extLst>
                  </a:tr>
                  <a:tr h="576000">
                    <a:tc>
                      <a:txBody>
                        <a:bodyPr/>
                        <a:lstStyle/>
                        <a:p>
                          <a:pPr algn="ctr">
                            <a:defRPr sz="1800"/>
                          </a:pPr>
                          <a:r>
                            <a:rPr sz="1600" dirty="0">
                              <a:solidFill>
                                <a:schemeClr val="tx1"/>
                              </a:solidFill>
                            </a:rPr>
                            <a:t>2000</a:t>
                          </a:r>
                        </a:p>
                      </a:txBody>
                      <a:tcPr marL="0" marR="0" marT="0" marB="0" anchor="ctr" horzOverflow="overflow"/>
                    </a:tc>
                    <a:tc>
                      <a:txBody>
                        <a:bodyPr/>
                        <a:lstStyle/>
                        <a:p>
                          <a:pPr algn="ctr">
                            <a:defRPr sz="1800"/>
                          </a:pPr>
                          <a:r>
                            <a:rPr sz="1600" dirty="0">
                              <a:solidFill>
                                <a:schemeClr val="tx1"/>
                              </a:solidFill>
                            </a:rPr>
                            <a:t>5</a:t>
                          </a:r>
                        </a:p>
                      </a:txBody>
                      <a:tcPr marL="0" marR="0" marT="0" marB="0" anchor="ctr" horzOverflow="overflow"/>
                    </a:tc>
                    <a:tc>
                      <a:txBody>
                        <a:bodyPr/>
                        <a:lstStyle/>
                        <a:p>
                          <a:pPr algn="ctr">
                            <a:defRPr sz="1800"/>
                          </a:pPr>
                          <a:r>
                            <a:rPr sz="1600">
                              <a:solidFill>
                                <a:schemeClr val="tx1"/>
                              </a:solidFill>
                            </a:rPr>
                            <a:t>2553</a:t>
                          </a:r>
                        </a:p>
                      </a:txBody>
                      <a:tcPr marL="0" marR="0" marT="0" marB="0" anchor="ctr" horzOverflow="overflow"/>
                    </a:tc>
                    <a:tc>
                      <a:txBody>
                        <a:bodyPr/>
                        <a:lstStyle/>
                        <a:p>
                          <a:pPr algn="ctr">
                            <a:defRPr sz="1800"/>
                          </a:pPr>
                          <a:r>
                            <a:rPr sz="1600">
                              <a:solidFill>
                                <a:schemeClr val="tx1"/>
                              </a:solidFill>
                            </a:rPr>
                            <a:t>3258</a:t>
                          </a:r>
                        </a:p>
                      </a:txBody>
                      <a:tcPr marL="0" marR="0" marT="0" marB="0" anchor="ctr" horzOverflow="overflow"/>
                    </a:tc>
                    <a:tc>
                      <a:txBody>
                        <a:bodyPr/>
                        <a:lstStyle/>
                        <a:p>
                          <a:pPr algn="ctr">
                            <a:defRPr sz="1900"/>
                          </a:pPr>
                          <a14:m>
                            <m:oMathPara xmlns:m="http://schemas.openxmlformats.org/officeDocument/2006/math">
                              <m:oMathParaPr>
                                <m:jc m:val="centerGroup"/>
                              </m:oMathParaPr>
                              <m:oMath xmlns:m="http://schemas.openxmlformats.org/officeDocument/2006/math">
                                <m:r>
                                  <a:rPr lang="de-DE" sz="1600" b="0" i="1" smtClean="0">
                                    <a:solidFill>
                                      <a:schemeClr val="tx1"/>
                                    </a:solidFill>
                                    <a:latin typeface="Cambria Math" panose="02040503050406030204" pitchFamily="18" charset="0"/>
                                  </a:rPr>
                                  <m:t>𝑓</m:t>
                                </m:r>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𝑥</m:t>
                                </m:r>
                                <m:r>
                                  <a:rPr lang="de-DE" sz="1600" b="0" i="1" smtClean="0">
                                    <a:solidFill>
                                      <a:schemeClr val="tx1"/>
                                    </a:solidFill>
                                    <a:latin typeface="Cambria Math" panose="02040503050406030204" pitchFamily="18" charset="0"/>
                                  </a:rPr>
                                  <m:t>)</m:t>
                                </m:r>
                                <m:r>
                                  <a:rPr lang="de-DE" sz="1600" b="0" i="0" smtClean="0">
                                    <a:solidFill>
                                      <a:schemeClr val="tx1"/>
                                    </a:solidFill>
                                    <a:latin typeface="Cambria Math" panose="02040503050406030204" pitchFamily="18" charset="0"/>
                                  </a:rPr>
                                  <m:t>=2000</m:t>
                                </m:r>
                                <m:r>
                                  <a:rPr lang="de-DE" sz="1600" b="0" i="0" smtClean="0">
                                    <a:solidFill>
                                      <a:schemeClr val="tx1"/>
                                    </a:solidFill>
                                    <a:latin typeface="Cambria Math" panose="02040503050406030204" pitchFamily="18" charset="0"/>
                                    <a:ea typeface="Cambria Math" panose="02040503050406030204" pitchFamily="18" charset="0"/>
                                  </a:rPr>
                                  <m:t>∙</m:t>
                                </m:r>
                                <m:sSup>
                                  <m:sSupPr>
                                    <m:ctrlPr>
                                      <a:rPr lang="de-DE" sz="1600" b="0" i="1" smtClean="0">
                                        <a:solidFill>
                                          <a:schemeClr val="tx1"/>
                                        </a:solidFill>
                                        <a:latin typeface="Cambria Math" panose="02040503050406030204" pitchFamily="18" charset="0"/>
                                        <a:ea typeface="Cambria Math" panose="02040503050406030204" pitchFamily="18" charset="0"/>
                                      </a:rPr>
                                    </m:ctrlPr>
                                  </m:sSupPr>
                                  <m:e>
                                    <m:r>
                                      <a:rPr lang="de-DE" sz="1600" b="0" i="0" smtClean="0">
                                        <a:solidFill>
                                          <a:schemeClr val="tx1"/>
                                        </a:solidFill>
                                        <a:latin typeface="Cambria Math" panose="02040503050406030204" pitchFamily="18" charset="0"/>
                                        <a:ea typeface="Cambria Math" panose="02040503050406030204" pitchFamily="18" charset="0"/>
                                      </a:rPr>
                                      <m:t>1,05</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sz="1600" i="0" baseline="31999" dirty="0">
                            <a:solidFill>
                              <a:schemeClr val="tx1"/>
                            </a:solidFill>
                          </a:endParaRPr>
                        </a:p>
                      </a:txBody>
                      <a:tcPr marL="0" marR="0" marT="0" marB="0" anchor="ctr" horzOverflow="overflow"/>
                    </a:tc>
                    <a:extLst>
                      <a:ext uri="{0D108BD9-81ED-4DB2-BD59-A6C34878D82A}">
                        <a16:rowId xmlns:a16="http://schemas.microsoft.com/office/drawing/2014/main" val="10001"/>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10</a:t>
                          </a: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extLst>
                      <a:ext uri="{0D108BD9-81ED-4DB2-BD59-A6C34878D82A}">
                        <a16:rowId xmlns:a16="http://schemas.microsoft.com/office/drawing/2014/main" val="10002"/>
                      </a:ext>
                    </a:extLst>
                  </a:tr>
                  <a:tr h="576000">
                    <a:tc>
                      <a:txBody>
                        <a:bodyPr/>
                        <a:lstStyle/>
                        <a:p>
                          <a:pPr algn="ctr">
                            <a:defRPr sz="1800"/>
                          </a:pPr>
                          <a:r>
                            <a:rPr sz="1600" dirty="0">
                              <a:solidFill>
                                <a:schemeClr val="tx1"/>
                              </a:solidFill>
                            </a:rPr>
                            <a:t>2000</a:t>
                          </a: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r>
                            <a:rPr lang="de-DE" sz="1600" dirty="0">
                              <a:solidFill>
                                <a:schemeClr val="tx1"/>
                              </a:solidFill>
                            </a:rPr>
                            <a:t>15</a:t>
                          </a: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tc>
                      <a:txBody>
                        <a:bodyPr/>
                        <a:lstStyle/>
                        <a:p>
                          <a:pPr algn="ctr">
                            <a:defRPr sz="1800"/>
                          </a:pPr>
                          <a:endParaRPr sz="1600" dirty="0">
                            <a:solidFill>
                              <a:schemeClr val="tx1"/>
                            </a:solidFill>
                          </a:endParaRP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extLst>
                      <a:ext uri="{0D108BD9-81ED-4DB2-BD59-A6C34878D82A}">
                        <a16:rowId xmlns:a16="http://schemas.microsoft.com/office/drawing/2014/main" val="10003"/>
                      </a:ext>
                    </a:extLst>
                  </a:tr>
                  <a:tr h="576000">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14:m>
                            <m:oMathPara xmlns:m="http://schemas.openxmlformats.org/officeDocument/2006/math">
                              <m:oMathParaPr>
                                <m:jc m:val="centerGroup"/>
                              </m:oMathParaPr>
                              <m:oMath xmlns:m="http://schemas.openxmlformats.org/officeDocument/2006/math">
                                <m:r>
                                  <a:rPr lang="de-DE" sz="1600" b="0" i="1" smtClean="0">
                                    <a:solidFill>
                                      <a:schemeClr val="tx1"/>
                                    </a:solidFill>
                                    <a:latin typeface="Cambria Math" panose="02040503050406030204" pitchFamily="18" charset="0"/>
                                  </a:rPr>
                                  <m:t>𝑓</m:t>
                                </m:r>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𝑥</m:t>
                                </m:r>
                                <m:r>
                                  <a:rPr lang="de-DE" sz="1600" b="0" i="1" smtClean="0">
                                    <a:solidFill>
                                      <a:schemeClr val="tx1"/>
                                    </a:solidFill>
                                    <a:latin typeface="Cambria Math" panose="02040503050406030204" pitchFamily="18" charset="0"/>
                                  </a:rPr>
                                  <m:t>)</m:t>
                                </m:r>
                                <m:r>
                                  <a:rPr lang="ar-AE" sz="1600" b="0" i="0" smtClean="0">
                                    <a:solidFill>
                                      <a:schemeClr val="tx1"/>
                                    </a:solidFill>
                                    <a:latin typeface="Cambria Math" panose="02040503050406030204" pitchFamily="18" charset="0"/>
                                  </a:rPr>
                                  <m:t>=3</m:t>
                                </m:r>
                                <m:r>
                                  <a:rPr lang="de-DE" sz="1600" b="0" i="0" smtClean="0">
                                    <a:solidFill>
                                      <a:schemeClr val="tx1"/>
                                    </a:solidFill>
                                    <a:latin typeface="Cambria Math" panose="02040503050406030204" pitchFamily="18" charset="0"/>
                                  </a:rPr>
                                  <m:t>75</m:t>
                                </m:r>
                                <m:r>
                                  <a:rPr lang="ar-AE" sz="1600" b="0" i="0" smtClean="0">
                                    <a:solidFill>
                                      <a:schemeClr val="tx1"/>
                                    </a:solidFill>
                                    <a:latin typeface="Cambria Math" panose="02040503050406030204" pitchFamily="18" charset="0"/>
                                  </a:rPr>
                                  <m:t>0</m:t>
                                </m:r>
                                <m:r>
                                  <a:rPr lang="ar-AE" sz="1600" b="0" i="0" smtClean="0">
                                    <a:solidFill>
                                      <a:schemeClr val="tx1"/>
                                    </a:solidFill>
                                    <a:latin typeface="Cambria Math" panose="02040503050406030204" pitchFamily="18" charset="0"/>
                                    <a:ea typeface="Cambria Math" panose="02040503050406030204" pitchFamily="18" charset="0"/>
                                  </a:rPr>
                                  <m:t>∙</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m:t>
                                    </m:r>
                                    <m:r>
                                      <a:rPr lang="de-DE" sz="1600" b="0" i="0" smtClean="0">
                                        <a:solidFill>
                                          <a:schemeClr val="tx1"/>
                                        </a:solidFill>
                                        <a:latin typeface="Cambria Math" panose="02040503050406030204" pitchFamily="18" charset="0"/>
                                        <a:ea typeface="Cambria Math" panose="02040503050406030204" pitchFamily="18" charset="0"/>
                                      </a:rPr>
                                      <m:t>8</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lang="ar-AE" sz="1600" i="0" baseline="31999" dirty="0">
                            <a:solidFill>
                              <a:schemeClr val="tx1"/>
                            </a:solidFill>
                          </a:endParaRPr>
                        </a:p>
                      </a:txBody>
                      <a:tcPr marL="0" marR="0" marT="0" marB="0" anchor="ctr" horzOverflow="overflow"/>
                    </a:tc>
                    <a:extLst>
                      <a:ext uri="{0D108BD9-81ED-4DB2-BD59-A6C34878D82A}">
                        <a16:rowId xmlns:a16="http://schemas.microsoft.com/office/drawing/2014/main" val="10005"/>
                      </a:ext>
                    </a:extLst>
                  </a:tr>
                  <a:tr h="576000">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800"/>
                          </a:pPr>
                          <a:endParaRPr sz="1600" dirty="0">
                            <a:solidFill>
                              <a:schemeClr val="tx1"/>
                            </a:solidFill>
                          </a:endParaRP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endParaRPr lang="de-DE" sz="1600" i="1" dirty="0">
                            <a:solidFill>
                              <a:schemeClr val="tx1"/>
                            </a:solidFill>
                            <a:latin typeface="Cambria Math" panose="02040503050406030204" pitchFamily="18" charset="0"/>
                          </a:endParaRPr>
                        </a:p>
                        <a:p>
                          <a:pPr marL="0" marR="0" lvl="0" indent="0" algn="ctr" defTabSz="957861" rtl="0" eaLnBrk="1" fontAlgn="auto" latinLnBrk="0" hangingPunct="1">
                            <a:lnSpc>
                              <a:spcPct val="100000"/>
                            </a:lnSpc>
                            <a:spcBef>
                              <a:spcPts val="0"/>
                            </a:spcBef>
                            <a:spcAft>
                              <a:spcPts val="0"/>
                            </a:spcAft>
                            <a:buClrTx/>
                            <a:buSzTx/>
                            <a:buFontTx/>
                            <a:buNone/>
                            <a:tabLst/>
                            <a:defRPr sz="1900"/>
                          </a:pPr>
                          <a14:m>
                            <m:oMathPara xmlns:m="http://schemas.openxmlformats.org/officeDocument/2006/math">
                              <m:oMathParaPr>
                                <m:jc m:val="centerGroup"/>
                              </m:oMathParaPr>
                              <m:oMath xmlns:m="http://schemas.openxmlformats.org/officeDocument/2006/math">
                                <m:r>
                                  <a:rPr lang="de-DE" sz="1600" b="0" i="1" smtClean="0">
                                    <a:solidFill>
                                      <a:schemeClr val="tx1"/>
                                    </a:solidFill>
                                    <a:latin typeface="Cambria Math" panose="02040503050406030204" pitchFamily="18" charset="0"/>
                                  </a:rPr>
                                  <m:t>𝑓</m:t>
                                </m:r>
                                <m:d>
                                  <m:dPr>
                                    <m:ctrlPr>
                                      <a:rPr lang="de-DE" sz="1600" b="0" i="1" smtClean="0">
                                        <a:solidFill>
                                          <a:schemeClr val="tx1"/>
                                        </a:solidFill>
                                        <a:latin typeface="Cambria Math" panose="02040503050406030204" pitchFamily="18" charset="0"/>
                                      </a:rPr>
                                    </m:ctrlPr>
                                  </m:dPr>
                                  <m:e>
                                    <m:r>
                                      <a:rPr lang="de-DE" sz="1600" b="0" i="1" smtClean="0">
                                        <a:solidFill>
                                          <a:schemeClr val="tx1"/>
                                        </a:solidFill>
                                        <a:latin typeface="Cambria Math" panose="02040503050406030204" pitchFamily="18" charset="0"/>
                                      </a:rPr>
                                      <m:t>𝑥</m:t>
                                    </m:r>
                                  </m:e>
                                </m:d>
                                <m:r>
                                  <a:rPr lang="de-DE" sz="1600" b="0" i="0" smtClean="0">
                                    <a:solidFill>
                                      <a:schemeClr val="tx1"/>
                                    </a:solidFill>
                                    <a:latin typeface="Cambria Math" panose="02040503050406030204" pitchFamily="18" charset="0"/>
                                  </a:rPr>
                                  <m:t>=</m:t>
                                </m:r>
                                <m:r>
                                  <a:rPr lang="de-DE" sz="1600" i="0" dirty="0" smtClean="0">
                                    <a:solidFill>
                                      <a:schemeClr val="tx1"/>
                                    </a:solidFill>
                                    <a:latin typeface="Cambria Math" panose="02040503050406030204" pitchFamily="18" charset="0"/>
                                  </a:rPr>
                                  <m:t>5000∙</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m:t>
                                    </m:r>
                                    <m:r>
                                      <a:rPr lang="de-DE" sz="1600" b="0" i="0" smtClean="0">
                                        <a:solidFill>
                                          <a:schemeClr val="tx1"/>
                                        </a:solidFill>
                                        <a:latin typeface="Cambria Math" panose="02040503050406030204" pitchFamily="18" charset="0"/>
                                        <a:ea typeface="Cambria Math" panose="02040503050406030204" pitchFamily="18" charset="0"/>
                                      </a:rPr>
                                      <m:t>7</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lang="de-DE" sz="1600" i="0" baseline="31999" dirty="0">
                            <a:solidFill>
                              <a:schemeClr val="tx1"/>
                            </a:solidFill>
                          </a:endParaRPr>
                        </a:p>
                        <a:p>
                          <a:pPr algn="ctr">
                            <a:defRPr sz="1900"/>
                          </a:pPr>
                          <a:endParaRPr sz="1600" dirty="0">
                            <a:solidFill>
                              <a:schemeClr val="tx1"/>
                            </a:solidFill>
                          </a:endParaRPr>
                        </a:p>
                      </a:txBody>
                      <a:tcPr marL="0" marR="0" marT="0" marB="0" anchor="ctr" horzOverflow="overflow"/>
                    </a:tc>
                    <a:extLst>
                      <a:ext uri="{0D108BD9-81ED-4DB2-BD59-A6C34878D82A}">
                        <a16:rowId xmlns:a16="http://schemas.microsoft.com/office/drawing/2014/main" val="10006"/>
                      </a:ext>
                    </a:extLst>
                  </a:tr>
                </a:tbl>
              </a:graphicData>
            </a:graphic>
          </p:graphicFrame>
        </mc:Choice>
        <mc:Fallback xmlns="">
          <p:graphicFrame>
            <p:nvGraphicFramePr>
              <p:cNvPr id="7" name="Tabelle">
                <a:extLst>
                  <a:ext uri="{FF2B5EF4-FFF2-40B4-BE49-F238E27FC236}">
                    <a16:creationId xmlns:a16="http://schemas.microsoft.com/office/drawing/2014/main" id="{FD21788A-1B26-181B-A50D-7E0872C1A815}"/>
                  </a:ext>
                </a:extLst>
              </p:cNvPr>
              <p:cNvGraphicFramePr/>
              <p:nvPr>
                <p:extLst>
                  <p:ext uri="{D42A27DB-BD31-4B8C-83A1-F6EECF244321}">
                    <p14:modId xmlns:p14="http://schemas.microsoft.com/office/powerpoint/2010/main" val="1079152008"/>
                  </p:ext>
                </p:extLst>
              </p:nvPr>
            </p:nvGraphicFramePr>
            <p:xfrm>
              <a:off x="272480" y="1788732"/>
              <a:ext cx="7327057" cy="3605932"/>
            </p:xfrm>
            <a:graphic>
              <a:graphicData uri="http://schemas.openxmlformats.org/drawingml/2006/table">
                <a:tbl>
                  <a:tblPr firstRow="1" bandRow="1"/>
                  <a:tblGrid>
                    <a:gridCol w="988311">
                      <a:extLst>
                        <a:ext uri="{9D8B030D-6E8A-4147-A177-3AD203B41FA5}">
                          <a16:colId xmlns:a16="http://schemas.microsoft.com/office/drawing/2014/main" val="20000"/>
                        </a:ext>
                      </a:extLst>
                    </a:gridCol>
                    <a:gridCol w="1603689">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2215057">
                      <a:extLst>
                        <a:ext uri="{9D8B030D-6E8A-4147-A177-3AD203B41FA5}">
                          <a16:colId xmlns:a16="http://schemas.microsoft.com/office/drawing/2014/main" val="20005"/>
                        </a:ext>
                      </a:extLst>
                    </a:gridCol>
                  </a:tblGrid>
                  <a:tr h="576000">
                    <a:tc>
                      <a:txBody>
                        <a:bodyPr/>
                        <a:lstStyle/>
                        <a:p>
                          <a:pPr algn="ctr">
                            <a:defRPr sz="1800" b="0">
                              <a:solidFill>
                                <a:srgbClr val="000000"/>
                              </a:solidFill>
                            </a:defRPr>
                          </a:pPr>
                          <a:r>
                            <a:rPr sz="1600" b="1" dirty="0" err="1">
                              <a:solidFill>
                                <a:schemeClr val="tx1"/>
                              </a:solidFill>
                            </a:rPr>
                            <a:t>Anfangs</a:t>
                          </a:r>
                          <a:r>
                            <a:rPr sz="1600" b="1" dirty="0">
                              <a:solidFill>
                                <a:schemeClr val="tx1"/>
                              </a:solidFill>
                            </a:rPr>
                            <a:t>- </a:t>
                          </a:r>
                          <a:r>
                            <a:rPr sz="1600" b="1" dirty="0" err="1">
                              <a:solidFill>
                                <a:schemeClr val="tx1"/>
                              </a:solidFill>
                            </a:rPr>
                            <a:t>bestand</a:t>
                          </a:r>
                          <a:endParaRPr sz="1600" b="1" dirty="0">
                            <a:solidFill>
                              <a:schemeClr val="tx1"/>
                            </a:solidFill>
                          </a:endParaRPr>
                        </a:p>
                      </a:txBody>
                      <a:tcPr marL="0" marR="0" marT="0" marB="0" anchor="ctr" horzOverflow="overflow"/>
                    </a:tc>
                    <a:tc>
                      <a:txBody>
                        <a:bodyPr/>
                        <a:lstStyle/>
                        <a:p>
                          <a:pPr algn="ctr">
                            <a:defRPr sz="1800" b="0">
                              <a:solidFill>
                                <a:srgbClr val="000000"/>
                              </a:solidFill>
                            </a:defRPr>
                          </a:pPr>
                          <a:r>
                            <a:rPr sz="1600" b="1" dirty="0" err="1">
                              <a:solidFill>
                                <a:schemeClr val="tx1"/>
                              </a:solidFill>
                            </a:rPr>
                            <a:t>Zuwachs</a:t>
                          </a:r>
                          <a:r>
                            <a:rPr sz="1600" b="1" dirty="0">
                              <a:solidFill>
                                <a:schemeClr val="tx1"/>
                              </a:solidFill>
                            </a:rPr>
                            <a:t> pro </a:t>
                          </a:r>
                          <a:r>
                            <a:rPr sz="1600" b="1" dirty="0" err="1">
                              <a:solidFill>
                                <a:schemeClr val="tx1"/>
                              </a:solidFill>
                            </a:rPr>
                            <a:t>Stunde</a:t>
                          </a:r>
                          <a:r>
                            <a:rPr sz="1600" b="1" dirty="0">
                              <a:solidFill>
                                <a:schemeClr val="tx1"/>
                              </a:solidFill>
                            </a:rPr>
                            <a:t> in %</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5 h</a:t>
                          </a:r>
                        </a:p>
                      </a:txBody>
                      <a:tcPr marL="0" marR="0" marT="0" marB="0" anchor="ctr" horzOverflow="overflow"/>
                    </a:tc>
                    <a:tc>
                      <a:txBody>
                        <a:bodyPr/>
                        <a:lstStyle/>
                        <a:p>
                          <a:pPr algn="ctr">
                            <a:defRPr sz="1800" b="0">
                              <a:solidFill>
                                <a:srgbClr val="000000"/>
                              </a:solidFill>
                            </a:defRPr>
                          </a:pPr>
                          <a:r>
                            <a:rPr sz="1600" b="1">
                              <a:solidFill>
                                <a:schemeClr val="tx1"/>
                              </a:solidFill>
                            </a:rPr>
                            <a:t>Bestand nach 10 h</a:t>
                          </a:r>
                        </a:p>
                      </a:txBody>
                      <a:tcPr marL="0" marR="0" marT="0" marB="0" anchor="ctr" horzOverflow="overflow"/>
                    </a:tc>
                    <a:tc>
                      <a:txBody>
                        <a:bodyPr/>
                        <a:lstStyle/>
                        <a:p>
                          <a:pPr algn="ctr">
                            <a:defRPr sz="1800" b="0">
                              <a:solidFill>
                                <a:srgbClr val="000000"/>
                              </a:solidFill>
                            </a:defRPr>
                          </a:pPr>
                          <a:r>
                            <a:rPr lang="de-DE" sz="1600" b="1" dirty="0">
                              <a:solidFill>
                                <a:schemeClr val="tx1"/>
                              </a:solidFill>
                            </a:rPr>
                            <a:t>Gleichung</a:t>
                          </a:r>
                          <a:endParaRPr sz="1600" b="1" dirty="0">
                            <a:solidFill>
                              <a:schemeClr val="tx1"/>
                            </a:solidFill>
                          </a:endParaRPr>
                        </a:p>
                      </a:txBody>
                      <a:tcPr marL="0" marR="0" marT="0" marB="0" anchor="ctr" horzOverflow="overflow"/>
                    </a:tc>
                    <a:extLst>
                      <a:ext uri="{0D108BD9-81ED-4DB2-BD59-A6C34878D82A}">
                        <a16:rowId xmlns:a16="http://schemas.microsoft.com/office/drawing/2014/main" val="10000"/>
                      </a:ext>
                    </a:extLst>
                  </a:tr>
                  <a:tr h="576000">
                    <a:tc>
                      <a:txBody>
                        <a:bodyPr/>
                        <a:lstStyle/>
                        <a:p>
                          <a:pPr algn="ctr">
                            <a:defRPr sz="1800"/>
                          </a:pPr>
                          <a:r>
                            <a:rPr sz="1600" dirty="0">
                              <a:solidFill>
                                <a:schemeClr val="tx1"/>
                              </a:solidFill>
                            </a:rPr>
                            <a:t>2000</a:t>
                          </a:r>
                        </a:p>
                      </a:txBody>
                      <a:tcPr marL="0" marR="0" marT="0" marB="0" anchor="ctr" horzOverflow="overflow"/>
                    </a:tc>
                    <a:tc>
                      <a:txBody>
                        <a:bodyPr/>
                        <a:lstStyle/>
                        <a:p>
                          <a:pPr algn="ctr">
                            <a:defRPr sz="1800"/>
                          </a:pPr>
                          <a:r>
                            <a:rPr sz="1600" dirty="0">
                              <a:solidFill>
                                <a:schemeClr val="tx1"/>
                              </a:solidFill>
                            </a:rPr>
                            <a:t>5</a:t>
                          </a:r>
                        </a:p>
                      </a:txBody>
                      <a:tcPr marL="0" marR="0" marT="0" marB="0" anchor="ctr" horzOverflow="overflow"/>
                    </a:tc>
                    <a:tc>
                      <a:txBody>
                        <a:bodyPr/>
                        <a:lstStyle/>
                        <a:p>
                          <a:pPr algn="ctr">
                            <a:defRPr sz="1800"/>
                          </a:pPr>
                          <a:r>
                            <a:rPr sz="1600">
                              <a:solidFill>
                                <a:schemeClr val="tx1"/>
                              </a:solidFill>
                            </a:rPr>
                            <a:t>2553</a:t>
                          </a:r>
                        </a:p>
                      </a:txBody>
                      <a:tcPr marL="0" marR="0" marT="0" marB="0" anchor="ctr" horzOverflow="overflow"/>
                    </a:tc>
                    <a:tc>
                      <a:txBody>
                        <a:bodyPr/>
                        <a:lstStyle/>
                        <a:p>
                          <a:pPr algn="ctr">
                            <a:defRPr sz="1800"/>
                          </a:pPr>
                          <a:r>
                            <a:rPr sz="1600">
                              <a:solidFill>
                                <a:schemeClr val="tx1"/>
                              </a:solidFill>
                            </a:rPr>
                            <a:t>3258</a:t>
                          </a:r>
                        </a:p>
                      </a:txBody>
                      <a:tcPr marL="0" marR="0" marT="0" marB="0" anchor="ctr" horzOverflow="overflow"/>
                    </a:tc>
                    <a:tc>
                      <a:txBody>
                        <a:bodyPr/>
                        <a:lstStyle/>
                        <a:p>
                          <a:endParaRPr lang="de-DE"/>
                        </a:p>
                      </a:txBody>
                      <a:tcPr marL="0" marR="0" marT="0" marB="0" anchor="ctr" horzOverflow="overflow">
                        <a:blipFill>
                          <a:blip r:embed="rId2"/>
                          <a:stretch>
                            <a:fillRect l="-231429" t="-104444" r="-571" b="-435556"/>
                          </a:stretch>
                        </a:blipFill>
                      </a:tcPr>
                    </a:tc>
                    <a:extLst>
                      <a:ext uri="{0D108BD9-81ED-4DB2-BD59-A6C34878D82A}">
                        <a16:rowId xmlns:a16="http://schemas.microsoft.com/office/drawing/2014/main" val="10001"/>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10</a:t>
                          </a: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extLst>
                      <a:ext uri="{0D108BD9-81ED-4DB2-BD59-A6C34878D82A}">
                        <a16:rowId xmlns:a16="http://schemas.microsoft.com/office/drawing/2014/main" val="10002"/>
                      </a:ext>
                    </a:extLst>
                  </a:tr>
                  <a:tr h="576000">
                    <a:tc>
                      <a:txBody>
                        <a:bodyPr/>
                        <a:lstStyle/>
                        <a:p>
                          <a:pPr algn="ctr">
                            <a:defRPr sz="1800"/>
                          </a:pPr>
                          <a:r>
                            <a:rPr sz="1600" dirty="0">
                              <a:solidFill>
                                <a:schemeClr val="tx1"/>
                              </a:solidFill>
                            </a:rPr>
                            <a:t>2000</a:t>
                          </a: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r>
                            <a:rPr lang="de-DE" sz="1600" dirty="0">
                              <a:solidFill>
                                <a:schemeClr val="tx1"/>
                              </a:solidFill>
                            </a:rPr>
                            <a:t>15</a:t>
                          </a: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tc>
                      <a:txBody>
                        <a:bodyPr/>
                        <a:lstStyle/>
                        <a:p>
                          <a:pPr algn="ctr">
                            <a:defRPr sz="1800"/>
                          </a:pPr>
                          <a:endParaRPr sz="1600" dirty="0">
                            <a:solidFill>
                              <a:schemeClr val="tx1"/>
                            </a:solidFill>
                          </a:endParaRPr>
                        </a:p>
                      </a:txBody>
                      <a:tcPr marL="0" marR="0" marT="0" marB="0" anchor="ctr" horzOverflow="overflow"/>
                    </a:tc>
                    <a:tc>
                      <a:txBody>
                        <a:bodyPr/>
                        <a:lstStyle/>
                        <a:p>
                          <a:pPr algn="ctr">
                            <a:defRPr sz="1900"/>
                          </a:pPr>
                          <a:endParaRPr sz="1600" dirty="0">
                            <a:solidFill>
                              <a:schemeClr val="tx1"/>
                            </a:solidFill>
                          </a:endParaRPr>
                        </a:p>
                      </a:txBody>
                      <a:tcPr marL="0" marR="0" marT="0" marB="0" anchor="ctr" horzOverflow="overflow"/>
                    </a:tc>
                    <a:extLst>
                      <a:ext uri="{0D108BD9-81ED-4DB2-BD59-A6C34878D82A}">
                        <a16:rowId xmlns:a16="http://schemas.microsoft.com/office/drawing/2014/main" val="10003"/>
                      </a:ext>
                    </a:extLst>
                  </a:tr>
                  <a:tr h="576000">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endParaRPr lang="de-DE"/>
                        </a:p>
                      </a:txBody>
                      <a:tcPr marL="0" marR="0" marT="0" marB="0" anchor="ctr" horzOverflow="overflow">
                        <a:blipFill>
                          <a:blip r:embed="rId2"/>
                          <a:stretch>
                            <a:fillRect l="-231429" t="-397826" r="-571" b="-128261"/>
                          </a:stretch>
                        </a:blipFill>
                      </a:tcPr>
                    </a:tc>
                    <a:extLst>
                      <a:ext uri="{0D108BD9-81ED-4DB2-BD59-A6C34878D82A}">
                        <a16:rowId xmlns:a16="http://schemas.microsoft.com/office/drawing/2014/main" val="10005"/>
                      </a:ext>
                    </a:extLst>
                  </a:tr>
                  <a:tr h="725932">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900"/>
                          </a:pPr>
                          <a:endParaRPr sz="1600">
                            <a:solidFill>
                              <a:schemeClr val="tx1"/>
                            </a:solidFill>
                          </a:endParaRPr>
                        </a:p>
                      </a:txBody>
                      <a:tcPr marL="0" marR="0" marT="0" marB="0" anchor="ctr" horzOverflow="overflow"/>
                    </a:tc>
                    <a:tc>
                      <a:txBody>
                        <a:bodyPr/>
                        <a:lstStyle/>
                        <a:p>
                          <a:pPr algn="ctr">
                            <a:defRPr sz="1800"/>
                          </a:pPr>
                          <a:endParaRPr sz="1600" dirty="0">
                            <a:solidFill>
                              <a:schemeClr val="tx1"/>
                            </a:solidFill>
                          </a:endParaRPr>
                        </a:p>
                      </a:txBody>
                      <a:tcPr marL="0" marR="0" marT="0" marB="0" anchor="ctr" horzOverflow="overflow"/>
                    </a:tc>
                    <a:tc>
                      <a:txBody>
                        <a:bodyPr/>
                        <a:lstStyle/>
                        <a:p>
                          <a:endParaRPr lang="de-DE"/>
                        </a:p>
                      </a:txBody>
                      <a:tcPr marL="0" marR="0" marT="0" marB="0" anchor="ctr" horzOverflow="overflow">
                        <a:blipFill>
                          <a:blip r:embed="rId2"/>
                          <a:stretch>
                            <a:fillRect l="-231429" t="-401754" r="-571" b="-3509"/>
                          </a:stretch>
                        </a:blipFill>
                      </a:tcPr>
                    </a:tc>
                    <a:extLst>
                      <a:ext uri="{0D108BD9-81ED-4DB2-BD59-A6C34878D82A}">
                        <a16:rowId xmlns:a16="http://schemas.microsoft.com/office/drawing/2014/main" val="10006"/>
                      </a:ext>
                    </a:extLst>
                  </a:tr>
                </a:tbl>
              </a:graphicData>
            </a:graphic>
          </p:graphicFrame>
        </mc:Fallback>
      </mc:AlternateContent>
      <p:sp>
        <p:nvSpPr>
          <p:cNvPr id="8" name="Fußzeilenplatzhalter 5">
            <a:extLst>
              <a:ext uri="{FF2B5EF4-FFF2-40B4-BE49-F238E27FC236}">
                <a16:creationId xmlns:a16="http://schemas.microsoft.com/office/drawing/2014/main" id="{8163AB41-F070-E402-86AF-C5D3F36286E2}"/>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9" name="Titel 3">
            <a:extLst>
              <a:ext uri="{FF2B5EF4-FFF2-40B4-BE49-F238E27FC236}">
                <a16:creationId xmlns:a16="http://schemas.microsoft.com/office/drawing/2014/main" id="{D1A7BA5D-F597-AE5B-2D7C-1F1092924D78}"/>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8</a:t>
            </a:r>
          </a:p>
        </p:txBody>
      </p:sp>
    </p:spTree>
    <p:extLst>
      <p:ext uri="{BB962C8B-B14F-4D97-AF65-F5344CB8AC3E}">
        <p14:creationId xmlns:p14="http://schemas.microsoft.com/office/powerpoint/2010/main" val="180640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25F0-0C37-43B0-D4DC-19E54CB855E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654B0B7-2729-FA38-BEBF-CD53F21C26EA}"/>
              </a:ext>
            </a:extLst>
          </p:cNvPr>
          <p:cNvSpPr>
            <a:spLocks noGrp="1"/>
          </p:cNvSpPr>
          <p:nvPr>
            <p:ph idx="1"/>
          </p:nvPr>
        </p:nvSpPr>
        <p:spPr/>
        <p:txBody>
          <a:bodyPr/>
          <a:lstStyle/>
          <a:p>
            <a:r>
              <a:rPr lang="de-DE" sz="1600" b="1" dirty="0"/>
              <a:t>Aufgabe 1</a:t>
            </a:r>
          </a:p>
          <a:p>
            <a:r>
              <a:rPr lang="de-DE" sz="1600" dirty="0"/>
              <a:t>Vervollständige die Tabelle.</a:t>
            </a:r>
          </a:p>
          <a:p>
            <a:r>
              <a:rPr lang="de-DE" sz="1600" dirty="0"/>
              <a:t> </a:t>
            </a:r>
          </a:p>
          <a:p>
            <a:endParaRPr lang="de-DE" sz="1600" dirty="0"/>
          </a:p>
        </p:txBody>
      </p:sp>
      <p:sp>
        <p:nvSpPr>
          <p:cNvPr id="4" name="Fußzeilenplatzhalter 5">
            <a:extLst>
              <a:ext uri="{FF2B5EF4-FFF2-40B4-BE49-F238E27FC236}">
                <a16:creationId xmlns:a16="http://schemas.microsoft.com/office/drawing/2014/main" id="{EBC88B5D-8BBA-A1E8-B524-9F81AC12CD16}"/>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mc:AlternateContent xmlns:mc="http://schemas.openxmlformats.org/markup-compatibility/2006" xmlns:a14="http://schemas.microsoft.com/office/drawing/2010/main">
        <mc:Choice Requires="a14">
          <p:graphicFrame>
            <p:nvGraphicFramePr>
              <p:cNvPr id="5" name="Tabelle">
                <a:extLst>
                  <a:ext uri="{FF2B5EF4-FFF2-40B4-BE49-F238E27FC236}">
                    <a16:creationId xmlns:a16="http://schemas.microsoft.com/office/drawing/2014/main" id="{1F310A6D-5714-685F-5BAB-25565D5F8C6A}"/>
                  </a:ext>
                </a:extLst>
              </p:cNvPr>
              <p:cNvGraphicFramePr>
                <a:graphicFrameLocks/>
              </p:cNvGraphicFramePr>
              <p:nvPr>
                <p:extLst>
                  <p:ext uri="{D42A27DB-BD31-4B8C-83A1-F6EECF244321}">
                    <p14:modId xmlns:p14="http://schemas.microsoft.com/office/powerpoint/2010/main" val="1336696606"/>
                  </p:ext>
                </p:extLst>
              </p:nvPr>
            </p:nvGraphicFramePr>
            <p:xfrm>
              <a:off x="272480" y="1773200"/>
              <a:ext cx="7260325" cy="3456000"/>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2148325">
                      <a:extLst>
                        <a:ext uri="{9D8B030D-6E8A-4147-A177-3AD203B41FA5}">
                          <a16:colId xmlns:a16="http://schemas.microsoft.com/office/drawing/2014/main" val="20005"/>
                        </a:ext>
                      </a:extLst>
                    </a:gridCol>
                  </a:tblGrid>
                  <a:tr h="576000">
                    <a:tc>
                      <a:txBody>
                        <a:bodyPr/>
                        <a:lstStyle/>
                        <a:p>
                          <a:pPr algn="ctr">
                            <a:defRPr sz="1800" b="0">
                              <a:solidFill>
                                <a:srgbClr val="000000"/>
                              </a:solidFill>
                            </a:defRPr>
                          </a:pPr>
                          <a:r>
                            <a:rPr sz="1600" b="1" dirty="0" err="1">
                              <a:solidFill>
                                <a:schemeClr val="tx1"/>
                              </a:solidFill>
                            </a:rPr>
                            <a:t>Anfangs</a:t>
                          </a:r>
                          <a:r>
                            <a:rPr sz="1600" b="1" dirty="0">
                              <a:solidFill>
                                <a:schemeClr val="tx1"/>
                              </a:solidFill>
                            </a:rPr>
                            <a:t>- </a:t>
                          </a:r>
                          <a:r>
                            <a:rPr sz="1600" b="1" dirty="0" err="1">
                              <a:solidFill>
                                <a:schemeClr val="tx1"/>
                              </a:solidFill>
                            </a:rPr>
                            <a:t>bestand</a:t>
                          </a:r>
                          <a:endParaRPr sz="1600" b="1" dirty="0">
                            <a:solidFill>
                              <a:schemeClr val="tx1"/>
                            </a:solidFill>
                          </a:endParaRPr>
                        </a:p>
                      </a:txBody>
                      <a:tcPr marL="0" marR="0" marT="0" marB="0" anchor="ctr" horzOverflow="overflow"/>
                    </a:tc>
                    <a:tc>
                      <a:txBody>
                        <a:bodyPr/>
                        <a:lstStyle/>
                        <a:p>
                          <a:pPr algn="ctr">
                            <a:defRPr sz="1800" b="0">
                              <a:solidFill>
                                <a:srgbClr val="000000"/>
                              </a:solidFill>
                            </a:defRPr>
                          </a:pPr>
                          <a:r>
                            <a:rPr sz="1600" b="1" dirty="0" err="1">
                              <a:solidFill>
                                <a:schemeClr val="tx1"/>
                              </a:solidFill>
                            </a:rPr>
                            <a:t>Zuwachs</a:t>
                          </a:r>
                          <a:r>
                            <a:rPr sz="1600" b="1" dirty="0">
                              <a:solidFill>
                                <a:schemeClr val="tx1"/>
                              </a:solidFill>
                            </a:rPr>
                            <a:t> pro </a:t>
                          </a:r>
                          <a:r>
                            <a:rPr sz="1600" b="1" dirty="0" err="1">
                              <a:solidFill>
                                <a:schemeClr val="tx1"/>
                              </a:solidFill>
                            </a:rPr>
                            <a:t>Stunde</a:t>
                          </a:r>
                          <a:r>
                            <a:rPr sz="1600" b="1" dirty="0">
                              <a:solidFill>
                                <a:schemeClr val="tx1"/>
                              </a:solidFill>
                            </a:rPr>
                            <a:t> in %</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5 h</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10 h</a:t>
                          </a:r>
                        </a:p>
                      </a:txBody>
                      <a:tcPr marL="0" marR="0" marT="0" marB="0" anchor="ctr" horzOverflow="overflow"/>
                    </a:tc>
                    <a:tc>
                      <a:txBody>
                        <a:bodyPr/>
                        <a:lstStyle/>
                        <a:p>
                          <a:pPr algn="ctr">
                            <a:defRPr sz="1800" b="0">
                              <a:solidFill>
                                <a:srgbClr val="000000"/>
                              </a:solidFill>
                            </a:defRPr>
                          </a:pPr>
                          <a:r>
                            <a:rPr lang="de-DE" sz="1600" b="1" dirty="0">
                              <a:solidFill>
                                <a:schemeClr val="tx1"/>
                              </a:solidFill>
                            </a:rPr>
                            <a:t>Gleichung</a:t>
                          </a:r>
                          <a:endParaRPr sz="1600" b="1" dirty="0">
                            <a:solidFill>
                              <a:schemeClr val="tx1"/>
                            </a:solidFill>
                          </a:endParaRPr>
                        </a:p>
                      </a:txBody>
                      <a:tcPr marL="0" marR="0" marT="0" marB="0" anchor="ctr" horzOverflow="overflow"/>
                    </a:tc>
                    <a:extLst>
                      <a:ext uri="{0D108BD9-81ED-4DB2-BD59-A6C34878D82A}">
                        <a16:rowId xmlns:a16="http://schemas.microsoft.com/office/drawing/2014/main" val="10000"/>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5</a:t>
                          </a:r>
                        </a:p>
                      </a:txBody>
                      <a:tcPr marL="0" marR="0" marT="0" marB="0" anchor="ctr" horzOverflow="overflow"/>
                    </a:tc>
                    <a:tc>
                      <a:txBody>
                        <a:bodyPr/>
                        <a:lstStyle/>
                        <a:p>
                          <a:pPr algn="ctr">
                            <a:defRPr sz="1800"/>
                          </a:pPr>
                          <a:r>
                            <a:rPr sz="1600" dirty="0">
                              <a:solidFill>
                                <a:schemeClr val="tx1"/>
                              </a:solidFill>
                            </a:rPr>
                            <a:t>2553</a:t>
                          </a:r>
                        </a:p>
                      </a:txBody>
                      <a:tcPr marL="0" marR="0" marT="0" marB="0" anchor="ctr" horzOverflow="overflow"/>
                    </a:tc>
                    <a:tc>
                      <a:txBody>
                        <a:bodyPr/>
                        <a:lstStyle/>
                        <a:p>
                          <a:pPr algn="ctr">
                            <a:defRPr sz="1800"/>
                          </a:pPr>
                          <a:r>
                            <a:rPr sz="1600">
                              <a:solidFill>
                                <a:schemeClr val="tx1"/>
                              </a:solidFill>
                            </a:rPr>
                            <a:t>3258</a:t>
                          </a:r>
                        </a:p>
                      </a:txBody>
                      <a:tcPr marL="0" marR="0" marT="0" marB="0" anchor="ctr" horzOverflow="overflow"/>
                    </a:tc>
                    <a:tc>
                      <a:txBody>
                        <a:bodyPr/>
                        <a:lstStyle/>
                        <a:p>
                          <a:pPr algn="ctr">
                            <a:defRPr sz="1900"/>
                          </a:pPr>
                          <a14:m>
                            <m:oMathPara xmlns:m="http://schemas.openxmlformats.org/officeDocument/2006/math">
                              <m:oMathParaPr>
                                <m:jc m:val="centerGroup"/>
                              </m:oMathParaPr>
                              <m:oMath xmlns:m="http://schemas.openxmlformats.org/officeDocument/2006/math">
                                <m:r>
                                  <a:rPr lang="ar-AE" sz="1600" b="0" i="1" smtClean="0">
                                    <a:solidFill>
                                      <a:schemeClr val="tx1"/>
                                    </a:solidFill>
                                    <a:latin typeface="Cambria Math" panose="02040503050406030204" pitchFamily="18" charset="0"/>
                                  </a:rPr>
                                  <m:t>𝑓</m:t>
                                </m:r>
                                <m:r>
                                  <a:rPr lang="ar-AE" sz="1600" b="0" i="1" smtClean="0">
                                    <a:solidFill>
                                      <a:schemeClr val="tx1"/>
                                    </a:solidFill>
                                    <a:latin typeface="Cambria Math" panose="02040503050406030204" pitchFamily="18" charset="0"/>
                                  </a:rPr>
                                  <m:t>(</m:t>
                                </m:r>
                                <m:r>
                                  <a:rPr lang="ar-AE" sz="1600" b="0" i="1" smtClean="0">
                                    <a:solidFill>
                                      <a:schemeClr val="tx1"/>
                                    </a:solidFill>
                                    <a:latin typeface="Cambria Math" panose="02040503050406030204" pitchFamily="18" charset="0"/>
                                  </a:rPr>
                                  <m:t>𝑥</m:t>
                                </m:r>
                                <m:r>
                                  <a:rPr lang="ar-AE" sz="1600" b="0" i="1" smtClean="0">
                                    <a:solidFill>
                                      <a:schemeClr val="tx1"/>
                                    </a:solidFill>
                                    <a:latin typeface="Cambria Math" panose="02040503050406030204" pitchFamily="18" charset="0"/>
                                  </a:rPr>
                                  <m:t>)</m:t>
                                </m:r>
                                <m:r>
                                  <a:rPr lang="ar-AE" sz="1600" b="0" i="0" smtClean="0">
                                    <a:solidFill>
                                      <a:schemeClr val="tx1"/>
                                    </a:solidFill>
                                    <a:latin typeface="Cambria Math" panose="02040503050406030204" pitchFamily="18" charset="0"/>
                                  </a:rPr>
                                  <m:t>=2000</m:t>
                                </m:r>
                                <m:r>
                                  <a:rPr lang="ar-AE" sz="1600" b="0" i="0" smtClean="0">
                                    <a:solidFill>
                                      <a:schemeClr val="tx1"/>
                                    </a:solidFill>
                                    <a:latin typeface="Cambria Math" panose="02040503050406030204" pitchFamily="18" charset="0"/>
                                    <a:ea typeface="Cambria Math" panose="02040503050406030204" pitchFamily="18" charset="0"/>
                                  </a:rPr>
                                  <m:t>∙</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1,05</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lang="ar-AE" sz="1600" i="0" baseline="31999" dirty="0">
                            <a:solidFill>
                              <a:schemeClr val="tx1"/>
                            </a:solidFill>
                          </a:endParaRPr>
                        </a:p>
                      </a:txBody>
                      <a:tcPr marL="0" marR="0" marT="0" marB="0" anchor="ctr" horzOverflow="overflow"/>
                    </a:tc>
                    <a:extLst>
                      <a:ext uri="{0D108BD9-81ED-4DB2-BD59-A6C34878D82A}">
                        <a16:rowId xmlns:a16="http://schemas.microsoft.com/office/drawing/2014/main" val="10001"/>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10</a:t>
                          </a:r>
                        </a:p>
                      </a:txBody>
                      <a:tcPr marL="0" marR="0" marT="0" marB="0" anchor="ctr" horzOverflow="overflow"/>
                    </a:tc>
                    <a:tc>
                      <a:txBody>
                        <a:bodyPr/>
                        <a:lstStyle/>
                        <a:p>
                          <a:pPr algn="ctr">
                            <a:defRPr sz="1800"/>
                          </a:pPr>
                          <a:r>
                            <a:rPr sz="1600" dirty="0">
                              <a:solidFill>
                                <a:schemeClr val="tx1"/>
                              </a:solidFill>
                            </a:rPr>
                            <a:t>3221</a:t>
                          </a:r>
                        </a:p>
                      </a:txBody>
                      <a:tcPr marL="0" marR="0" marT="0" marB="0" anchor="ctr" horzOverflow="overflow"/>
                    </a:tc>
                    <a:tc>
                      <a:txBody>
                        <a:bodyPr/>
                        <a:lstStyle/>
                        <a:p>
                          <a:pPr algn="ctr">
                            <a:defRPr sz="1800"/>
                          </a:pPr>
                          <a:r>
                            <a:rPr sz="1600" dirty="0">
                              <a:solidFill>
                                <a:schemeClr val="tx1"/>
                              </a:solidFill>
                            </a:rPr>
                            <a:t>5187</a:t>
                          </a:r>
                        </a:p>
                      </a:txBody>
                      <a:tcPr marL="0" marR="0" marT="0" marB="0" anchor="ctr" horzOverflow="overflow"/>
                    </a:tc>
                    <a:tc>
                      <a:txBody>
                        <a:bodyPr/>
                        <a:lstStyle/>
                        <a:p>
                          <a:pPr algn="ctr">
                            <a:defRPr sz="1900"/>
                          </a:pPr>
                          <a14:m>
                            <m:oMathPara xmlns:m="http://schemas.openxmlformats.org/officeDocument/2006/math">
                              <m:oMathParaPr>
                                <m:jc m:val="centerGroup"/>
                              </m:oMathParaPr>
                              <m:oMath xmlns:m="http://schemas.openxmlformats.org/officeDocument/2006/math">
                                <m:r>
                                  <a:rPr lang="ar-AE" sz="1600" b="0" i="1" smtClean="0">
                                    <a:solidFill>
                                      <a:schemeClr val="tx1"/>
                                    </a:solidFill>
                                    <a:latin typeface="Cambria Math" panose="02040503050406030204" pitchFamily="18" charset="0"/>
                                  </a:rPr>
                                  <m:t>𝑓</m:t>
                                </m:r>
                                <m:r>
                                  <a:rPr lang="ar-AE" sz="1600" b="0" i="1" smtClean="0">
                                    <a:solidFill>
                                      <a:schemeClr val="tx1"/>
                                    </a:solidFill>
                                    <a:latin typeface="Cambria Math" panose="02040503050406030204" pitchFamily="18" charset="0"/>
                                  </a:rPr>
                                  <m:t>(</m:t>
                                </m:r>
                                <m:r>
                                  <a:rPr lang="ar-AE" sz="1600" b="0" i="1" smtClean="0">
                                    <a:solidFill>
                                      <a:schemeClr val="tx1"/>
                                    </a:solidFill>
                                    <a:latin typeface="Cambria Math" panose="02040503050406030204" pitchFamily="18" charset="0"/>
                                  </a:rPr>
                                  <m:t>𝑥</m:t>
                                </m:r>
                                <m:r>
                                  <a:rPr lang="ar-AE" sz="1600" b="0" i="1" smtClean="0">
                                    <a:solidFill>
                                      <a:schemeClr val="tx1"/>
                                    </a:solidFill>
                                    <a:latin typeface="Cambria Math" panose="02040503050406030204" pitchFamily="18" charset="0"/>
                                  </a:rPr>
                                  <m:t>)</m:t>
                                </m:r>
                                <m:r>
                                  <a:rPr lang="ar-AE" sz="1600" b="0" i="0" smtClean="0">
                                    <a:solidFill>
                                      <a:schemeClr val="tx1"/>
                                    </a:solidFill>
                                    <a:latin typeface="Cambria Math" panose="02040503050406030204" pitchFamily="18" charset="0"/>
                                  </a:rPr>
                                  <m:t>=2000</m:t>
                                </m:r>
                                <m:r>
                                  <a:rPr lang="ar-AE" sz="1600" b="0" i="0" smtClean="0">
                                    <a:solidFill>
                                      <a:schemeClr val="tx1"/>
                                    </a:solidFill>
                                    <a:latin typeface="Cambria Math" panose="02040503050406030204" pitchFamily="18" charset="0"/>
                                    <a:ea typeface="Cambria Math" panose="02040503050406030204" pitchFamily="18" charset="0"/>
                                  </a:rPr>
                                  <m:t>∙</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m:t>
                                    </m:r>
                                    <m:r>
                                      <a:rPr lang="de-DE" sz="1600" b="0" i="1" smtClean="0">
                                        <a:solidFill>
                                          <a:schemeClr val="tx1"/>
                                        </a:solidFill>
                                        <a:latin typeface="Cambria Math" panose="02040503050406030204" pitchFamily="18" charset="0"/>
                                        <a:ea typeface="Cambria Math" panose="02040503050406030204" pitchFamily="18" charset="0"/>
                                      </a:rPr>
                                      <m:t>1</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sz="1600" baseline="31999" dirty="0">
                            <a:solidFill>
                              <a:schemeClr val="tx1"/>
                            </a:solidFill>
                          </a:endParaRPr>
                        </a:p>
                      </a:txBody>
                      <a:tcPr marL="0" marR="0" marT="0" marB="0" anchor="ctr" horzOverflow="overflow"/>
                    </a:tc>
                    <a:extLst>
                      <a:ext uri="{0D108BD9-81ED-4DB2-BD59-A6C34878D82A}">
                        <a16:rowId xmlns:a16="http://schemas.microsoft.com/office/drawing/2014/main" val="10002"/>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15</a:t>
                          </a:r>
                        </a:p>
                      </a:txBody>
                      <a:tcPr marL="0" marR="0" marT="0" marB="0" anchor="ctr" horzOverflow="overflow"/>
                    </a:tc>
                    <a:tc>
                      <a:txBody>
                        <a:bodyPr/>
                        <a:lstStyle/>
                        <a:p>
                          <a:pPr algn="ctr">
                            <a:defRPr sz="1800"/>
                          </a:pPr>
                          <a:r>
                            <a:rPr sz="1600">
                              <a:solidFill>
                                <a:schemeClr val="tx1"/>
                              </a:solidFill>
                            </a:rPr>
                            <a:t>4023</a:t>
                          </a:r>
                        </a:p>
                      </a:txBody>
                      <a:tcPr marL="0" marR="0" marT="0" marB="0" anchor="ctr" horzOverflow="overflow"/>
                    </a:tc>
                    <a:tc>
                      <a:txBody>
                        <a:bodyPr/>
                        <a:lstStyle/>
                        <a:p>
                          <a:pPr algn="ctr">
                            <a:defRPr sz="1800"/>
                          </a:pPr>
                          <a:r>
                            <a:rPr sz="1600" dirty="0">
                              <a:solidFill>
                                <a:schemeClr val="tx1"/>
                              </a:solidFill>
                            </a:rPr>
                            <a:t>8091</a:t>
                          </a:r>
                        </a:p>
                      </a:txBody>
                      <a:tcPr marL="0" marR="0" marT="0" marB="0" anchor="ctr" horzOverflow="overflow"/>
                    </a:tc>
                    <a:tc>
                      <a:txBody>
                        <a:bodyPr/>
                        <a:lstStyle/>
                        <a:p>
                          <a:pPr algn="ctr">
                            <a:defRPr sz="1900"/>
                          </a:pPr>
                          <a14:m>
                            <m:oMathPara xmlns:m="http://schemas.openxmlformats.org/officeDocument/2006/math">
                              <m:oMathParaPr>
                                <m:jc m:val="centerGroup"/>
                              </m:oMathParaPr>
                              <m:oMath xmlns:m="http://schemas.openxmlformats.org/officeDocument/2006/math">
                                <m:r>
                                  <a:rPr lang="ar-AE" sz="1600" b="0" i="1" smtClean="0">
                                    <a:solidFill>
                                      <a:schemeClr val="tx1"/>
                                    </a:solidFill>
                                    <a:latin typeface="Cambria Math" panose="02040503050406030204" pitchFamily="18" charset="0"/>
                                  </a:rPr>
                                  <m:t>𝑓</m:t>
                                </m:r>
                                <m:r>
                                  <a:rPr lang="ar-AE" sz="1600" b="0" i="1" smtClean="0">
                                    <a:solidFill>
                                      <a:schemeClr val="tx1"/>
                                    </a:solidFill>
                                    <a:latin typeface="Cambria Math" panose="02040503050406030204" pitchFamily="18" charset="0"/>
                                  </a:rPr>
                                  <m:t>(</m:t>
                                </m:r>
                                <m:r>
                                  <a:rPr lang="ar-AE" sz="1600" b="0" i="1" smtClean="0">
                                    <a:solidFill>
                                      <a:schemeClr val="tx1"/>
                                    </a:solidFill>
                                    <a:latin typeface="Cambria Math" panose="02040503050406030204" pitchFamily="18" charset="0"/>
                                  </a:rPr>
                                  <m:t>𝑥</m:t>
                                </m:r>
                                <m:r>
                                  <a:rPr lang="ar-AE" sz="1600" b="0" i="1" smtClean="0">
                                    <a:solidFill>
                                      <a:schemeClr val="tx1"/>
                                    </a:solidFill>
                                    <a:latin typeface="Cambria Math" panose="02040503050406030204" pitchFamily="18" charset="0"/>
                                  </a:rPr>
                                  <m:t>)</m:t>
                                </m:r>
                                <m:r>
                                  <a:rPr lang="ar-AE" sz="1600" b="0" i="0" smtClean="0">
                                    <a:solidFill>
                                      <a:schemeClr val="tx1"/>
                                    </a:solidFill>
                                    <a:latin typeface="Cambria Math" panose="02040503050406030204" pitchFamily="18" charset="0"/>
                                  </a:rPr>
                                  <m:t>=2000</m:t>
                                </m:r>
                                <m:r>
                                  <a:rPr lang="ar-AE" sz="1600" b="0" i="0" smtClean="0">
                                    <a:solidFill>
                                      <a:schemeClr val="tx1"/>
                                    </a:solidFill>
                                    <a:latin typeface="Cambria Math" panose="02040503050406030204" pitchFamily="18" charset="0"/>
                                    <a:ea typeface="Cambria Math" panose="02040503050406030204" pitchFamily="18" charset="0"/>
                                  </a:rPr>
                                  <m:t>∙</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m:t>
                                    </m:r>
                                    <m:r>
                                      <a:rPr lang="de-DE" sz="1600" b="0" i="0" smtClean="0">
                                        <a:solidFill>
                                          <a:schemeClr val="tx1"/>
                                        </a:solidFill>
                                        <a:latin typeface="Cambria Math" panose="02040503050406030204" pitchFamily="18" charset="0"/>
                                        <a:ea typeface="Cambria Math" panose="02040503050406030204" pitchFamily="18" charset="0"/>
                                      </a:rPr>
                                      <m:t>1</m:t>
                                    </m:r>
                                    <m:r>
                                      <a:rPr lang="ar-AE" sz="1600" b="0" i="0" smtClean="0">
                                        <a:solidFill>
                                          <a:schemeClr val="tx1"/>
                                        </a:solidFill>
                                        <a:latin typeface="Cambria Math" panose="02040503050406030204" pitchFamily="18" charset="0"/>
                                        <a:ea typeface="Cambria Math" panose="02040503050406030204" pitchFamily="18" charset="0"/>
                                      </a:rPr>
                                      <m:t>5</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sz="1600" baseline="31999" dirty="0">
                            <a:solidFill>
                              <a:schemeClr val="tx1"/>
                            </a:solidFill>
                          </a:endParaRPr>
                        </a:p>
                      </a:txBody>
                      <a:tcPr marL="0" marR="0" marT="0" marB="0" anchor="ctr" horzOverflow="overflow"/>
                    </a:tc>
                    <a:extLst>
                      <a:ext uri="{0D108BD9-81ED-4DB2-BD59-A6C34878D82A}">
                        <a16:rowId xmlns:a16="http://schemas.microsoft.com/office/drawing/2014/main" val="10003"/>
                      </a:ext>
                    </a:extLst>
                  </a:tr>
                  <a:tr h="576000">
                    <a:tc>
                      <a:txBody>
                        <a:bodyPr/>
                        <a:lstStyle/>
                        <a:p>
                          <a:pPr algn="ctr">
                            <a:defRPr sz="1800"/>
                          </a:pPr>
                          <a:r>
                            <a:rPr sz="1600">
                              <a:solidFill>
                                <a:schemeClr val="tx1"/>
                              </a:solidFill>
                            </a:rPr>
                            <a:t>3750</a:t>
                          </a:r>
                        </a:p>
                      </a:txBody>
                      <a:tcPr marL="0" marR="0" marT="0" marB="0" anchor="ctr" horzOverflow="overflow"/>
                    </a:tc>
                    <a:tc>
                      <a:txBody>
                        <a:bodyPr/>
                        <a:lstStyle/>
                        <a:p>
                          <a:pPr algn="ctr">
                            <a:defRPr sz="1800"/>
                          </a:pPr>
                          <a:r>
                            <a:rPr sz="1600">
                              <a:solidFill>
                                <a:schemeClr val="tx1"/>
                              </a:solidFill>
                            </a:rPr>
                            <a:t>8</a:t>
                          </a:r>
                        </a:p>
                      </a:txBody>
                      <a:tcPr marL="0" marR="0" marT="0" marB="0" anchor="ctr" horzOverflow="overflow"/>
                    </a:tc>
                    <a:tc>
                      <a:txBody>
                        <a:bodyPr/>
                        <a:lstStyle/>
                        <a:p>
                          <a:pPr algn="ctr">
                            <a:defRPr sz="1800"/>
                          </a:pPr>
                          <a:r>
                            <a:rPr sz="1600">
                              <a:solidFill>
                                <a:schemeClr val="tx1"/>
                              </a:solidFill>
                            </a:rPr>
                            <a:t>5510</a:t>
                          </a:r>
                        </a:p>
                      </a:txBody>
                      <a:tcPr marL="0" marR="0" marT="0" marB="0" anchor="ctr" horzOverflow="overflow"/>
                    </a:tc>
                    <a:tc>
                      <a:txBody>
                        <a:bodyPr/>
                        <a:lstStyle/>
                        <a:p>
                          <a:pPr algn="ctr">
                            <a:defRPr sz="1800"/>
                          </a:pPr>
                          <a:r>
                            <a:rPr sz="1600">
                              <a:solidFill>
                                <a:schemeClr val="tx1"/>
                              </a:solidFill>
                            </a:rPr>
                            <a:t>8096</a:t>
                          </a: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14:m>
                            <m:oMathPara xmlns:m="http://schemas.openxmlformats.org/officeDocument/2006/math">
                              <m:oMathParaPr>
                                <m:jc m:val="centerGroup"/>
                              </m:oMathParaPr>
                              <m:oMath xmlns:m="http://schemas.openxmlformats.org/officeDocument/2006/math">
                                <m:r>
                                  <a:rPr lang="de-DE" sz="1600" b="0" i="1" smtClean="0">
                                    <a:solidFill>
                                      <a:schemeClr val="tx1"/>
                                    </a:solidFill>
                                    <a:latin typeface="Cambria Math" panose="02040503050406030204" pitchFamily="18" charset="0"/>
                                  </a:rPr>
                                  <m:t>𝑓</m:t>
                                </m:r>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𝑥</m:t>
                                </m:r>
                                <m:r>
                                  <a:rPr lang="de-DE" sz="1600" b="0" i="1" smtClean="0">
                                    <a:solidFill>
                                      <a:schemeClr val="tx1"/>
                                    </a:solidFill>
                                    <a:latin typeface="Cambria Math" panose="02040503050406030204" pitchFamily="18" charset="0"/>
                                  </a:rPr>
                                  <m:t>)</m:t>
                                </m:r>
                                <m:r>
                                  <a:rPr lang="ar-AE" sz="1600" b="0" i="0" smtClean="0">
                                    <a:solidFill>
                                      <a:schemeClr val="tx1"/>
                                    </a:solidFill>
                                    <a:latin typeface="Cambria Math" panose="02040503050406030204" pitchFamily="18" charset="0"/>
                                  </a:rPr>
                                  <m:t>=3</m:t>
                                </m:r>
                                <m:r>
                                  <a:rPr lang="de-DE" sz="1600" b="0" i="0" smtClean="0">
                                    <a:solidFill>
                                      <a:schemeClr val="tx1"/>
                                    </a:solidFill>
                                    <a:latin typeface="Cambria Math" panose="02040503050406030204" pitchFamily="18" charset="0"/>
                                  </a:rPr>
                                  <m:t>75</m:t>
                                </m:r>
                                <m:r>
                                  <a:rPr lang="ar-AE" sz="1600" b="0" i="0" smtClean="0">
                                    <a:solidFill>
                                      <a:schemeClr val="tx1"/>
                                    </a:solidFill>
                                    <a:latin typeface="Cambria Math" panose="02040503050406030204" pitchFamily="18" charset="0"/>
                                  </a:rPr>
                                  <m:t>0</m:t>
                                </m:r>
                                <m:r>
                                  <a:rPr lang="ar-AE" sz="1600" b="0" i="0" smtClean="0">
                                    <a:solidFill>
                                      <a:schemeClr val="tx1"/>
                                    </a:solidFill>
                                    <a:latin typeface="Cambria Math" panose="02040503050406030204" pitchFamily="18" charset="0"/>
                                    <a:ea typeface="Cambria Math" panose="02040503050406030204" pitchFamily="18" charset="0"/>
                                  </a:rPr>
                                  <m:t>∙</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m:t>
                                    </m:r>
                                    <m:r>
                                      <a:rPr lang="de-DE" sz="1600" b="0" i="0" smtClean="0">
                                        <a:solidFill>
                                          <a:schemeClr val="tx1"/>
                                        </a:solidFill>
                                        <a:latin typeface="Cambria Math" panose="02040503050406030204" pitchFamily="18" charset="0"/>
                                        <a:ea typeface="Cambria Math" panose="02040503050406030204" pitchFamily="18" charset="0"/>
                                      </a:rPr>
                                      <m:t>8</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lang="ar-AE" sz="1600" i="0" baseline="31999" dirty="0">
                            <a:solidFill>
                              <a:schemeClr val="tx1"/>
                            </a:solidFill>
                          </a:endParaRPr>
                        </a:p>
                      </a:txBody>
                      <a:tcPr marL="0" marR="0" marT="0" marB="0" anchor="ctr" horzOverflow="overflow"/>
                    </a:tc>
                    <a:extLst>
                      <a:ext uri="{0D108BD9-81ED-4DB2-BD59-A6C34878D82A}">
                        <a16:rowId xmlns:a16="http://schemas.microsoft.com/office/drawing/2014/main" val="10005"/>
                      </a:ext>
                    </a:extLst>
                  </a:tr>
                  <a:tr h="576000">
                    <a:tc>
                      <a:txBody>
                        <a:bodyPr/>
                        <a:lstStyle/>
                        <a:p>
                          <a:pPr algn="ctr">
                            <a:defRPr sz="1800"/>
                          </a:pPr>
                          <a:r>
                            <a:rPr sz="1600">
                              <a:solidFill>
                                <a:schemeClr val="tx1"/>
                              </a:solidFill>
                            </a:rPr>
                            <a:t>5000</a:t>
                          </a:r>
                        </a:p>
                      </a:txBody>
                      <a:tcPr marL="0" marR="0" marT="0" marB="0" anchor="ctr" horzOverflow="overflow"/>
                    </a:tc>
                    <a:tc>
                      <a:txBody>
                        <a:bodyPr/>
                        <a:lstStyle/>
                        <a:p>
                          <a:pPr algn="ctr">
                            <a:defRPr sz="1800"/>
                          </a:pPr>
                          <a:r>
                            <a:rPr sz="1600">
                              <a:solidFill>
                                <a:schemeClr val="tx1"/>
                              </a:solidFill>
                            </a:rPr>
                            <a:t>7,18</a:t>
                          </a:r>
                        </a:p>
                      </a:txBody>
                      <a:tcPr marL="0" marR="0" marT="0" marB="0" anchor="ctr" horzOverflow="overflow"/>
                    </a:tc>
                    <a:tc>
                      <a:txBody>
                        <a:bodyPr/>
                        <a:lstStyle/>
                        <a:p>
                          <a:pPr algn="ctr">
                            <a:defRPr sz="1800"/>
                          </a:pPr>
                          <a:r>
                            <a:rPr sz="1600">
                              <a:solidFill>
                                <a:schemeClr val="tx1"/>
                              </a:solidFill>
                            </a:rPr>
                            <a:t>7071</a:t>
                          </a:r>
                        </a:p>
                      </a:txBody>
                      <a:tcPr marL="0" marR="0" marT="0" marB="0" anchor="ctr" horzOverflow="overflow"/>
                    </a:tc>
                    <a:tc>
                      <a:txBody>
                        <a:bodyPr/>
                        <a:lstStyle/>
                        <a:p>
                          <a:pPr algn="ctr">
                            <a:defRPr sz="1800"/>
                          </a:pPr>
                          <a:r>
                            <a:rPr sz="1600">
                              <a:solidFill>
                                <a:schemeClr val="tx1"/>
                              </a:solidFill>
                            </a:rPr>
                            <a:t>10 000</a:t>
                          </a:r>
                        </a:p>
                      </a:txBody>
                      <a:tcPr marL="0" marR="0" marT="0" marB="0" anchor="ctr" horzOverflow="overflow"/>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sz="1900"/>
                          </a:pPr>
                          <a14:m>
                            <m:oMathPara xmlns:m="http://schemas.openxmlformats.org/officeDocument/2006/math">
                              <m:oMathParaPr>
                                <m:jc m:val="centerGroup"/>
                              </m:oMathParaPr>
                              <m:oMath xmlns:m="http://schemas.openxmlformats.org/officeDocument/2006/math">
                                <m:r>
                                  <a:rPr lang="de-DE" sz="1600" b="0" i="1" smtClean="0">
                                    <a:solidFill>
                                      <a:schemeClr val="tx1"/>
                                    </a:solidFill>
                                    <a:latin typeface="Cambria Math" panose="02040503050406030204" pitchFamily="18" charset="0"/>
                                  </a:rPr>
                                  <m:t>𝑓</m:t>
                                </m:r>
                                <m:d>
                                  <m:dPr>
                                    <m:ctrlPr>
                                      <a:rPr lang="de-DE" sz="1600" b="0" i="1" smtClean="0">
                                        <a:solidFill>
                                          <a:schemeClr val="tx1"/>
                                        </a:solidFill>
                                        <a:latin typeface="Cambria Math" panose="02040503050406030204" pitchFamily="18" charset="0"/>
                                      </a:rPr>
                                    </m:ctrlPr>
                                  </m:dPr>
                                  <m:e>
                                    <m:r>
                                      <a:rPr lang="de-DE" sz="1600" b="0" i="1" smtClean="0">
                                        <a:solidFill>
                                          <a:schemeClr val="tx1"/>
                                        </a:solidFill>
                                        <a:latin typeface="Cambria Math" panose="02040503050406030204" pitchFamily="18" charset="0"/>
                                      </a:rPr>
                                      <m:t>𝑥</m:t>
                                    </m:r>
                                  </m:e>
                                </m:d>
                                <m:r>
                                  <a:rPr lang="de-DE" sz="1600" b="0" i="0" smtClean="0">
                                    <a:solidFill>
                                      <a:schemeClr val="tx1"/>
                                    </a:solidFill>
                                    <a:latin typeface="Cambria Math" panose="02040503050406030204" pitchFamily="18" charset="0"/>
                                  </a:rPr>
                                  <m:t>=</m:t>
                                </m:r>
                                <m:r>
                                  <a:rPr lang="de-DE" sz="1600" i="0" dirty="0" smtClean="0">
                                    <a:solidFill>
                                      <a:schemeClr val="tx1"/>
                                    </a:solidFill>
                                    <a:latin typeface="Cambria Math" panose="02040503050406030204" pitchFamily="18" charset="0"/>
                                  </a:rPr>
                                  <m:t>5000∙</m:t>
                                </m:r>
                                <m:sSup>
                                  <m:sSupPr>
                                    <m:ctrlPr>
                                      <a:rPr lang="ar-AE" sz="1600" b="0" i="1" smtClean="0">
                                        <a:solidFill>
                                          <a:schemeClr val="tx1"/>
                                        </a:solidFill>
                                        <a:latin typeface="Cambria Math" panose="02040503050406030204" pitchFamily="18" charset="0"/>
                                        <a:ea typeface="Cambria Math" panose="02040503050406030204" pitchFamily="18" charset="0"/>
                                      </a:rPr>
                                    </m:ctrlPr>
                                  </m:sSupPr>
                                  <m:e>
                                    <m:r>
                                      <a:rPr lang="ar-AE" sz="1600" b="0" i="0" smtClean="0">
                                        <a:solidFill>
                                          <a:schemeClr val="tx1"/>
                                        </a:solidFill>
                                        <a:latin typeface="Cambria Math" panose="02040503050406030204" pitchFamily="18" charset="0"/>
                                        <a:ea typeface="Cambria Math" panose="02040503050406030204" pitchFamily="18" charset="0"/>
                                      </a:rPr>
                                      <m:t>1,0</m:t>
                                    </m:r>
                                    <m:r>
                                      <a:rPr lang="de-DE" sz="1600" b="0" i="0" smtClean="0">
                                        <a:solidFill>
                                          <a:schemeClr val="tx1"/>
                                        </a:solidFill>
                                        <a:latin typeface="Cambria Math" panose="02040503050406030204" pitchFamily="18" charset="0"/>
                                        <a:ea typeface="Cambria Math" panose="02040503050406030204" pitchFamily="18" charset="0"/>
                                      </a:rPr>
                                      <m:t>7</m:t>
                                    </m:r>
                                  </m:e>
                                  <m:sup>
                                    <m:r>
                                      <m:rPr>
                                        <m:sty m:val="p"/>
                                      </m:rPr>
                                      <a:rPr lang="de-DE" sz="1600" b="0" i="0" smtClean="0">
                                        <a:solidFill>
                                          <a:schemeClr val="tx1"/>
                                        </a:solidFill>
                                        <a:latin typeface="Cambria Math" panose="02040503050406030204" pitchFamily="18" charset="0"/>
                                        <a:ea typeface="Cambria Math" panose="02040503050406030204" pitchFamily="18" charset="0"/>
                                      </a:rPr>
                                      <m:t>x</m:t>
                                    </m:r>
                                  </m:sup>
                                </m:sSup>
                              </m:oMath>
                            </m:oMathPara>
                          </a14:m>
                          <a:endParaRPr lang="de-DE" sz="1600" i="0" baseline="31999" dirty="0">
                            <a:solidFill>
                              <a:schemeClr val="tx1"/>
                            </a:solidFill>
                          </a:endParaRPr>
                        </a:p>
                      </a:txBody>
                      <a:tcPr marL="0" marR="0" marT="0" marB="0" anchor="ctr" horzOverflow="overflow"/>
                    </a:tc>
                    <a:extLst>
                      <a:ext uri="{0D108BD9-81ED-4DB2-BD59-A6C34878D82A}">
                        <a16:rowId xmlns:a16="http://schemas.microsoft.com/office/drawing/2014/main" val="10006"/>
                      </a:ext>
                    </a:extLst>
                  </a:tr>
                </a:tbl>
              </a:graphicData>
            </a:graphic>
          </p:graphicFrame>
        </mc:Choice>
        <mc:Fallback xmlns="">
          <p:graphicFrame>
            <p:nvGraphicFramePr>
              <p:cNvPr id="5" name="Tabelle">
                <a:extLst>
                  <a:ext uri="{FF2B5EF4-FFF2-40B4-BE49-F238E27FC236}">
                    <a16:creationId xmlns:a16="http://schemas.microsoft.com/office/drawing/2014/main" id="{1F310A6D-5714-685F-5BAB-25565D5F8C6A}"/>
                  </a:ext>
                </a:extLst>
              </p:cNvPr>
              <p:cNvGraphicFramePr>
                <a:graphicFrameLocks/>
              </p:cNvGraphicFramePr>
              <p:nvPr>
                <p:extLst>
                  <p:ext uri="{D42A27DB-BD31-4B8C-83A1-F6EECF244321}">
                    <p14:modId xmlns:p14="http://schemas.microsoft.com/office/powerpoint/2010/main" val="1336696606"/>
                  </p:ext>
                </p:extLst>
              </p:nvPr>
            </p:nvGraphicFramePr>
            <p:xfrm>
              <a:off x="272480" y="1773200"/>
              <a:ext cx="7260325" cy="3456000"/>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2148325">
                      <a:extLst>
                        <a:ext uri="{9D8B030D-6E8A-4147-A177-3AD203B41FA5}">
                          <a16:colId xmlns:a16="http://schemas.microsoft.com/office/drawing/2014/main" val="20005"/>
                        </a:ext>
                      </a:extLst>
                    </a:gridCol>
                  </a:tblGrid>
                  <a:tr h="576000">
                    <a:tc>
                      <a:txBody>
                        <a:bodyPr/>
                        <a:lstStyle/>
                        <a:p>
                          <a:pPr algn="ctr">
                            <a:defRPr sz="1800" b="0">
                              <a:solidFill>
                                <a:srgbClr val="000000"/>
                              </a:solidFill>
                            </a:defRPr>
                          </a:pPr>
                          <a:r>
                            <a:rPr sz="1600" b="1" dirty="0" err="1">
                              <a:solidFill>
                                <a:schemeClr val="tx1"/>
                              </a:solidFill>
                            </a:rPr>
                            <a:t>Anfangs</a:t>
                          </a:r>
                          <a:r>
                            <a:rPr sz="1600" b="1" dirty="0">
                              <a:solidFill>
                                <a:schemeClr val="tx1"/>
                              </a:solidFill>
                            </a:rPr>
                            <a:t>- </a:t>
                          </a:r>
                          <a:r>
                            <a:rPr sz="1600" b="1" dirty="0" err="1">
                              <a:solidFill>
                                <a:schemeClr val="tx1"/>
                              </a:solidFill>
                            </a:rPr>
                            <a:t>bestand</a:t>
                          </a:r>
                          <a:endParaRPr sz="1600" b="1" dirty="0">
                            <a:solidFill>
                              <a:schemeClr val="tx1"/>
                            </a:solidFill>
                          </a:endParaRPr>
                        </a:p>
                      </a:txBody>
                      <a:tcPr marL="0" marR="0" marT="0" marB="0" anchor="ctr" horzOverflow="overflow"/>
                    </a:tc>
                    <a:tc>
                      <a:txBody>
                        <a:bodyPr/>
                        <a:lstStyle/>
                        <a:p>
                          <a:pPr algn="ctr">
                            <a:defRPr sz="1800" b="0">
                              <a:solidFill>
                                <a:srgbClr val="000000"/>
                              </a:solidFill>
                            </a:defRPr>
                          </a:pPr>
                          <a:r>
                            <a:rPr sz="1600" b="1" dirty="0" err="1">
                              <a:solidFill>
                                <a:schemeClr val="tx1"/>
                              </a:solidFill>
                            </a:rPr>
                            <a:t>Zuwachs</a:t>
                          </a:r>
                          <a:r>
                            <a:rPr sz="1600" b="1" dirty="0">
                              <a:solidFill>
                                <a:schemeClr val="tx1"/>
                              </a:solidFill>
                            </a:rPr>
                            <a:t> pro </a:t>
                          </a:r>
                          <a:r>
                            <a:rPr sz="1600" b="1" dirty="0" err="1">
                              <a:solidFill>
                                <a:schemeClr val="tx1"/>
                              </a:solidFill>
                            </a:rPr>
                            <a:t>Stunde</a:t>
                          </a:r>
                          <a:r>
                            <a:rPr sz="1600" b="1" dirty="0">
                              <a:solidFill>
                                <a:schemeClr val="tx1"/>
                              </a:solidFill>
                            </a:rPr>
                            <a:t> in %</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5 h</a:t>
                          </a:r>
                        </a:p>
                      </a:txBody>
                      <a:tcPr marL="0" marR="0" marT="0" marB="0" anchor="ctr" horzOverflow="overflow"/>
                    </a:tc>
                    <a:tc>
                      <a:txBody>
                        <a:bodyPr/>
                        <a:lstStyle/>
                        <a:p>
                          <a:pPr algn="ctr">
                            <a:defRPr sz="1800" b="0">
                              <a:solidFill>
                                <a:srgbClr val="000000"/>
                              </a:solidFill>
                            </a:defRPr>
                          </a:pPr>
                          <a:r>
                            <a:rPr sz="1600" b="1" dirty="0" err="1">
                              <a:solidFill>
                                <a:schemeClr val="tx1"/>
                              </a:solidFill>
                            </a:rPr>
                            <a:t>Bestand</a:t>
                          </a:r>
                          <a:r>
                            <a:rPr sz="1600" b="1" dirty="0">
                              <a:solidFill>
                                <a:schemeClr val="tx1"/>
                              </a:solidFill>
                            </a:rPr>
                            <a:t> </a:t>
                          </a:r>
                          <a:r>
                            <a:rPr sz="1600" b="1" dirty="0" err="1">
                              <a:solidFill>
                                <a:schemeClr val="tx1"/>
                              </a:solidFill>
                            </a:rPr>
                            <a:t>nach</a:t>
                          </a:r>
                          <a:r>
                            <a:rPr sz="1600" b="1" dirty="0">
                              <a:solidFill>
                                <a:schemeClr val="tx1"/>
                              </a:solidFill>
                            </a:rPr>
                            <a:t> 10 h</a:t>
                          </a:r>
                        </a:p>
                      </a:txBody>
                      <a:tcPr marL="0" marR="0" marT="0" marB="0" anchor="ctr" horzOverflow="overflow"/>
                    </a:tc>
                    <a:tc>
                      <a:txBody>
                        <a:bodyPr/>
                        <a:lstStyle/>
                        <a:p>
                          <a:pPr algn="ctr">
                            <a:defRPr sz="1800" b="0">
                              <a:solidFill>
                                <a:srgbClr val="000000"/>
                              </a:solidFill>
                            </a:defRPr>
                          </a:pPr>
                          <a:r>
                            <a:rPr lang="de-DE" sz="1600" b="1" dirty="0">
                              <a:solidFill>
                                <a:schemeClr val="tx1"/>
                              </a:solidFill>
                            </a:rPr>
                            <a:t>Gleichung</a:t>
                          </a:r>
                          <a:endParaRPr sz="1600" b="1" dirty="0">
                            <a:solidFill>
                              <a:schemeClr val="tx1"/>
                            </a:solidFill>
                          </a:endParaRPr>
                        </a:p>
                      </a:txBody>
                      <a:tcPr marL="0" marR="0" marT="0" marB="0" anchor="ctr" horzOverflow="overflow"/>
                    </a:tc>
                    <a:extLst>
                      <a:ext uri="{0D108BD9-81ED-4DB2-BD59-A6C34878D82A}">
                        <a16:rowId xmlns:a16="http://schemas.microsoft.com/office/drawing/2014/main" val="10000"/>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5</a:t>
                          </a:r>
                        </a:p>
                      </a:txBody>
                      <a:tcPr marL="0" marR="0" marT="0" marB="0" anchor="ctr" horzOverflow="overflow"/>
                    </a:tc>
                    <a:tc>
                      <a:txBody>
                        <a:bodyPr/>
                        <a:lstStyle/>
                        <a:p>
                          <a:pPr algn="ctr">
                            <a:defRPr sz="1800"/>
                          </a:pPr>
                          <a:r>
                            <a:rPr sz="1600" dirty="0">
                              <a:solidFill>
                                <a:schemeClr val="tx1"/>
                              </a:solidFill>
                            </a:rPr>
                            <a:t>2553</a:t>
                          </a:r>
                        </a:p>
                      </a:txBody>
                      <a:tcPr marL="0" marR="0" marT="0" marB="0" anchor="ctr" horzOverflow="overflow"/>
                    </a:tc>
                    <a:tc>
                      <a:txBody>
                        <a:bodyPr/>
                        <a:lstStyle/>
                        <a:p>
                          <a:pPr algn="ctr">
                            <a:defRPr sz="1800"/>
                          </a:pPr>
                          <a:r>
                            <a:rPr sz="1600">
                              <a:solidFill>
                                <a:schemeClr val="tx1"/>
                              </a:solidFill>
                            </a:rPr>
                            <a:t>3258</a:t>
                          </a:r>
                        </a:p>
                      </a:txBody>
                      <a:tcPr marL="0" marR="0" marT="0" marB="0" anchor="ctr" horzOverflow="overflow"/>
                    </a:tc>
                    <a:tc>
                      <a:txBody>
                        <a:bodyPr/>
                        <a:lstStyle/>
                        <a:p>
                          <a:endParaRPr lang="de-DE"/>
                        </a:p>
                      </a:txBody>
                      <a:tcPr marL="0" marR="0" marT="0" marB="0" anchor="ctr" horzOverflow="overflow">
                        <a:blipFill>
                          <a:blip r:embed="rId2"/>
                          <a:stretch>
                            <a:fillRect l="-237647" t="-104444" r="-588" b="-406667"/>
                          </a:stretch>
                        </a:blipFill>
                      </a:tcPr>
                    </a:tc>
                    <a:extLst>
                      <a:ext uri="{0D108BD9-81ED-4DB2-BD59-A6C34878D82A}">
                        <a16:rowId xmlns:a16="http://schemas.microsoft.com/office/drawing/2014/main" val="10001"/>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10</a:t>
                          </a:r>
                        </a:p>
                      </a:txBody>
                      <a:tcPr marL="0" marR="0" marT="0" marB="0" anchor="ctr" horzOverflow="overflow"/>
                    </a:tc>
                    <a:tc>
                      <a:txBody>
                        <a:bodyPr/>
                        <a:lstStyle/>
                        <a:p>
                          <a:pPr algn="ctr">
                            <a:defRPr sz="1800"/>
                          </a:pPr>
                          <a:r>
                            <a:rPr sz="1600" dirty="0">
                              <a:solidFill>
                                <a:schemeClr val="tx1"/>
                              </a:solidFill>
                            </a:rPr>
                            <a:t>3221</a:t>
                          </a:r>
                        </a:p>
                      </a:txBody>
                      <a:tcPr marL="0" marR="0" marT="0" marB="0" anchor="ctr" horzOverflow="overflow"/>
                    </a:tc>
                    <a:tc>
                      <a:txBody>
                        <a:bodyPr/>
                        <a:lstStyle/>
                        <a:p>
                          <a:pPr algn="ctr">
                            <a:defRPr sz="1800"/>
                          </a:pPr>
                          <a:r>
                            <a:rPr sz="1600" dirty="0">
                              <a:solidFill>
                                <a:schemeClr val="tx1"/>
                              </a:solidFill>
                            </a:rPr>
                            <a:t>5187</a:t>
                          </a:r>
                        </a:p>
                      </a:txBody>
                      <a:tcPr marL="0" marR="0" marT="0" marB="0" anchor="ctr" horzOverflow="overflow"/>
                    </a:tc>
                    <a:tc>
                      <a:txBody>
                        <a:bodyPr/>
                        <a:lstStyle/>
                        <a:p>
                          <a:endParaRPr lang="de-DE"/>
                        </a:p>
                      </a:txBody>
                      <a:tcPr marL="0" marR="0" marT="0" marB="0" anchor="ctr" horzOverflow="overflow">
                        <a:blipFill>
                          <a:blip r:embed="rId2"/>
                          <a:stretch>
                            <a:fillRect l="-237647" t="-200000" r="-588" b="-297826"/>
                          </a:stretch>
                        </a:blipFill>
                      </a:tcPr>
                    </a:tc>
                    <a:extLst>
                      <a:ext uri="{0D108BD9-81ED-4DB2-BD59-A6C34878D82A}">
                        <a16:rowId xmlns:a16="http://schemas.microsoft.com/office/drawing/2014/main" val="10002"/>
                      </a:ext>
                    </a:extLst>
                  </a:tr>
                  <a:tr h="576000">
                    <a:tc>
                      <a:txBody>
                        <a:bodyPr/>
                        <a:lstStyle/>
                        <a:p>
                          <a:pPr algn="ctr">
                            <a:defRPr sz="1800"/>
                          </a:pPr>
                          <a:r>
                            <a:rPr sz="1600">
                              <a:solidFill>
                                <a:schemeClr val="tx1"/>
                              </a:solidFill>
                            </a:rPr>
                            <a:t>2000</a:t>
                          </a:r>
                        </a:p>
                      </a:txBody>
                      <a:tcPr marL="0" marR="0" marT="0" marB="0" anchor="ctr" horzOverflow="overflow"/>
                    </a:tc>
                    <a:tc>
                      <a:txBody>
                        <a:bodyPr/>
                        <a:lstStyle/>
                        <a:p>
                          <a:pPr algn="ctr">
                            <a:defRPr sz="1800"/>
                          </a:pPr>
                          <a:r>
                            <a:rPr sz="1600" dirty="0">
                              <a:solidFill>
                                <a:schemeClr val="tx1"/>
                              </a:solidFill>
                            </a:rPr>
                            <a:t>15</a:t>
                          </a:r>
                        </a:p>
                      </a:txBody>
                      <a:tcPr marL="0" marR="0" marT="0" marB="0" anchor="ctr" horzOverflow="overflow"/>
                    </a:tc>
                    <a:tc>
                      <a:txBody>
                        <a:bodyPr/>
                        <a:lstStyle/>
                        <a:p>
                          <a:pPr algn="ctr">
                            <a:defRPr sz="1800"/>
                          </a:pPr>
                          <a:r>
                            <a:rPr sz="1600">
                              <a:solidFill>
                                <a:schemeClr val="tx1"/>
                              </a:solidFill>
                            </a:rPr>
                            <a:t>4023</a:t>
                          </a:r>
                        </a:p>
                      </a:txBody>
                      <a:tcPr marL="0" marR="0" marT="0" marB="0" anchor="ctr" horzOverflow="overflow"/>
                    </a:tc>
                    <a:tc>
                      <a:txBody>
                        <a:bodyPr/>
                        <a:lstStyle/>
                        <a:p>
                          <a:pPr algn="ctr">
                            <a:defRPr sz="1800"/>
                          </a:pPr>
                          <a:r>
                            <a:rPr sz="1600" dirty="0">
                              <a:solidFill>
                                <a:schemeClr val="tx1"/>
                              </a:solidFill>
                            </a:rPr>
                            <a:t>8091</a:t>
                          </a:r>
                        </a:p>
                      </a:txBody>
                      <a:tcPr marL="0" marR="0" marT="0" marB="0" anchor="ctr" horzOverflow="overflow"/>
                    </a:tc>
                    <a:tc>
                      <a:txBody>
                        <a:bodyPr/>
                        <a:lstStyle/>
                        <a:p>
                          <a:endParaRPr lang="de-DE"/>
                        </a:p>
                      </a:txBody>
                      <a:tcPr marL="0" marR="0" marT="0" marB="0" anchor="ctr" horzOverflow="overflow">
                        <a:blipFill>
                          <a:blip r:embed="rId2"/>
                          <a:stretch>
                            <a:fillRect l="-237647" t="-306667" r="-588" b="-204444"/>
                          </a:stretch>
                        </a:blipFill>
                      </a:tcPr>
                    </a:tc>
                    <a:extLst>
                      <a:ext uri="{0D108BD9-81ED-4DB2-BD59-A6C34878D82A}">
                        <a16:rowId xmlns:a16="http://schemas.microsoft.com/office/drawing/2014/main" val="10003"/>
                      </a:ext>
                    </a:extLst>
                  </a:tr>
                  <a:tr h="576000">
                    <a:tc>
                      <a:txBody>
                        <a:bodyPr/>
                        <a:lstStyle/>
                        <a:p>
                          <a:pPr algn="ctr">
                            <a:defRPr sz="1800"/>
                          </a:pPr>
                          <a:r>
                            <a:rPr sz="1600">
                              <a:solidFill>
                                <a:schemeClr val="tx1"/>
                              </a:solidFill>
                            </a:rPr>
                            <a:t>3750</a:t>
                          </a:r>
                        </a:p>
                      </a:txBody>
                      <a:tcPr marL="0" marR="0" marT="0" marB="0" anchor="ctr" horzOverflow="overflow"/>
                    </a:tc>
                    <a:tc>
                      <a:txBody>
                        <a:bodyPr/>
                        <a:lstStyle/>
                        <a:p>
                          <a:pPr algn="ctr">
                            <a:defRPr sz="1800"/>
                          </a:pPr>
                          <a:r>
                            <a:rPr sz="1600">
                              <a:solidFill>
                                <a:schemeClr val="tx1"/>
                              </a:solidFill>
                            </a:rPr>
                            <a:t>8</a:t>
                          </a:r>
                        </a:p>
                      </a:txBody>
                      <a:tcPr marL="0" marR="0" marT="0" marB="0" anchor="ctr" horzOverflow="overflow"/>
                    </a:tc>
                    <a:tc>
                      <a:txBody>
                        <a:bodyPr/>
                        <a:lstStyle/>
                        <a:p>
                          <a:pPr algn="ctr">
                            <a:defRPr sz="1800"/>
                          </a:pPr>
                          <a:r>
                            <a:rPr sz="1600">
                              <a:solidFill>
                                <a:schemeClr val="tx1"/>
                              </a:solidFill>
                            </a:rPr>
                            <a:t>5510</a:t>
                          </a:r>
                        </a:p>
                      </a:txBody>
                      <a:tcPr marL="0" marR="0" marT="0" marB="0" anchor="ctr" horzOverflow="overflow"/>
                    </a:tc>
                    <a:tc>
                      <a:txBody>
                        <a:bodyPr/>
                        <a:lstStyle/>
                        <a:p>
                          <a:pPr algn="ctr">
                            <a:defRPr sz="1800"/>
                          </a:pPr>
                          <a:r>
                            <a:rPr sz="1600">
                              <a:solidFill>
                                <a:schemeClr val="tx1"/>
                              </a:solidFill>
                            </a:rPr>
                            <a:t>8096</a:t>
                          </a:r>
                        </a:p>
                      </a:txBody>
                      <a:tcPr marL="0" marR="0" marT="0" marB="0" anchor="ctr" horzOverflow="overflow"/>
                    </a:tc>
                    <a:tc>
                      <a:txBody>
                        <a:bodyPr/>
                        <a:lstStyle/>
                        <a:p>
                          <a:endParaRPr lang="de-DE"/>
                        </a:p>
                      </a:txBody>
                      <a:tcPr marL="0" marR="0" marT="0" marB="0" anchor="ctr" horzOverflow="overflow">
                        <a:blipFill>
                          <a:blip r:embed="rId2"/>
                          <a:stretch>
                            <a:fillRect l="-237647" t="-397826" r="-588" b="-100000"/>
                          </a:stretch>
                        </a:blipFill>
                      </a:tcPr>
                    </a:tc>
                    <a:extLst>
                      <a:ext uri="{0D108BD9-81ED-4DB2-BD59-A6C34878D82A}">
                        <a16:rowId xmlns:a16="http://schemas.microsoft.com/office/drawing/2014/main" val="10005"/>
                      </a:ext>
                    </a:extLst>
                  </a:tr>
                  <a:tr h="576000">
                    <a:tc>
                      <a:txBody>
                        <a:bodyPr/>
                        <a:lstStyle/>
                        <a:p>
                          <a:pPr algn="ctr">
                            <a:defRPr sz="1800"/>
                          </a:pPr>
                          <a:r>
                            <a:rPr sz="1600">
                              <a:solidFill>
                                <a:schemeClr val="tx1"/>
                              </a:solidFill>
                            </a:rPr>
                            <a:t>5000</a:t>
                          </a:r>
                        </a:p>
                      </a:txBody>
                      <a:tcPr marL="0" marR="0" marT="0" marB="0" anchor="ctr" horzOverflow="overflow"/>
                    </a:tc>
                    <a:tc>
                      <a:txBody>
                        <a:bodyPr/>
                        <a:lstStyle/>
                        <a:p>
                          <a:pPr algn="ctr">
                            <a:defRPr sz="1800"/>
                          </a:pPr>
                          <a:r>
                            <a:rPr sz="1600">
                              <a:solidFill>
                                <a:schemeClr val="tx1"/>
                              </a:solidFill>
                            </a:rPr>
                            <a:t>7,18</a:t>
                          </a:r>
                        </a:p>
                      </a:txBody>
                      <a:tcPr marL="0" marR="0" marT="0" marB="0" anchor="ctr" horzOverflow="overflow"/>
                    </a:tc>
                    <a:tc>
                      <a:txBody>
                        <a:bodyPr/>
                        <a:lstStyle/>
                        <a:p>
                          <a:pPr algn="ctr">
                            <a:defRPr sz="1800"/>
                          </a:pPr>
                          <a:r>
                            <a:rPr sz="1600">
                              <a:solidFill>
                                <a:schemeClr val="tx1"/>
                              </a:solidFill>
                            </a:rPr>
                            <a:t>7071</a:t>
                          </a:r>
                        </a:p>
                      </a:txBody>
                      <a:tcPr marL="0" marR="0" marT="0" marB="0" anchor="ctr" horzOverflow="overflow"/>
                    </a:tc>
                    <a:tc>
                      <a:txBody>
                        <a:bodyPr/>
                        <a:lstStyle/>
                        <a:p>
                          <a:pPr algn="ctr">
                            <a:defRPr sz="1800"/>
                          </a:pPr>
                          <a:r>
                            <a:rPr sz="1600">
                              <a:solidFill>
                                <a:schemeClr val="tx1"/>
                              </a:solidFill>
                            </a:rPr>
                            <a:t>10 000</a:t>
                          </a:r>
                        </a:p>
                      </a:txBody>
                      <a:tcPr marL="0" marR="0" marT="0" marB="0" anchor="ctr" horzOverflow="overflow"/>
                    </a:tc>
                    <a:tc>
                      <a:txBody>
                        <a:bodyPr/>
                        <a:lstStyle/>
                        <a:p>
                          <a:endParaRPr lang="de-DE"/>
                        </a:p>
                      </a:txBody>
                      <a:tcPr marL="0" marR="0" marT="0" marB="0" anchor="ctr" horzOverflow="overflow">
                        <a:blipFill>
                          <a:blip r:embed="rId2"/>
                          <a:stretch>
                            <a:fillRect l="-237647" t="-508889" r="-588" b="-2222"/>
                          </a:stretch>
                        </a:blipFill>
                      </a:tcPr>
                    </a:tc>
                    <a:extLst>
                      <a:ext uri="{0D108BD9-81ED-4DB2-BD59-A6C34878D82A}">
                        <a16:rowId xmlns:a16="http://schemas.microsoft.com/office/drawing/2014/main" val="10006"/>
                      </a:ext>
                    </a:extLst>
                  </a:tr>
                </a:tbl>
              </a:graphicData>
            </a:graphic>
          </p:graphicFrame>
        </mc:Fallback>
      </mc:AlternateContent>
      <p:sp>
        <p:nvSpPr>
          <p:cNvPr id="8" name="Titel 3">
            <a:extLst>
              <a:ext uri="{FF2B5EF4-FFF2-40B4-BE49-F238E27FC236}">
                <a16:creationId xmlns:a16="http://schemas.microsoft.com/office/drawing/2014/main" id="{1D510276-8786-B299-9680-8F4B75D49FA0}"/>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8</a:t>
            </a:r>
          </a:p>
        </p:txBody>
      </p:sp>
    </p:spTree>
    <p:extLst>
      <p:ext uri="{BB962C8B-B14F-4D97-AF65-F5344CB8AC3E}">
        <p14:creationId xmlns:p14="http://schemas.microsoft.com/office/powerpoint/2010/main" val="388631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F5F1-B9C4-FD6F-39D3-EE42BDCFBD8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99B7C8-B829-419A-7D52-693B7D0B0614}"/>
              </a:ext>
            </a:extLst>
          </p:cNvPr>
          <p:cNvSpPr>
            <a:spLocks noGrp="1"/>
          </p:cNvSpPr>
          <p:nvPr>
            <p:ph idx="1"/>
          </p:nvPr>
        </p:nvSpPr>
        <p:spPr/>
        <p:txBody>
          <a:bodyPr/>
          <a:lstStyle/>
          <a:p>
            <a:r>
              <a:rPr lang="de-DE" sz="1600" b="1" dirty="0"/>
              <a:t>Aufgabe 1 </a:t>
            </a:r>
            <a:r>
              <a:rPr lang="de-DE" sz="1600" dirty="0"/>
              <a:t>[MSA 2014 N A4]</a:t>
            </a:r>
          </a:p>
          <a:p>
            <a:r>
              <a:rPr lang="de-DE" sz="1600" dirty="0"/>
              <a:t>*a) Bei der Herstellung von Lebensmitteln wird Hefe benötigt. </a:t>
            </a:r>
            <a:br>
              <a:rPr lang="de-DE" sz="1600" dirty="0"/>
            </a:br>
            <a:r>
              <a:rPr lang="de-DE" sz="1600" dirty="0"/>
              <a:t>Die Hefezellen vermehren sich in einer Nährlösung. </a:t>
            </a:r>
            <a:br>
              <a:rPr lang="de-DE" sz="1600" dirty="0"/>
            </a:br>
            <a:r>
              <a:rPr lang="de-DE" sz="1600" dirty="0"/>
              <a:t>Die Masse der Hefezellen verdoppelt sich stündlich.</a:t>
            </a:r>
          </a:p>
          <a:p>
            <a:r>
              <a:rPr lang="de-DE" sz="1600" dirty="0"/>
              <a:t>Zu Beginn des Wachstumsprozesses sind 0,5 </a:t>
            </a:r>
            <a:r>
              <a:rPr lang="de-DE" sz="1600" dirty="0" err="1"/>
              <a:t>g</a:t>
            </a:r>
            <a:r>
              <a:rPr lang="de-DE" sz="1600" dirty="0"/>
              <a:t> Hefe in dem Behälter. </a:t>
            </a:r>
            <a:br>
              <a:rPr lang="de-DE" sz="1600" dirty="0"/>
            </a:br>
            <a:r>
              <a:rPr lang="de-DE" sz="1600" dirty="0"/>
              <a:t>Entscheide, welcher Graph das Wachstum der Hefe darstellt und</a:t>
            </a:r>
            <a:br>
              <a:rPr lang="de-DE" sz="1600" dirty="0"/>
            </a:br>
            <a:r>
              <a:rPr lang="de-DE" sz="1600" dirty="0"/>
              <a:t>begründe Deine Entscheidung. Kreuze an.</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b="1" dirty="0"/>
          </a:p>
          <a:p>
            <a:r>
              <a:rPr lang="de-DE" sz="1600" b="1" dirty="0"/>
              <a:t>Aufgabe 2 </a:t>
            </a:r>
            <a:r>
              <a:rPr lang="de-DE" sz="1600" dirty="0"/>
              <a:t>[MSA 2018 A2]</a:t>
            </a:r>
          </a:p>
          <a:p>
            <a:r>
              <a:rPr lang="de-DE" sz="1600" dirty="0"/>
              <a:t>*a) Die Umsätze eines Unternehmens steigen pro Jahr um 6%. </a:t>
            </a:r>
          </a:p>
          <a:p>
            <a:r>
              <a:rPr lang="de-DE" sz="1600" dirty="0"/>
              <a:t>Entscheiden und begründen Sie, ob lineares oder exponentielles</a:t>
            </a:r>
          </a:p>
          <a:p>
            <a:r>
              <a:rPr lang="de-DE" sz="1600" dirty="0"/>
              <a:t>Wachstum vorliegt. </a:t>
            </a:r>
          </a:p>
          <a:p>
            <a:endParaRPr lang="de-DE" sz="1600" dirty="0"/>
          </a:p>
          <a:p>
            <a:endParaRPr lang="de-DE" dirty="0"/>
          </a:p>
        </p:txBody>
      </p:sp>
      <p:sp>
        <p:nvSpPr>
          <p:cNvPr id="4" name="Titel 3">
            <a:extLst>
              <a:ext uri="{FF2B5EF4-FFF2-40B4-BE49-F238E27FC236}">
                <a16:creationId xmlns:a16="http://schemas.microsoft.com/office/drawing/2014/main" id="{D045088B-C2BE-C687-3F66-99ADECA3BFA9}"/>
              </a:ext>
            </a:extLst>
          </p:cNvPr>
          <p:cNvSpPr>
            <a:spLocks noGrp="1"/>
          </p:cNvSpPr>
          <p:nvPr>
            <p:ph type="title"/>
          </p:nvPr>
        </p:nvSpPr>
        <p:spPr/>
        <p:txBody>
          <a:bodyPr/>
          <a:lstStyle/>
          <a:p>
            <a:r>
              <a:rPr lang="de-DE" dirty="0"/>
              <a:t>Wachstum unterscheiden I</a:t>
            </a:r>
          </a:p>
        </p:txBody>
      </p:sp>
      <p:sp>
        <p:nvSpPr>
          <p:cNvPr id="7" name="Titel 3">
            <a:extLst>
              <a:ext uri="{FF2B5EF4-FFF2-40B4-BE49-F238E27FC236}">
                <a16:creationId xmlns:a16="http://schemas.microsoft.com/office/drawing/2014/main" id="{A90C138D-958F-42ED-181C-B4FC2B1300C6}"/>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sp>
        <p:nvSpPr>
          <p:cNvPr id="9" name="Fußzeilenplatzhalter 5">
            <a:extLst>
              <a:ext uri="{FF2B5EF4-FFF2-40B4-BE49-F238E27FC236}">
                <a16:creationId xmlns:a16="http://schemas.microsoft.com/office/drawing/2014/main" id="{5FA9FCD0-49DB-125F-B01B-6CF4778E71D8}"/>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10" name="Tabelle 9">
            <a:extLst>
              <a:ext uri="{FF2B5EF4-FFF2-40B4-BE49-F238E27FC236}">
                <a16:creationId xmlns:a16="http://schemas.microsoft.com/office/drawing/2014/main" id="{ED385A67-B1AB-C974-A732-F72353A54353}"/>
              </a:ext>
            </a:extLst>
          </p:cNvPr>
          <p:cNvGraphicFramePr>
            <a:graphicFrameLocks noGrp="1"/>
          </p:cNvGraphicFramePr>
          <p:nvPr>
            <p:extLst>
              <p:ext uri="{D42A27DB-BD31-4B8C-83A1-F6EECF244321}">
                <p14:modId xmlns:p14="http://schemas.microsoft.com/office/powerpoint/2010/main" val="258598952"/>
              </p:ext>
            </p:extLst>
          </p:nvPr>
        </p:nvGraphicFramePr>
        <p:xfrm>
          <a:off x="230093" y="3240390"/>
          <a:ext cx="1296144" cy="1483360"/>
        </p:xfrm>
        <a:graphic>
          <a:graphicData uri="http://schemas.openxmlformats.org/drawingml/2006/table">
            <a:tbl>
              <a:tblPr firstRow="1" bandRow="1">
                <a:tableStyleId>{5C22544A-7EE6-4342-B048-85BDC9FD1C3A}</a:tableStyleId>
              </a:tblPr>
              <a:tblGrid>
                <a:gridCol w="746983">
                  <a:extLst>
                    <a:ext uri="{9D8B030D-6E8A-4147-A177-3AD203B41FA5}">
                      <a16:colId xmlns:a16="http://schemas.microsoft.com/office/drawing/2014/main" val="96730836"/>
                    </a:ext>
                  </a:extLst>
                </a:gridCol>
                <a:gridCol w="549161">
                  <a:extLst>
                    <a:ext uri="{9D8B030D-6E8A-4147-A177-3AD203B41FA5}">
                      <a16:colId xmlns:a16="http://schemas.microsoft.com/office/drawing/2014/main" val="722386793"/>
                    </a:ext>
                  </a:extLst>
                </a:gridCol>
              </a:tblGrid>
              <a:tr h="370840">
                <a:tc>
                  <a:txBody>
                    <a:bodyPr/>
                    <a:lstStyle/>
                    <a:p>
                      <a:pPr algn="ctr"/>
                      <a:r>
                        <a:rPr lang="de-DE" sz="1600" b="1" dirty="0">
                          <a:solidFill>
                            <a:schemeClr val="tx1"/>
                          </a:solidFill>
                        </a:rPr>
                        <a:t>Graph</a:t>
                      </a:r>
                      <a:r>
                        <a:rPr lang="de-DE" sz="1600" b="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799827"/>
                  </a:ext>
                </a:extLst>
              </a:tr>
              <a:tr h="370840">
                <a:tc>
                  <a:txBody>
                    <a:bodyPr/>
                    <a:lstStyle/>
                    <a:p>
                      <a:pPr algn="ctr"/>
                      <a:r>
                        <a:rPr lang="de-DE" sz="1600" b="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947317"/>
                  </a:ext>
                </a:extLst>
              </a:tr>
              <a:tr h="370840">
                <a:tc>
                  <a:txBody>
                    <a:bodyPr/>
                    <a:lstStyle/>
                    <a:p>
                      <a:pPr algn="ctr"/>
                      <a:r>
                        <a:rPr lang="de-DE" sz="1600" b="0" dirty="0">
                          <a:solidFill>
                            <a:schemeClr val="tx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651557"/>
                  </a:ext>
                </a:extLst>
              </a:tr>
              <a:tr h="370840">
                <a:tc>
                  <a:txBody>
                    <a:bodyPr/>
                    <a:lstStyle/>
                    <a:p>
                      <a:pPr algn="ctr"/>
                      <a:r>
                        <a:rPr lang="de-DE" sz="16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496821"/>
                  </a:ext>
                </a:extLst>
              </a:tr>
            </a:tbl>
          </a:graphicData>
        </a:graphic>
      </p:graphicFrame>
      <p:graphicFrame>
        <p:nvGraphicFramePr>
          <p:cNvPr id="11" name="Tabelle 10">
            <a:extLst>
              <a:ext uri="{FF2B5EF4-FFF2-40B4-BE49-F238E27FC236}">
                <a16:creationId xmlns:a16="http://schemas.microsoft.com/office/drawing/2014/main" id="{635B4C17-43BD-B58C-81DD-A33C3F0C1B1F}"/>
              </a:ext>
            </a:extLst>
          </p:cNvPr>
          <p:cNvGraphicFramePr>
            <a:graphicFrameLocks noGrp="1"/>
          </p:cNvGraphicFramePr>
          <p:nvPr>
            <p:extLst>
              <p:ext uri="{D42A27DB-BD31-4B8C-83A1-F6EECF244321}">
                <p14:modId xmlns:p14="http://schemas.microsoft.com/office/powerpoint/2010/main" val="2437867007"/>
              </p:ext>
            </p:extLst>
          </p:nvPr>
        </p:nvGraphicFramePr>
        <p:xfrm>
          <a:off x="1749406" y="3019814"/>
          <a:ext cx="4040760" cy="1691640"/>
        </p:xfrm>
        <a:graphic>
          <a:graphicData uri="http://schemas.openxmlformats.org/drawingml/2006/table">
            <a:tbl>
              <a:tblPr firstRow="1" bandRow="1">
                <a:tableStyleId>{5C22544A-7EE6-4342-B048-85BDC9FD1C3A}</a:tableStyleId>
              </a:tblPr>
              <a:tblGrid>
                <a:gridCol w="3423974">
                  <a:extLst>
                    <a:ext uri="{9D8B030D-6E8A-4147-A177-3AD203B41FA5}">
                      <a16:colId xmlns:a16="http://schemas.microsoft.com/office/drawing/2014/main" val="96730836"/>
                    </a:ext>
                  </a:extLst>
                </a:gridCol>
                <a:gridCol w="616786">
                  <a:extLst>
                    <a:ext uri="{9D8B030D-6E8A-4147-A177-3AD203B41FA5}">
                      <a16:colId xmlns:a16="http://schemas.microsoft.com/office/drawing/2014/main" val="722386793"/>
                    </a:ext>
                  </a:extLst>
                </a:gridCol>
              </a:tblGrid>
              <a:tr h="370840">
                <a:tc>
                  <a:txBody>
                    <a:bodyPr/>
                    <a:lstStyle/>
                    <a:p>
                      <a:pPr algn="ctr"/>
                      <a:r>
                        <a:rPr lang="de-DE" sz="1600" b="1" dirty="0">
                          <a:solidFill>
                            <a:schemeClr val="tx1"/>
                          </a:solidFill>
                        </a:rPr>
                        <a:t>Begründung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799827"/>
                  </a:ext>
                </a:extLst>
              </a:tr>
              <a:tr h="370840">
                <a:tc>
                  <a:txBody>
                    <a:bodyPr/>
                    <a:lstStyle/>
                    <a:p>
                      <a:pPr algn="l"/>
                      <a:r>
                        <a:rPr lang="de-DE" sz="1600" b="0" dirty="0">
                          <a:solidFill>
                            <a:schemeClr val="tx1"/>
                          </a:solidFill>
                        </a:rPr>
                        <a:t>Zum Zeitpunkt t = 0 sind 0,5 </a:t>
                      </a:r>
                      <a:r>
                        <a:rPr lang="de-DE" sz="1600" b="0" dirty="0" err="1">
                          <a:solidFill>
                            <a:schemeClr val="tx1"/>
                          </a:solidFill>
                        </a:rPr>
                        <a:t>g</a:t>
                      </a:r>
                      <a:r>
                        <a:rPr lang="de-DE" sz="1600" b="0" dirty="0">
                          <a:solidFill>
                            <a:schemeClr val="tx1"/>
                          </a:solidFill>
                        </a:rPr>
                        <a:t> vorhanden.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947317"/>
                  </a:ext>
                </a:extLst>
              </a:tr>
              <a:tr h="370840">
                <a:tc>
                  <a:txBody>
                    <a:bodyPr/>
                    <a:lstStyle/>
                    <a:p>
                      <a:pPr algn="l"/>
                      <a:r>
                        <a:rPr lang="de-DE" sz="1600" b="0" dirty="0">
                          <a:solidFill>
                            <a:schemeClr val="tx1"/>
                          </a:solidFill>
                        </a:rPr>
                        <a:t>Es liegt kein lineares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651557"/>
                  </a:ext>
                </a:extLst>
              </a:tr>
              <a:tr h="370840">
                <a:tc>
                  <a:txBody>
                    <a:bodyPr/>
                    <a:lstStyle/>
                    <a:p>
                      <a:pPr algn="l"/>
                      <a:r>
                        <a:rPr lang="de-DE" sz="1600" b="0" dirty="0">
                          <a:solidFill>
                            <a:schemeClr val="tx1"/>
                          </a:solidFill>
                        </a:rPr>
                        <a:t>Der Graph hat die Form einer Parabel.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496821"/>
                  </a:ext>
                </a:extLst>
              </a:tr>
            </a:tbl>
          </a:graphicData>
        </a:graphic>
      </p:graphicFrame>
      <p:grpSp>
        <p:nvGrpSpPr>
          <p:cNvPr id="12" name="Gruppieren 11">
            <a:extLst>
              <a:ext uri="{FF2B5EF4-FFF2-40B4-BE49-F238E27FC236}">
                <a16:creationId xmlns:a16="http://schemas.microsoft.com/office/drawing/2014/main" id="{321B9337-7E66-0395-65E2-427497856638}"/>
              </a:ext>
            </a:extLst>
          </p:cNvPr>
          <p:cNvGrpSpPr/>
          <p:nvPr/>
        </p:nvGrpSpPr>
        <p:grpSpPr>
          <a:xfrm>
            <a:off x="6105128" y="1196752"/>
            <a:ext cx="2781761" cy="4701712"/>
            <a:chOff x="6329464" y="1270477"/>
            <a:chExt cx="2781761" cy="4701712"/>
          </a:xfrm>
        </p:grpSpPr>
        <p:pic>
          <p:nvPicPr>
            <p:cNvPr id="13" name="Grafik 12">
              <a:extLst>
                <a:ext uri="{FF2B5EF4-FFF2-40B4-BE49-F238E27FC236}">
                  <a16:creationId xmlns:a16="http://schemas.microsoft.com/office/drawing/2014/main" id="{8C6E0C43-C78E-ACA4-2800-5B3F488A8E0B}"/>
                </a:ext>
              </a:extLst>
            </p:cNvPr>
            <p:cNvPicPr>
              <a:picLocks noChangeAspect="1"/>
            </p:cNvPicPr>
            <p:nvPr/>
          </p:nvPicPr>
          <p:blipFill rotWithShape="1">
            <a:blip r:embed="rId2"/>
            <a:srcRect b="7865"/>
            <a:stretch/>
          </p:blipFill>
          <p:spPr>
            <a:xfrm>
              <a:off x="6329464" y="1292189"/>
              <a:ext cx="2781761" cy="4680000"/>
            </a:xfrm>
            <a:prstGeom prst="rect">
              <a:avLst/>
            </a:prstGeom>
          </p:spPr>
        </p:pic>
        <p:sp>
          <p:nvSpPr>
            <p:cNvPr id="14" name="Textfeld 13">
              <a:extLst>
                <a:ext uri="{FF2B5EF4-FFF2-40B4-BE49-F238E27FC236}">
                  <a16:creationId xmlns:a16="http://schemas.microsoft.com/office/drawing/2014/main" id="{272E7BBB-523A-C5B0-3D13-34F13FDBAD10}"/>
                </a:ext>
              </a:extLst>
            </p:cNvPr>
            <p:cNvSpPr txBox="1"/>
            <p:nvPr/>
          </p:nvSpPr>
          <p:spPr>
            <a:xfrm>
              <a:off x="7700943" y="1270477"/>
              <a:ext cx="295274" cy="369332"/>
            </a:xfrm>
            <a:prstGeom prst="rect">
              <a:avLst/>
            </a:prstGeom>
            <a:noFill/>
          </p:spPr>
          <p:txBody>
            <a:bodyPr wrap="none" rtlCol="0">
              <a:spAutoFit/>
            </a:bodyPr>
            <a:lstStyle/>
            <a:p>
              <a:r>
                <a:rPr lang="de-DE" dirty="0"/>
                <a:t>a</a:t>
              </a:r>
            </a:p>
          </p:txBody>
        </p:sp>
        <p:sp>
          <p:nvSpPr>
            <p:cNvPr id="15" name="Textfeld 14">
              <a:extLst>
                <a:ext uri="{FF2B5EF4-FFF2-40B4-BE49-F238E27FC236}">
                  <a16:creationId xmlns:a16="http://schemas.microsoft.com/office/drawing/2014/main" id="{04858AB5-8E13-468C-1CE0-BD924D4AB673}"/>
                </a:ext>
              </a:extLst>
            </p:cNvPr>
            <p:cNvSpPr txBox="1"/>
            <p:nvPr/>
          </p:nvSpPr>
          <p:spPr>
            <a:xfrm>
              <a:off x="8487410" y="1292189"/>
              <a:ext cx="306494" cy="369332"/>
            </a:xfrm>
            <a:prstGeom prst="rect">
              <a:avLst/>
            </a:prstGeom>
            <a:noFill/>
          </p:spPr>
          <p:txBody>
            <a:bodyPr wrap="none" rtlCol="0">
              <a:spAutoFit/>
            </a:bodyPr>
            <a:lstStyle/>
            <a:p>
              <a:r>
                <a:rPr lang="de-DE" dirty="0"/>
                <a:t>b</a:t>
              </a:r>
            </a:p>
          </p:txBody>
        </p:sp>
        <p:sp>
          <p:nvSpPr>
            <p:cNvPr id="16" name="Textfeld 15">
              <a:extLst>
                <a:ext uri="{FF2B5EF4-FFF2-40B4-BE49-F238E27FC236}">
                  <a16:creationId xmlns:a16="http://schemas.microsoft.com/office/drawing/2014/main" id="{6A4A9CEB-8D1E-20A0-7269-313CFB1F1BD4}"/>
                </a:ext>
              </a:extLst>
            </p:cNvPr>
            <p:cNvSpPr txBox="1"/>
            <p:nvPr/>
          </p:nvSpPr>
          <p:spPr>
            <a:xfrm>
              <a:off x="8793070" y="2852936"/>
              <a:ext cx="282450" cy="369332"/>
            </a:xfrm>
            <a:prstGeom prst="rect">
              <a:avLst/>
            </a:prstGeom>
            <a:noFill/>
          </p:spPr>
          <p:txBody>
            <a:bodyPr wrap="none" rtlCol="0">
              <a:spAutoFit/>
            </a:bodyPr>
            <a:lstStyle/>
            <a:p>
              <a:r>
                <a:rPr lang="de-DE" dirty="0"/>
                <a:t>c</a:t>
              </a:r>
            </a:p>
          </p:txBody>
        </p:sp>
      </p:grpSp>
      <p:grpSp>
        <p:nvGrpSpPr>
          <p:cNvPr id="3" name="Knopf 8">
            <a:extLst>
              <a:ext uri="{FF2B5EF4-FFF2-40B4-BE49-F238E27FC236}">
                <a16:creationId xmlns:a16="http://schemas.microsoft.com/office/drawing/2014/main" id="{46C05EE1-4005-0233-7B21-66F0A69AF89E}"/>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816578B3-CF9B-133E-0EE8-8DCBF59DED4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035B6EE0-D5EA-5C3A-678D-2020DB53DE33}"/>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8" name="Knopf 7">
            <a:extLst>
              <a:ext uri="{FF2B5EF4-FFF2-40B4-BE49-F238E27FC236}">
                <a16:creationId xmlns:a16="http://schemas.microsoft.com/office/drawing/2014/main" id="{A0C35A43-0063-10D2-295A-6CD72DC69C18}"/>
              </a:ext>
            </a:extLst>
          </p:cNvPr>
          <p:cNvGrpSpPr/>
          <p:nvPr/>
        </p:nvGrpSpPr>
        <p:grpSpPr>
          <a:xfrm>
            <a:off x="9379302" y="4839935"/>
            <a:ext cx="513769" cy="504000"/>
            <a:chOff x="9312680" y="5062255"/>
            <a:chExt cx="580391" cy="576064"/>
          </a:xfrm>
          <a:solidFill>
            <a:schemeClr val="accent1"/>
          </a:solidFill>
        </p:grpSpPr>
        <p:sp>
          <p:nvSpPr>
            <p:cNvPr id="17" name="Rechteck 16">
              <a:extLst>
                <a:ext uri="{FF2B5EF4-FFF2-40B4-BE49-F238E27FC236}">
                  <a16:creationId xmlns:a16="http://schemas.microsoft.com/office/drawing/2014/main" id="{52683931-0C39-B1DB-D5E7-D1A0B0C52A78}"/>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Knop7">
              <a:extLst>
                <a:ext uri="{FF2B5EF4-FFF2-40B4-BE49-F238E27FC236}">
                  <a16:creationId xmlns:a16="http://schemas.microsoft.com/office/drawing/2014/main" id="{CFF8EA4B-21B2-F24F-E969-165E5FE9E9BA}"/>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9" name="Knopf6">
            <a:extLst>
              <a:ext uri="{FF2B5EF4-FFF2-40B4-BE49-F238E27FC236}">
                <a16:creationId xmlns:a16="http://schemas.microsoft.com/office/drawing/2014/main" id="{CC92C5D0-4EBC-A9F9-6014-C845D78C8C41}"/>
              </a:ext>
            </a:extLst>
          </p:cNvPr>
          <p:cNvGrpSpPr/>
          <p:nvPr/>
        </p:nvGrpSpPr>
        <p:grpSpPr>
          <a:xfrm>
            <a:off x="9383011" y="4207454"/>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A16FE695-3D15-B08B-75C4-9EFA8972EE0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3">
              <a:extLst>
                <a:ext uri="{FF2B5EF4-FFF2-40B4-BE49-F238E27FC236}">
                  <a16:creationId xmlns:a16="http://schemas.microsoft.com/office/drawing/2014/main" id="{DF246592-F5AD-992F-A448-BCCBFCEEC9F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Knopf5">
            <a:extLst>
              <a:ext uri="{FF2B5EF4-FFF2-40B4-BE49-F238E27FC236}">
                <a16:creationId xmlns:a16="http://schemas.microsoft.com/office/drawing/2014/main" id="{EA6A3B98-1174-435B-8167-40EA315E8B1F}"/>
              </a:ext>
            </a:extLst>
          </p:cNvPr>
          <p:cNvGrpSpPr/>
          <p:nvPr/>
        </p:nvGrpSpPr>
        <p:grpSpPr>
          <a:xfrm>
            <a:off x="9383011" y="3574973"/>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90B39165-D3C9-2640-941F-1534F353D67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16">
              <a:extLst>
                <a:ext uri="{FF2B5EF4-FFF2-40B4-BE49-F238E27FC236}">
                  <a16:creationId xmlns:a16="http://schemas.microsoft.com/office/drawing/2014/main" id="{9EECF03A-276E-2F3D-E35A-F9B993B891B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Knopf4">
            <a:extLst>
              <a:ext uri="{FF2B5EF4-FFF2-40B4-BE49-F238E27FC236}">
                <a16:creationId xmlns:a16="http://schemas.microsoft.com/office/drawing/2014/main" id="{BBC1D2F2-C553-7152-A7D0-8681D94D2A9B}"/>
              </a:ext>
            </a:extLst>
          </p:cNvPr>
          <p:cNvGrpSpPr/>
          <p:nvPr/>
        </p:nvGrpSpPr>
        <p:grpSpPr>
          <a:xfrm>
            <a:off x="9383011" y="2942492"/>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B382089E-ADAB-DFC2-57A6-51BFF4DAC88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19">
              <a:extLst>
                <a:ext uri="{FF2B5EF4-FFF2-40B4-BE49-F238E27FC236}">
                  <a16:creationId xmlns:a16="http://schemas.microsoft.com/office/drawing/2014/main" id="{76322195-F546-6E75-BE9D-068378EF80F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Knopf3">
            <a:extLst>
              <a:ext uri="{FF2B5EF4-FFF2-40B4-BE49-F238E27FC236}">
                <a16:creationId xmlns:a16="http://schemas.microsoft.com/office/drawing/2014/main" id="{867F46F5-A593-E578-6A86-E4BE57B52C90}"/>
              </a:ext>
            </a:extLst>
          </p:cNvPr>
          <p:cNvGrpSpPr/>
          <p:nvPr/>
        </p:nvGrpSpPr>
        <p:grpSpPr>
          <a:xfrm>
            <a:off x="9380848" y="2310011"/>
            <a:ext cx="525690" cy="504000"/>
            <a:chOff x="8550142" y="4941168"/>
            <a:chExt cx="593858" cy="576064"/>
          </a:xfrm>
          <a:solidFill>
            <a:schemeClr val="accent1"/>
          </a:solidFill>
        </p:grpSpPr>
        <p:sp>
          <p:nvSpPr>
            <p:cNvPr id="29" name="Rechteck 28">
              <a:extLst>
                <a:ext uri="{FF2B5EF4-FFF2-40B4-BE49-F238E27FC236}">
                  <a16:creationId xmlns:a16="http://schemas.microsoft.com/office/drawing/2014/main" id="{4979842B-F0A8-A79E-78E9-0BC173AEFE4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2">
              <a:extLst>
                <a:ext uri="{FF2B5EF4-FFF2-40B4-BE49-F238E27FC236}">
                  <a16:creationId xmlns:a16="http://schemas.microsoft.com/office/drawing/2014/main" id="{8EA93A59-E9F6-B364-8DAA-6E2DF06B2EE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31" name="Knopf2">
            <a:extLst>
              <a:ext uri="{FF2B5EF4-FFF2-40B4-BE49-F238E27FC236}">
                <a16:creationId xmlns:a16="http://schemas.microsoft.com/office/drawing/2014/main" id="{D915756B-880F-BD76-EE2E-6B3A51C36FED}"/>
              </a:ext>
            </a:extLst>
          </p:cNvPr>
          <p:cNvGrpSpPr/>
          <p:nvPr/>
        </p:nvGrpSpPr>
        <p:grpSpPr>
          <a:xfrm>
            <a:off x="9383011" y="1677530"/>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E2E06DD9-D74A-9E6E-BBB9-EBC658B2A0D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25">
              <a:extLst>
                <a:ext uri="{FF2B5EF4-FFF2-40B4-BE49-F238E27FC236}">
                  <a16:creationId xmlns:a16="http://schemas.microsoft.com/office/drawing/2014/main" id="{A802CDCF-D507-8B2D-D8FA-C4CA1F862D4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34" name="Knopf1">
            <a:extLst>
              <a:ext uri="{FF2B5EF4-FFF2-40B4-BE49-F238E27FC236}">
                <a16:creationId xmlns:a16="http://schemas.microsoft.com/office/drawing/2014/main" id="{4CC1E334-CCCE-E2B2-E48E-3A7A5EA09FE8}"/>
              </a:ext>
            </a:extLst>
          </p:cNvPr>
          <p:cNvGrpSpPr/>
          <p:nvPr/>
        </p:nvGrpSpPr>
        <p:grpSpPr>
          <a:xfrm>
            <a:off x="9383011" y="1045049"/>
            <a:ext cx="525690" cy="504000"/>
            <a:chOff x="8550142" y="4941168"/>
            <a:chExt cx="593858" cy="576064"/>
          </a:xfrm>
          <a:solidFill>
            <a:schemeClr val="accent1"/>
          </a:solidFill>
        </p:grpSpPr>
        <p:sp>
          <p:nvSpPr>
            <p:cNvPr id="35" name="Rechteck 34">
              <a:extLst>
                <a:ext uri="{FF2B5EF4-FFF2-40B4-BE49-F238E27FC236}">
                  <a16:creationId xmlns:a16="http://schemas.microsoft.com/office/drawing/2014/main" id="{C964BB7C-A93D-483D-3602-9C4927798F3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Ellipse 28">
              <a:extLst>
                <a:ext uri="{FF2B5EF4-FFF2-40B4-BE49-F238E27FC236}">
                  <a16:creationId xmlns:a16="http://schemas.microsoft.com/office/drawing/2014/main" id="{A7A0FEC3-DD24-4125-6EE7-D51F5E5EDD7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7" name="Hilfe 8 Grafik">
            <a:extLst>
              <a:ext uri="{FF2B5EF4-FFF2-40B4-BE49-F238E27FC236}">
                <a16:creationId xmlns:a16="http://schemas.microsoft.com/office/drawing/2014/main" id="{FB542E43-FEA0-EB5C-68F0-0BAC3F440B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8" name="Hilfe 7 Grafik">
            <a:extLst>
              <a:ext uri="{FF2B5EF4-FFF2-40B4-BE49-F238E27FC236}">
                <a16:creationId xmlns:a16="http://schemas.microsoft.com/office/drawing/2014/main" id="{B35C9594-1872-ACC0-7C65-B2BC0B1C86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9" name="Hilfe 6 Grafik">
            <a:extLst>
              <a:ext uri="{FF2B5EF4-FFF2-40B4-BE49-F238E27FC236}">
                <a16:creationId xmlns:a16="http://schemas.microsoft.com/office/drawing/2014/main" id="{39E82C42-4451-70C1-752E-918DE6FD4D0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40" name="Hilfe 5 Grafik">
            <a:extLst>
              <a:ext uri="{FF2B5EF4-FFF2-40B4-BE49-F238E27FC236}">
                <a16:creationId xmlns:a16="http://schemas.microsoft.com/office/drawing/2014/main" id="{22FA150E-B7B2-46BA-D4E9-C88F4586732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41" name="Hilfe 4 Grafik">
            <a:extLst>
              <a:ext uri="{FF2B5EF4-FFF2-40B4-BE49-F238E27FC236}">
                <a16:creationId xmlns:a16="http://schemas.microsoft.com/office/drawing/2014/main" id="{A5EDBC5F-FDF2-A5CA-6A09-3A85280AD75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42" name="Hilfe 3 Grafik">
            <a:extLst>
              <a:ext uri="{FF2B5EF4-FFF2-40B4-BE49-F238E27FC236}">
                <a16:creationId xmlns:a16="http://schemas.microsoft.com/office/drawing/2014/main" id="{FEFF7A14-6270-2277-BE0F-A6E5876327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43" name="Hilfe 2 Grafik">
            <a:extLst>
              <a:ext uri="{FF2B5EF4-FFF2-40B4-BE49-F238E27FC236}">
                <a16:creationId xmlns:a16="http://schemas.microsoft.com/office/drawing/2014/main" id="{583B8BD5-F876-9B70-4D64-91CD881411D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44" name="Hilfe 1 Grafik">
            <a:extLst>
              <a:ext uri="{FF2B5EF4-FFF2-40B4-BE49-F238E27FC236}">
                <a16:creationId xmlns:a16="http://schemas.microsoft.com/office/drawing/2014/main" id="{5F92446F-3959-A365-433A-26DAEE53431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1165897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4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44"/>
                                        </p:tgtEl>
                                        <p:attrNameLst>
                                          <p:attrName>ppt_x</p:attrName>
                                          <p:attrName>ppt_y</p:attrName>
                                        </p:attrNameLst>
                                      </p:cBhvr>
                                      <p:rCtr x="44038" y="0"/>
                                    </p:animMotion>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43"/>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4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42"/>
                                        </p:tgtEl>
                                        <p:attrNameLst>
                                          <p:attrName>ppt_x</p:attrName>
                                          <p:attrName>ppt_y</p:attrName>
                                        </p:attrNameLst>
                                      </p:cBhvr>
                                      <p:rCtr x="44038" y="0"/>
                                    </p:animMotion>
                                  </p:childTnLst>
                                </p:cTn>
                              </p:par>
                            </p:childTnLst>
                          </p:cTn>
                        </p:par>
                      </p:childTnLst>
                    </p:cTn>
                  </p:par>
                </p:childTnLst>
              </p:cTn>
              <p:nextCondLst>
                <p:cond evt="onClick" delay="0">
                  <p:tgtEl>
                    <p:spTgt spid="28"/>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7"/>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8"/>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8"/>
                                        </p:tgtEl>
                                        <p:attrNameLst>
                                          <p:attrName>ppt_x</p:attrName>
                                          <p:attrName>ppt_y</p:attrName>
                                        </p:attrNameLst>
                                      </p:cBhvr>
                                      <p:rCtr x="47788" y="-417"/>
                                    </p:animMotion>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9"/>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9"/>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40"/>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40"/>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41"/>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41"/>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522C-D7DB-E31D-55D3-6DB80938BF5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F5D8659-B136-4DA9-411D-80531A5B90E1}"/>
                  </a:ext>
                </a:extLst>
              </p:cNvPr>
              <p:cNvSpPr>
                <a:spLocks noGrp="1"/>
              </p:cNvSpPr>
              <p:nvPr>
                <p:ph idx="1"/>
              </p:nvPr>
            </p:nvSpPr>
            <p:spPr/>
            <p:txBody>
              <a:bodyPr/>
              <a:lstStyle/>
              <a:p>
                <a:r>
                  <a:rPr lang="de-DE" sz="1600" dirty="0"/>
                  <a:t> </a:t>
                </a:r>
                <a:r>
                  <a:rPr lang="de-DE" sz="1600" b="1" dirty="0"/>
                  <a:t>Aufgabe 1 </a:t>
                </a:r>
                <a:r>
                  <a:rPr lang="de-DE" sz="1600" dirty="0"/>
                  <a:t>[MSA 2014 N A4]</a:t>
                </a:r>
              </a:p>
              <a:p>
                <a:r>
                  <a:rPr lang="de-DE" sz="1600" dirty="0"/>
                  <a:t>*a)</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b="1" dirty="0"/>
                  <a:t>Aufgabe 2 </a:t>
                </a:r>
                <a:r>
                  <a:rPr lang="de-DE" sz="1600" dirty="0"/>
                  <a:t>[MSA 2018 A2]</a:t>
                </a:r>
              </a:p>
              <a:p>
                <a:r>
                  <a:rPr lang="de-DE" sz="1600" dirty="0"/>
                  <a:t>*a) Exponentielles Wachstum: Der Umsatz nimmt jährlich um den gleichen prozentualen Anteil zu. Der Wachstumsfaktor wäre </a:t>
                </a:r>
                <a14:m>
                  <m:oMath xmlns:m="http://schemas.openxmlformats.org/officeDocument/2006/math">
                    <m:r>
                      <a:rPr lang="de-DE" sz="1600" i="1" dirty="0" smtClean="0">
                        <a:latin typeface="Cambria Math" panose="02040503050406030204" pitchFamily="18" charset="0"/>
                      </a:rPr>
                      <m:t>𝑏</m:t>
                    </m:r>
                    <m:r>
                      <a:rPr lang="de-DE" sz="1600" i="1" dirty="0" smtClean="0">
                        <a:latin typeface="Cambria Math" panose="02040503050406030204" pitchFamily="18" charset="0"/>
                      </a:rPr>
                      <m:t>=1,06</m:t>
                    </m:r>
                  </m:oMath>
                </a14:m>
                <a:r>
                  <a:rPr lang="de-DE" sz="1600" dirty="0"/>
                  <a:t>. Man multipliziert. </a:t>
                </a:r>
              </a:p>
              <a:p>
                <a:endParaRPr lang="de-DE" sz="1600" dirty="0"/>
              </a:p>
              <a:p>
                <a:endParaRPr lang="de-DE" sz="1600" dirty="0"/>
              </a:p>
            </p:txBody>
          </p:sp>
        </mc:Choice>
        <mc:Fallback xmlns="">
          <p:sp>
            <p:nvSpPr>
              <p:cNvPr id="2" name="Inhaltsplatzhalter 1">
                <a:extLst>
                  <a:ext uri="{FF2B5EF4-FFF2-40B4-BE49-F238E27FC236}">
                    <a16:creationId xmlns:a16="http://schemas.microsoft.com/office/drawing/2014/main" id="{3F5D8659-B136-4DA9-411D-80531A5B90E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Titel 3">
            <a:extLst>
              <a:ext uri="{FF2B5EF4-FFF2-40B4-BE49-F238E27FC236}">
                <a16:creationId xmlns:a16="http://schemas.microsoft.com/office/drawing/2014/main" id="{CD1B9C91-52AA-B2F2-509D-A1F6904D4FAE}"/>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graphicFrame>
        <p:nvGraphicFramePr>
          <p:cNvPr id="3" name="Tabelle 2">
            <a:extLst>
              <a:ext uri="{FF2B5EF4-FFF2-40B4-BE49-F238E27FC236}">
                <a16:creationId xmlns:a16="http://schemas.microsoft.com/office/drawing/2014/main" id="{96798161-5952-D605-4D99-D48CBF3C3CE2}"/>
              </a:ext>
            </a:extLst>
          </p:cNvPr>
          <p:cNvGraphicFramePr>
            <a:graphicFrameLocks noGrp="1"/>
          </p:cNvGraphicFramePr>
          <p:nvPr>
            <p:extLst>
              <p:ext uri="{D42A27DB-BD31-4B8C-83A1-F6EECF244321}">
                <p14:modId xmlns:p14="http://schemas.microsoft.com/office/powerpoint/2010/main" val="2227762674"/>
              </p:ext>
            </p:extLst>
          </p:nvPr>
        </p:nvGraphicFramePr>
        <p:xfrm>
          <a:off x="200472" y="1792998"/>
          <a:ext cx="1296144" cy="1483360"/>
        </p:xfrm>
        <a:graphic>
          <a:graphicData uri="http://schemas.openxmlformats.org/drawingml/2006/table">
            <a:tbl>
              <a:tblPr firstRow="1" bandRow="1">
                <a:tableStyleId>{5C22544A-7EE6-4342-B048-85BDC9FD1C3A}</a:tableStyleId>
              </a:tblPr>
              <a:tblGrid>
                <a:gridCol w="746983">
                  <a:extLst>
                    <a:ext uri="{9D8B030D-6E8A-4147-A177-3AD203B41FA5}">
                      <a16:colId xmlns:a16="http://schemas.microsoft.com/office/drawing/2014/main" val="96730836"/>
                    </a:ext>
                  </a:extLst>
                </a:gridCol>
                <a:gridCol w="549161">
                  <a:extLst>
                    <a:ext uri="{9D8B030D-6E8A-4147-A177-3AD203B41FA5}">
                      <a16:colId xmlns:a16="http://schemas.microsoft.com/office/drawing/2014/main" val="722386793"/>
                    </a:ext>
                  </a:extLst>
                </a:gridCol>
              </a:tblGrid>
              <a:tr h="370840">
                <a:tc>
                  <a:txBody>
                    <a:bodyPr/>
                    <a:lstStyle/>
                    <a:p>
                      <a:pPr algn="ctr"/>
                      <a:r>
                        <a:rPr lang="de-DE" sz="1600" b="1" dirty="0">
                          <a:solidFill>
                            <a:schemeClr val="tx1"/>
                          </a:solidFill>
                        </a:rPr>
                        <a:t>Graph</a:t>
                      </a:r>
                      <a:r>
                        <a:rPr lang="de-DE" sz="1600" b="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799827"/>
                  </a:ext>
                </a:extLst>
              </a:tr>
              <a:tr h="370840">
                <a:tc>
                  <a:txBody>
                    <a:bodyPr/>
                    <a:lstStyle/>
                    <a:p>
                      <a:pPr algn="ctr"/>
                      <a:r>
                        <a:rPr lang="de-DE" sz="1600" b="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947317"/>
                  </a:ext>
                </a:extLst>
              </a:tr>
              <a:tr h="370840">
                <a:tc>
                  <a:txBody>
                    <a:bodyPr/>
                    <a:lstStyle/>
                    <a:p>
                      <a:pPr algn="ctr"/>
                      <a:r>
                        <a:rPr lang="de-DE" sz="1600" b="0" dirty="0">
                          <a:solidFill>
                            <a:schemeClr val="tx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651557"/>
                  </a:ext>
                </a:extLst>
              </a:tr>
              <a:tr h="370840">
                <a:tc>
                  <a:txBody>
                    <a:bodyPr/>
                    <a:lstStyle/>
                    <a:p>
                      <a:pPr algn="ctr"/>
                      <a:r>
                        <a:rPr lang="de-DE" sz="16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496821"/>
                  </a:ext>
                </a:extLst>
              </a:tr>
            </a:tbl>
          </a:graphicData>
        </a:graphic>
      </p:graphicFrame>
      <p:graphicFrame>
        <p:nvGraphicFramePr>
          <p:cNvPr id="7" name="Tabelle 6">
            <a:extLst>
              <a:ext uri="{FF2B5EF4-FFF2-40B4-BE49-F238E27FC236}">
                <a16:creationId xmlns:a16="http://schemas.microsoft.com/office/drawing/2014/main" id="{E8BAEB34-547A-996B-0CE8-4CD5B31D2C2C}"/>
              </a:ext>
            </a:extLst>
          </p:cNvPr>
          <p:cNvGraphicFramePr>
            <a:graphicFrameLocks noGrp="1"/>
          </p:cNvGraphicFramePr>
          <p:nvPr>
            <p:extLst>
              <p:ext uri="{D42A27DB-BD31-4B8C-83A1-F6EECF244321}">
                <p14:modId xmlns:p14="http://schemas.microsoft.com/office/powerpoint/2010/main" val="2846117430"/>
              </p:ext>
            </p:extLst>
          </p:nvPr>
        </p:nvGraphicFramePr>
        <p:xfrm>
          <a:off x="1856656" y="1792998"/>
          <a:ext cx="4040760" cy="1691640"/>
        </p:xfrm>
        <a:graphic>
          <a:graphicData uri="http://schemas.openxmlformats.org/drawingml/2006/table">
            <a:tbl>
              <a:tblPr firstRow="1" bandRow="1">
                <a:tableStyleId>{5C22544A-7EE6-4342-B048-85BDC9FD1C3A}</a:tableStyleId>
              </a:tblPr>
              <a:tblGrid>
                <a:gridCol w="3423974">
                  <a:extLst>
                    <a:ext uri="{9D8B030D-6E8A-4147-A177-3AD203B41FA5}">
                      <a16:colId xmlns:a16="http://schemas.microsoft.com/office/drawing/2014/main" val="96730836"/>
                    </a:ext>
                  </a:extLst>
                </a:gridCol>
                <a:gridCol w="616786">
                  <a:extLst>
                    <a:ext uri="{9D8B030D-6E8A-4147-A177-3AD203B41FA5}">
                      <a16:colId xmlns:a16="http://schemas.microsoft.com/office/drawing/2014/main" val="722386793"/>
                    </a:ext>
                  </a:extLst>
                </a:gridCol>
              </a:tblGrid>
              <a:tr h="370840">
                <a:tc>
                  <a:txBody>
                    <a:bodyPr/>
                    <a:lstStyle/>
                    <a:p>
                      <a:pPr algn="ctr"/>
                      <a:r>
                        <a:rPr lang="de-DE" sz="1600" b="1" dirty="0">
                          <a:solidFill>
                            <a:schemeClr val="tx1"/>
                          </a:solidFill>
                        </a:rPr>
                        <a:t>Begründung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799827"/>
                  </a:ext>
                </a:extLst>
              </a:tr>
              <a:tr h="370840">
                <a:tc>
                  <a:txBody>
                    <a:bodyPr/>
                    <a:lstStyle/>
                    <a:p>
                      <a:pPr algn="l"/>
                      <a:r>
                        <a:rPr lang="de-DE" sz="1600" b="0" dirty="0">
                          <a:solidFill>
                            <a:schemeClr val="tx1"/>
                          </a:solidFill>
                        </a:rPr>
                        <a:t>Zum Zeitpunkt t = 0 sind 0,5 </a:t>
                      </a:r>
                      <a:r>
                        <a:rPr lang="de-DE" sz="1600" b="0" dirty="0" err="1">
                          <a:solidFill>
                            <a:schemeClr val="tx1"/>
                          </a:solidFill>
                        </a:rPr>
                        <a:t>g</a:t>
                      </a:r>
                      <a:r>
                        <a:rPr lang="de-DE" sz="1600" b="0" dirty="0">
                          <a:solidFill>
                            <a:schemeClr val="tx1"/>
                          </a:solidFill>
                        </a:rPr>
                        <a:t> vorhanden.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947317"/>
                  </a:ext>
                </a:extLst>
              </a:tr>
              <a:tr h="370840">
                <a:tc>
                  <a:txBody>
                    <a:bodyPr/>
                    <a:lstStyle/>
                    <a:p>
                      <a:pPr algn="l"/>
                      <a:r>
                        <a:rPr lang="de-DE" sz="1600" b="0" dirty="0">
                          <a:solidFill>
                            <a:schemeClr val="tx1"/>
                          </a:solidFill>
                        </a:rPr>
                        <a:t>Es liegt kein lineares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651557"/>
                  </a:ext>
                </a:extLst>
              </a:tr>
              <a:tr h="370840">
                <a:tc>
                  <a:txBody>
                    <a:bodyPr/>
                    <a:lstStyle/>
                    <a:p>
                      <a:pPr algn="l"/>
                      <a:r>
                        <a:rPr lang="de-DE" sz="1600" b="0" dirty="0">
                          <a:solidFill>
                            <a:schemeClr val="tx1"/>
                          </a:solidFill>
                        </a:rPr>
                        <a:t>Der Graph hat die Form einer Parabel.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496821"/>
                  </a:ext>
                </a:extLst>
              </a:tr>
            </a:tbl>
          </a:graphicData>
        </a:graphic>
      </p:graphicFrame>
      <p:sp>
        <p:nvSpPr>
          <p:cNvPr id="6" name="Fußzeilenplatzhalter 5">
            <a:extLst>
              <a:ext uri="{FF2B5EF4-FFF2-40B4-BE49-F238E27FC236}">
                <a16:creationId xmlns:a16="http://schemas.microsoft.com/office/drawing/2014/main" id="{15B9C7B9-D1B3-AC71-D082-FA7121754C64}"/>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Tree>
    <p:extLst>
      <p:ext uri="{BB962C8B-B14F-4D97-AF65-F5344CB8AC3E}">
        <p14:creationId xmlns:p14="http://schemas.microsoft.com/office/powerpoint/2010/main" val="172937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8E52-925E-BFAD-3C83-F39C2F47F11F}"/>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171DA95-993E-2399-7AE4-C44800F2CA73}"/>
              </a:ext>
            </a:extLst>
          </p:cNvPr>
          <p:cNvSpPr>
            <a:spLocks noGrp="1"/>
          </p:cNvSpPr>
          <p:nvPr>
            <p:ph idx="1"/>
          </p:nvPr>
        </p:nvSpPr>
        <p:spPr/>
        <p:txBody>
          <a:bodyPr/>
          <a:lstStyle/>
          <a:p>
            <a:pPr>
              <a:spcBef>
                <a:spcPts val="0"/>
              </a:spcBef>
            </a:pPr>
            <a:r>
              <a:rPr lang="de-DE" sz="1600" b="1" dirty="0"/>
              <a:t>Aufgabe 1 </a:t>
            </a:r>
            <a:r>
              <a:rPr lang="de-DE" sz="1600" dirty="0"/>
              <a:t>[vgl. MSA 2011 N A8]</a:t>
            </a:r>
          </a:p>
          <a:p>
            <a:pPr algn="l">
              <a:spcAft>
                <a:spcPts val="600"/>
              </a:spcAft>
            </a:pPr>
            <a:r>
              <a:rPr lang="de-DE" sz="1600" dirty="0"/>
              <a:t>Die Anzahl an verkauften Fahrzeugen mit Elektroantrieb einer Marke steigt europaweit von Jahr zu Jahr:</a:t>
            </a:r>
          </a:p>
          <a:p>
            <a:pPr algn="l">
              <a:spcAft>
                <a:spcPts val="600"/>
              </a:spcAft>
            </a:pPr>
            <a:endParaRPr lang="de-DE" sz="1600" dirty="0"/>
          </a:p>
          <a:p>
            <a:pPr algn="l">
              <a:spcAft>
                <a:spcPts val="600"/>
              </a:spcAft>
            </a:pPr>
            <a:endParaRPr lang="de-DE" sz="1600" dirty="0"/>
          </a:p>
          <a:p>
            <a:pPr algn="l">
              <a:spcAft>
                <a:spcPts val="600"/>
              </a:spcAft>
            </a:pPr>
            <a:endParaRPr lang="de-DE" sz="1600" dirty="0"/>
          </a:p>
          <a:p>
            <a:pPr algn="l">
              <a:spcAft>
                <a:spcPts val="600"/>
              </a:spcAft>
            </a:pPr>
            <a:r>
              <a:rPr lang="de-DE" sz="1600" dirty="0"/>
              <a:t>*a) Entscheide, welche Art von Wachstum bei den steigenden Verkaufszahlen vorliegt. </a:t>
            </a:r>
            <a:br>
              <a:rPr lang="de-DE" sz="1600" dirty="0"/>
            </a:br>
            <a:r>
              <a:rPr lang="de-DE" sz="1600" dirty="0"/>
              <a:t>Kreuze an und begründe Deine Meinung.</a:t>
            </a:r>
          </a:p>
          <a:p>
            <a:pPr algn="l">
              <a:spcAft>
                <a:spcPts val="600"/>
              </a:spcAft>
            </a:pPr>
            <a:endParaRPr lang="de-DE" sz="1600" dirty="0"/>
          </a:p>
        </p:txBody>
      </p:sp>
      <p:sp>
        <p:nvSpPr>
          <p:cNvPr id="4" name="Titel 3">
            <a:extLst>
              <a:ext uri="{FF2B5EF4-FFF2-40B4-BE49-F238E27FC236}">
                <a16:creationId xmlns:a16="http://schemas.microsoft.com/office/drawing/2014/main" id="{A572565B-518C-28DB-38DE-97E4FDACA031}"/>
              </a:ext>
            </a:extLst>
          </p:cNvPr>
          <p:cNvSpPr>
            <a:spLocks noGrp="1"/>
          </p:cNvSpPr>
          <p:nvPr>
            <p:ph type="title"/>
          </p:nvPr>
        </p:nvSpPr>
        <p:spPr/>
        <p:txBody>
          <a:bodyPr/>
          <a:lstStyle/>
          <a:p>
            <a:r>
              <a:rPr lang="de-DE" dirty="0"/>
              <a:t>Wachstum unterscheiden II</a:t>
            </a:r>
          </a:p>
        </p:txBody>
      </p:sp>
      <p:sp>
        <p:nvSpPr>
          <p:cNvPr id="7" name="Titel 3">
            <a:extLst>
              <a:ext uri="{FF2B5EF4-FFF2-40B4-BE49-F238E27FC236}">
                <a16:creationId xmlns:a16="http://schemas.microsoft.com/office/drawing/2014/main" id="{9202533B-CB11-44E3-94B4-17BFAB22DD88}"/>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sp>
        <p:nvSpPr>
          <p:cNvPr id="9" name="Fußzeilenplatzhalter 5">
            <a:extLst>
              <a:ext uri="{FF2B5EF4-FFF2-40B4-BE49-F238E27FC236}">
                <a16:creationId xmlns:a16="http://schemas.microsoft.com/office/drawing/2014/main" id="{E2E664A0-FA51-F1A0-4521-1CEC6E8C14BC}"/>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10" name="Tabelle 9">
            <a:extLst>
              <a:ext uri="{FF2B5EF4-FFF2-40B4-BE49-F238E27FC236}">
                <a16:creationId xmlns:a16="http://schemas.microsoft.com/office/drawing/2014/main" id="{5B90F2B8-A38E-0009-27FC-CA83C97906FC}"/>
              </a:ext>
            </a:extLst>
          </p:cNvPr>
          <p:cNvGraphicFramePr>
            <a:graphicFrameLocks noGrp="1"/>
          </p:cNvGraphicFramePr>
          <p:nvPr>
            <p:extLst>
              <p:ext uri="{D42A27DB-BD31-4B8C-83A1-F6EECF244321}">
                <p14:modId xmlns:p14="http://schemas.microsoft.com/office/powerpoint/2010/main" val="3128688653"/>
              </p:ext>
            </p:extLst>
          </p:nvPr>
        </p:nvGraphicFramePr>
        <p:xfrm>
          <a:off x="272480" y="1844824"/>
          <a:ext cx="6604003" cy="889000"/>
        </p:xfrm>
        <a:graphic>
          <a:graphicData uri="http://schemas.openxmlformats.org/drawingml/2006/table">
            <a:tbl>
              <a:tblPr firstRow="1" bandRow="1">
                <a:tableStyleId>{5C22544A-7EE6-4342-B048-85BDC9FD1C3A}</a:tableStyleId>
              </a:tblPr>
              <a:tblGrid>
                <a:gridCol w="943429">
                  <a:extLst>
                    <a:ext uri="{9D8B030D-6E8A-4147-A177-3AD203B41FA5}">
                      <a16:colId xmlns:a16="http://schemas.microsoft.com/office/drawing/2014/main" val="3859932826"/>
                    </a:ext>
                  </a:extLst>
                </a:gridCol>
                <a:gridCol w="943429">
                  <a:extLst>
                    <a:ext uri="{9D8B030D-6E8A-4147-A177-3AD203B41FA5}">
                      <a16:colId xmlns:a16="http://schemas.microsoft.com/office/drawing/2014/main" val="4138255622"/>
                    </a:ext>
                  </a:extLst>
                </a:gridCol>
                <a:gridCol w="943429">
                  <a:extLst>
                    <a:ext uri="{9D8B030D-6E8A-4147-A177-3AD203B41FA5}">
                      <a16:colId xmlns:a16="http://schemas.microsoft.com/office/drawing/2014/main" val="3709906582"/>
                    </a:ext>
                  </a:extLst>
                </a:gridCol>
                <a:gridCol w="943429">
                  <a:extLst>
                    <a:ext uri="{9D8B030D-6E8A-4147-A177-3AD203B41FA5}">
                      <a16:colId xmlns:a16="http://schemas.microsoft.com/office/drawing/2014/main" val="1011500859"/>
                    </a:ext>
                  </a:extLst>
                </a:gridCol>
                <a:gridCol w="943429">
                  <a:extLst>
                    <a:ext uri="{9D8B030D-6E8A-4147-A177-3AD203B41FA5}">
                      <a16:colId xmlns:a16="http://schemas.microsoft.com/office/drawing/2014/main" val="521029256"/>
                    </a:ext>
                  </a:extLst>
                </a:gridCol>
                <a:gridCol w="943429">
                  <a:extLst>
                    <a:ext uri="{9D8B030D-6E8A-4147-A177-3AD203B41FA5}">
                      <a16:colId xmlns:a16="http://schemas.microsoft.com/office/drawing/2014/main" val="1511977510"/>
                    </a:ext>
                  </a:extLst>
                </a:gridCol>
                <a:gridCol w="943429">
                  <a:extLst>
                    <a:ext uri="{9D8B030D-6E8A-4147-A177-3AD203B41FA5}">
                      <a16:colId xmlns:a16="http://schemas.microsoft.com/office/drawing/2014/main" val="2200102450"/>
                    </a:ext>
                  </a:extLst>
                </a:gridCol>
              </a:tblGrid>
              <a:tr h="370840">
                <a:tc>
                  <a:txBody>
                    <a:bodyPr/>
                    <a:lstStyle/>
                    <a:p>
                      <a:pPr algn="ctr"/>
                      <a:r>
                        <a:rPr lang="de-DE" sz="1400" b="1" dirty="0">
                          <a:solidFill>
                            <a:schemeClr val="tx1"/>
                          </a:solidFill>
                        </a:rPr>
                        <a:t>Jahr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912795"/>
                  </a:ext>
                </a:extLst>
              </a:tr>
              <a:tr h="370840">
                <a:tc>
                  <a:txBody>
                    <a:bodyPr/>
                    <a:lstStyle/>
                    <a:p>
                      <a:pPr algn="ctr"/>
                      <a:r>
                        <a:rPr lang="de-DE" sz="1400" b="1" dirty="0">
                          <a:solidFill>
                            <a:schemeClr val="tx1"/>
                          </a:solidFill>
                        </a:rPr>
                        <a:t>Anzahl in Millionen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742383"/>
                  </a:ext>
                </a:extLst>
              </a:tr>
            </a:tbl>
          </a:graphicData>
        </a:graphic>
      </p:graphicFrame>
      <p:graphicFrame>
        <p:nvGraphicFramePr>
          <p:cNvPr id="11" name="Tabelle 10">
            <a:extLst>
              <a:ext uri="{FF2B5EF4-FFF2-40B4-BE49-F238E27FC236}">
                <a16:creationId xmlns:a16="http://schemas.microsoft.com/office/drawing/2014/main" id="{4DED552B-87D3-C983-9520-93C463FCB1EF}"/>
              </a:ext>
            </a:extLst>
          </p:cNvPr>
          <p:cNvGraphicFramePr>
            <a:graphicFrameLocks noGrp="1"/>
          </p:cNvGraphicFramePr>
          <p:nvPr>
            <p:extLst>
              <p:ext uri="{D42A27DB-BD31-4B8C-83A1-F6EECF244321}">
                <p14:modId xmlns:p14="http://schemas.microsoft.com/office/powerpoint/2010/main" val="721389851"/>
              </p:ext>
            </p:extLst>
          </p:nvPr>
        </p:nvGraphicFramePr>
        <p:xfrm>
          <a:off x="272484" y="3533599"/>
          <a:ext cx="6603999" cy="1854200"/>
        </p:xfrm>
        <a:graphic>
          <a:graphicData uri="http://schemas.openxmlformats.org/drawingml/2006/table">
            <a:tbl>
              <a:tblPr firstRow="1" bandRow="1">
                <a:tableStyleId>{5C22544A-7EE6-4342-B048-85BDC9FD1C3A}</a:tableStyleId>
              </a:tblPr>
              <a:tblGrid>
                <a:gridCol w="432044">
                  <a:extLst>
                    <a:ext uri="{9D8B030D-6E8A-4147-A177-3AD203B41FA5}">
                      <a16:colId xmlns:a16="http://schemas.microsoft.com/office/drawing/2014/main" val="3078154464"/>
                    </a:ext>
                  </a:extLst>
                </a:gridCol>
                <a:gridCol w="4968552">
                  <a:extLst>
                    <a:ext uri="{9D8B030D-6E8A-4147-A177-3AD203B41FA5}">
                      <a16:colId xmlns:a16="http://schemas.microsoft.com/office/drawing/2014/main" val="1070532505"/>
                    </a:ext>
                  </a:extLst>
                </a:gridCol>
                <a:gridCol w="1203403">
                  <a:extLst>
                    <a:ext uri="{9D8B030D-6E8A-4147-A177-3AD203B41FA5}">
                      <a16:colId xmlns:a16="http://schemas.microsoft.com/office/drawing/2014/main" val="1807144334"/>
                    </a:ext>
                  </a:extLst>
                </a:gridCol>
              </a:tblGrid>
              <a:tr h="370840">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lineares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06039"/>
                  </a:ext>
                </a:extLst>
              </a:tr>
              <a:tr h="370840">
                <a:tc>
                  <a:txBody>
                    <a:bodyPr/>
                    <a:lstStyle/>
                    <a:p>
                      <a:pPr algn="ctr"/>
                      <a:r>
                        <a:rPr lang="de-DE" sz="14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204523"/>
                  </a:ext>
                </a:extLst>
              </a:tr>
              <a:tr h="370840">
                <a:tc>
                  <a:txBody>
                    <a:bodyPr/>
                    <a:lstStyle/>
                    <a:p>
                      <a:pPr algn="ctr"/>
                      <a:r>
                        <a:rPr lang="de-DE" sz="14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weder lineares noch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31896"/>
                  </a:ext>
                </a:extLst>
              </a:tr>
              <a:tr h="741680">
                <a:tc gridSpan="3">
                  <a:txBody>
                    <a:bodyPr/>
                    <a:lstStyle/>
                    <a:p>
                      <a:pPr algn="l"/>
                      <a:r>
                        <a:rPr lang="de-DE" sz="1400" b="0" dirty="0">
                          <a:solidFill>
                            <a:schemeClr val="tx1"/>
                          </a:solidFill>
                        </a:rPr>
                        <a:t>Begründung:</a:t>
                      </a:r>
                      <a:br>
                        <a:rPr lang="de-DE" sz="1400" b="0" dirty="0">
                          <a:solidFill>
                            <a:schemeClr val="tx1"/>
                          </a:solidFill>
                        </a:rPr>
                      </a:b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99194"/>
                  </a:ext>
                </a:extLst>
              </a:tr>
            </a:tbl>
          </a:graphicData>
        </a:graphic>
      </p:graphicFrame>
      <p:grpSp>
        <p:nvGrpSpPr>
          <p:cNvPr id="3" name="Knopf 8">
            <a:extLst>
              <a:ext uri="{FF2B5EF4-FFF2-40B4-BE49-F238E27FC236}">
                <a16:creationId xmlns:a16="http://schemas.microsoft.com/office/drawing/2014/main" id="{5D9A08B1-FECB-0B9D-579C-69CBD367C705}"/>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0F966045-1318-DA8A-6719-9C7071B73627}"/>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888B97EB-1638-6CAC-B246-E4585D689E16}"/>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8" name="Knopf 7">
            <a:extLst>
              <a:ext uri="{FF2B5EF4-FFF2-40B4-BE49-F238E27FC236}">
                <a16:creationId xmlns:a16="http://schemas.microsoft.com/office/drawing/2014/main" id="{0A0D06A0-31D7-FC26-8535-675429CBC873}"/>
              </a:ext>
            </a:extLst>
          </p:cNvPr>
          <p:cNvGrpSpPr/>
          <p:nvPr/>
        </p:nvGrpSpPr>
        <p:grpSpPr>
          <a:xfrm>
            <a:off x="9379302" y="4839935"/>
            <a:ext cx="513769" cy="504000"/>
            <a:chOff x="9312680" y="5062255"/>
            <a:chExt cx="580391" cy="576064"/>
          </a:xfrm>
          <a:solidFill>
            <a:schemeClr val="accent1"/>
          </a:solidFill>
        </p:grpSpPr>
        <p:sp>
          <p:nvSpPr>
            <p:cNvPr id="12" name="Rechteck 11">
              <a:extLst>
                <a:ext uri="{FF2B5EF4-FFF2-40B4-BE49-F238E27FC236}">
                  <a16:creationId xmlns:a16="http://schemas.microsoft.com/office/drawing/2014/main" id="{87CB7BA2-BDFF-9F25-8767-3203A9E69B9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Knop7">
              <a:extLst>
                <a:ext uri="{FF2B5EF4-FFF2-40B4-BE49-F238E27FC236}">
                  <a16:creationId xmlns:a16="http://schemas.microsoft.com/office/drawing/2014/main" id="{B936463C-9480-7557-B92A-9C7340B0154C}"/>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4" name="Knopf6">
            <a:extLst>
              <a:ext uri="{FF2B5EF4-FFF2-40B4-BE49-F238E27FC236}">
                <a16:creationId xmlns:a16="http://schemas.microsoft.com/office/drawing/2014/main" id="{77B4438C-A769-2B94-E475-450859CE92F3}"/>
              </a:ext>
            </a:extLst>
          </p:cNvPr>
          <p:cNvGrpSpPr/>
          <p:nvPr/>
        </p:nvGrpSpPr>
        <p:grpSpPr>
          <a:xfrm>
            <a:off x="9383011" y="4207454"/>
            <a:ext cx="525690" cy="504000"/>
            <a:chOff x="8550142" y="4941168"/>
            <a:chExt cx="593858" cy="576064"/>
          </a:xfrm>
          <a:solidFill>
            <a:schemeClr val="accent1"/>
          </a:solidFill>
        </p:grpSpPr>
        <p:sp>
          <p:nvSpPr>
            <p:cNvPr id="15" name="Rechteck 14">
              <a:extLst>
                <a:ext uri="{FF2B5EF4-FFF2-40B4-BE49-F238E27FC236}">
                  <a16:creationId xmlns:a16="http://schemas.microsoft.com/office/drawing/2014/main" id="{81471EEC-D870-4E60-3742-2719CC4512D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llipse 13">
              <a:extLst>
                <a:ext uri="{FF2B5EF4-FFF2-40B4-BE49-F238E27FC236}">
                  <a16:creationId xmlns:a16="http://schemas.microsoft.com/office/drawing/2014/main" id="{A601C500-2DC6-5E31-7125-6C14F2C36BF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7" name="Knopf5">
            <a:extLst>
              <a:ext uri="{FF2B5EF4-FFF2-40B4-BE49-F238E27FC236}">
                <a16:creationId xmlns:a16="http://schemas.microsoft.com/office/drawing/2014/main" id="{D6489C9D-97AA-E291-E8D5-EE8A56878C3C}"/>
              </a:ext>
            </a:extLst>
          </p:cNvPr>
          <p:cNvGrpSpPr/>
          <p:nvPr/>
        </p:nvGrpSpPr>
        <p:grpSpPr>
          <a:xfrm>
            <a:off x="9383011" y="3574973"/>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1AC6AC12-AE50-80BF-7145-8273F23D582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6">
              <a:extLst>
                <a:ext uri="{FF2B5EF4-FFF2-40B4-BE49-F238E27FC236}">
                  <a16:creationId xmlns:a16="http://schemas.microsoft.com/office/drawing/2014/main" id="{027F06F0-7562-9C63-4C08-C294B6081BE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Knopf4">
            <a:extLst>
              <a:ext uri="{FF2B5EF4-FFF2-40B4-BE49-F238E27FC236}">
                <a16:creationId xmlns:a16="http://schemas.microsoft.com/office/drawing/2014/main" id="{08FB6237-96F1-A4A3-09B2-E06814CF4883}"/>
              </a:ext>
            </a:extLst>
          </p:cNvPr>
          <p:cNvGrpSpPr/>
          <p:nvPr/>
        </p:nvGrpSpPr>
        <p:grpSpPr>
          <a:xfrm>
            <a:off x="9383011" y="2942492"/>
            <a:ext cx="525690" cy="504000"/>
            <a:chOff x="8550142" y="4941168"/>
            <a:chExt cx="593858" cy="576064"/>
          </a:xfrm>
          <a:solidFill>
            <a:schemeClr val="accent1"/>
          </a:solidFill>
        </p:grpSpPr>
        <p:sp>
          <p:nvSpPr>
            <p:cNvPr id="21" name="Rechteck 20">
              <a:extLst>
                <a:ext uri="{FF2B5EF4-FFF2-40B4-BE49-F238E27FC236}">
                  <a16:creationId xmlns:a16="http://schemas.microsoft.com/office/drawing/2014/main" id="{764A1D85-7633-3966-E6DD-02F593B5827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19">
              <a:extLst>
                <a:ext uri="{FF2B5EF4-FFF2-40B4-BE49-F238E27FC236}">
                  <a16:creationId xmlns:a16="http://schemas.microsoft.com/office/drawing/2014/main" id="{467A612D-3A64-D711-2CE5-AD0E3CD84F4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Knopf3">
            <a:extLst>
              <a:ext uri="{FF2B5EF4-FFF2-40B4-BE49-F238E27FC236}">
                <a16:creationId xmlns:a16="http://schemas.microsoft.com/office/drawing/2014/main" id="{839F5FDC-425F-C128-EF32-B07DBEE0C48E}"/>
              </a:ext>
            </a:extLst>
          </p:cNvPr>
          <p:cNvGrpSpPr/>
          <p:nvPr/>
        </p:nvGrpSpPr>
        <p:grpSpPr>
          <a:xfrm>
            <a:off x="9380848" y="2310011"/>
            <a:ext cx="525690" cy="504000"/>
            <a:chOff x="8550142" y="4941168"/>
            <a:chExt cx="593858" cy="576064"/>
          </a:xfrm>
          <a:solidFill>
            <a:schemeClr val="accent1"/>
          </a:solidFill>
        </p:grpSpPr>
        <p:sp>
          <p:nvSpPr>
            <p:cNvPr id="24" name="Rechteck 23">
              <a:extLst>
                <a:ext uri="{FF2B5EF4-FFF2-40B4-BE49-F238E27FC236}">
                  <a16:creationId xmlns:a16="http://schemas.microsoft.com/office/drawing/2014/main" id="{1C55B690-690A-0AAF-E130-B4E641ADBB9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Ellipse 22">
              <a:extLst>
                <a:ext uri="{FF2B5EF4-FFF2-40B4-BE49-F238E27FC236}">
                  <a16:creationId xmlns:a16="http://schemas.microsoft.com/office/drawing/2014/main" id="{954E6953-7B84-0115-DA74-6E64B924A55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6" name="Knopf2">
            <a:extLst>
              <a:ext uri="{FF2B5EF4-FFF2-40B4-BE49-F238E27FC236}">
                <a16:creationId xmlns:a16="http://schemas.microsoft.com/office/drawing/2014/main" id="{3FDF6593-6A45-23DB-3EAA-CD7C6F69026F}"/>
              </a:ext>
            </a:extLst>
          </p:cNvPr>
          <p:cNvGrpSpPr/>
          <p:nvPr/>
        </p:nvGrpSpPr>
        <p:grpSpPr>
          <a:xfrm>
            <a:off x="9383011" y="1677530"/>
            <a:ext cx="525690" cy="504000"/>
            <a:chOff x="8550142" y="4941168"/>
            <a:chExt cx="593858" cy="576064"/>
          </a:xfrm>
          <a:solidFill>
            <a:schemeClr val="accent1"/>
          </a:solidFill>
        </p:grpSpPr>
        <p:sp>
          <p:nvSpPr>
            <p:cNvPr id="27" name="Rechteck 26">
              <a:extLst>
                <a:ext uri="{FF2B5EF4-FFF2-40B4-BE49-F238E27FC236}">
                  <a16:creationId xmlns:a16="http://schemas.microsoft.com/office/drawing/2014/main" id="{E70EE363-279A-ACE2-437D-44F05E1CF51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Ellipse 25">
              <a:extLst>
                <a:ext uri="{FF2B5EF4-FFF2-40B4-BE49-F238E27FC236}">
                  <a16:creationId xmlns:a16="http://schemas.microsoft.com/office/drawing/2014/main" id="{0104BCC1-D406-5E3F-25DF-71A44642842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9" name="Knopf1">
            <a:extLst>
              <a:ext uri="{FF2B5EF4-FFF2-40B4-BE49-F238E27FC236}">
                <a16:creationId xmlns:a16="http://schemas.microsoft.com/office/drawing/2014/main" id="{FADA0514-CF9A-B9E5-31AF-EDD25939F3EC}"/>
              </a:ext>
            </a:extLst>
          </p:cNvPr>
          <p:cNvGrpSpPr/>
          <p:nvPr/>
        </p:nvGrpSpPr>
        <p:grpSpPr>
          <a:xfrm>
            <a:off x="9383011" y="1045049"/>
            <a:ext cx="525690" cy="504000"/>
            <a:chOff x="8550142" y="4941168"/>
            <a:chExt cx="593858" cy="576064"/>
          </a:xfrm>
          <a:solidFill>
            <a:schemeClr val="accent1"/>
          </a:solidFill>
        </p:grpSpPr>
        <p:sp>
          <p:nvSpPr>
            <p:cNvPr id="30" name="Rechteck 29">
              <a:extLst>
                <a:ext uri="{FF2B5EF4-FFF2-40B4-BE49-F238E27FC236}">
                  <a16:creationId xmlns:a16="http://schemas.microsoft.com/office/drawing/2014/main" id="{9E8D81B9-CDF7-220D-E045-7492B207858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28">
              <a:extLst>
                <a:ext uri="{FF2B5EF4-FFF2-40B4-BE49-F238E27FC236}">
                  <a16:creationId xmlns:a16="http://schemas.microsoft.com/office/drawing/2014/main" id="{36DF449F-C8B6-EBE6-BE1E-5A81B12D38E2}"/>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2" name="Hilfe 8 Grafik">
            <a:extLst>
              <a:ext uri="{FF2B5EF4-FFF2-40B4-BE49-F238E27FC236}">
                <a16:creationId xmlns:a16="http://schemas.microsoft.com/office/drawing/2014/main" id="{DE629F28-5831-24E6-A1CD-245C3CC7D7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3" name="Hilfe 7 Grafik">
            <a:extLst>
              <a:ext uri="{FF2B5EF4-FFF2-40B4-BE49-F238E27FC236}">
                <a16:creationId xmlns:a16="http://schemas.microsoft.com/office/drawing/2014/main" id="{ADBBF0D9-9741-6439-7CC4-1B97E407A0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4" name="Hilfe 6 Grafik">
            <a:extLst>
              <a:ext uri="{FF2B5EF4-FFF2-40B4-BE49-F238E27FC236}">
                <a16:creationId xmlns:a16="http://schemas.microsoft.com/office/drawing/2014/main" id="{2FAF1D4B-558B-8C8A-ED91-1A6669F651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5" name="Hilfe 5 Grafik">
            <a:extLst>
              <a:ext uri="{FF2B5EF4-FFF2-40B4-BE49-F238E27FC236}">
                <a16:creationId xmlns:a16="http://schemas.microsoft.com/office/drawing/2014/main" id="{FAB9991C-D9D1-8D37-9FDF-26D8C2BCEAC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6" name="Hilfe 4 Grafik">
            <a:extLst>
              <a:ext uri="{FF2B5EF4-FFF2-40B4-BE49-F238E27FC236}">
                <a16:creationId xmlns:a16="http://schemas.microsoft.com/office/drawing/2014/main" id="{80304055-A5A3-8620-3E16-C731BB6C404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7" name="Hilfe 3 Grafik">
            <a:extLst>
              <a:ext uri="{FF2B5EF4-FFF2-40B4-BE49-F238E27FC236}">
                <a16:creationId xmlns:a16="http://schemas.microsoft.com/office/drawing/2014/main" id="{DC2146D8-38A3-9615-E436-1B48914FAF4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8" name="Hilfe 2 Grafik">
            <a:extLst>
              <a:ext uri="{FF2B5EF4-FFF2-40B4-BE49-F238E27FC236}">
                <a16:creationId xmlns:a16="http://schemas.microsoft.com/office/drawing/2014/main" id="{CFF827FD-E8CF-900C-25A8-B4FB833D099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9" name="Hilfe 1 Grafik">
            <a:extLst>
              <a:ext uri="{FF2B5EF4-FFF2-40B4-BE49-F238E27FC236}">
                <a16:creationId xmlns:a16="http://schemas.microsoft.com/office/drawing/2014/main" id="{A4A8F9C4-E0EC-A93F-D9C3-CFE4FF7F0E6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2115548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9"/>
                                        </p:tgtEl>
                                        <p:attrNameLst>
                                          <p:attrName>ppt_x</p:attrName>
                                          <p:attrName>ppt_y</p:attrName>
                                        </p:attrNameLst>
                                      </p:cBhvr>
                                      <p:rCtr x="44038" y="0"/>
                                    </p:animMotion>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8"/>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7"/>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2"/>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2"/>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3"/>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3"/>
                                        </p:tgtEl>
                                        <p:attrNameLst>
                                          <p:attrName>ppt_x</p:attrName>
                                          <p:attrName>ppt_y</p:attrName>
                                        </p:attrNameLst>
                                      </p:cBhvr>
                                      <p:rCtr x="47788" y="-417"/>
                                    </p:animMotion>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4"/>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5"/>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6"/>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0"/>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9334-2935-7A1F-5592-2307DD15DA7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9978AB-BEE7-635A-BD68-951493AF4C21}"/>
              </a:ext>
            </a:extLst>
          </p:cNvPr>
          <p:cNvSpPr>
            <a:spLocks noGrp="1"/>
          </p:cNvSpPr>
          <p:nvPr>
            <p:ph idx="1"/>
          </p:nvPr>
        </p:nvSpPr>
        <p:spPr/>
        <p:txBody>
          <a:bodyPr/>
          <a:lstStyle/>
          <a:p>
            <a:r>
              <a:rPr lang="de-DE" sz="1600" dirty="0"/>
              <a:t> </a:t>
            </a:r>
            <a:r>
              <a:rPr lang="de-DE" sz="1600" b="1" dirty="0"/>
              <a:t>Aufgabe 1 </a:t>
            </a:r>
            <a:r>
              <a:rPr lang="de-DE" sz="1600" dirty="0"/>
              <a:t>[vgl. MSA 2011 N A8]</a:t>
            </a:r>
          </a:p>
          <a:p>
            <a:r>
              <a:rPr lang="de-DE" sz="1600" dirty="0"/>
              <a:t>*a) </a:t>
            </a:r>
          </a:p>
          <a:p>
            <a:br>
              <a:rPr lang="de-DE" sz="1600" dirty="0"/>
            </a:br>
            <a:endParaRPr lang="de-DE" sz="1600" dirty="0"/>
          </a:p>
        </p:txBody>
      </p:sp>
      <p:sp>
        <p:nvSpPr>
          <p:cNvPr id="5" name="Titel 3">
            <a:extLst>
              <a:ext uri="{FF2B5EF4-FFF2-40B4-BE49-F238E27FC236}">
                <a16:creationId xmlns:a16="http://schemas.microsoft.com/office/drawing/2014/main" id="{72017BA2-7FE9-68C3-3A06-DD9A5BABBA80}"/>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sp>
        <p:nvSpPr>
          <p:cNvPr id="6" name="Fußzeilenplatzhalter 5">
            <a:extLst>
              <a:ext uri="{FF2B5EF4-FFF2-40B4-BE49-F238E27FC236}">
                <a16:creationId xmlns:a16="http://schemas.microsoft.com/office/drawing/2014/main" id="{212739A3-6ECB-FAFA-6552-796CB4FBA60B}"/>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mc:AlternateContent xmlns:mc="http://schemas.openxmlformats.org/markup-compatibility/2006" xmlns:a14="http://schemas.microsoft.com/office/drawing/2010/main">
        <mc:Choice Requires="a14">
          <p:graphicFrame>
            <p:nvGraphicFramePr>
              <p:cNvPr id="3" name="Tabelle 2">
                <a:extLst>
                  <a:ext uri="{FF2B5EF4-FFF2-40B4-BE49-F238E27FC236}">
                    <a16:creationId xmlns:a16="http://schemas.microsoft.com/office/drawing/2014/main" id="{99C71780-E0F2-EFDB-9A7C-79F2BEA9C284}"/>
                  </a:ext>
                </a:extLst>
              </p:cNvPr>
              <p:cNvGraphicFramePr>
                <a:graphicFrameLocks noGrp="1"/>
              </p:cNvGraphicFramePr>
              <p:nvPr>
                <p:extLst>
                  <p:ext uri="{D42A27DB-BD31-4B8C-83A1-F6EECF244321}">
                    <p14:modId xmlns:p14="http://schemas.microsoft.com/office/powerpoint/2010/main" val="1276681490"/>
                  </p:ext>
                </p:extLst>
              </p:nvPr>
            </p:nvGraphicFramePr>
            <p:xfrm>
              <a:off x="272480" y="2772073"/>
              <a:ext cx="6603999" cy="2666111"/>
            </p:xfrm>
            <a:graphic>
              <a:graphicData uri="http://schemas.openxmlformats.org/drawingml/2006/table">
                <a:tbl>
                  <a:tblPr firstRow="1" bandRow="1">
                    <a:tableStyleId>{5C22544A-7EE6-4342-B048-85BDC9FD1C3A}</a:tableStyleId>
                  </a:tblPr>
                  <a:tblGrid>
                    <a:gridCol w="432044">
                      <a:extLst>
                        <a:ext uri="{9D8B030D-6E8A-4147-A177-3AD203B41FA5}">
                          <a16:colId xmlns:a16="http://schemas.microsoft.com/office/drawing/2014/main" val="3078154464"/>
                        </a:ext>
                      </a:extLst>
                    </a:gridCol>
                    <a:gridCol w="4968552">
                      <a:extLst>
                        <a:ext uri="{9D8B030D-6E8A-4147-A177-3AD203B41FA5}">
                          <a16:colId xmlns:a16="http://schemas.microsoft.com/office/drawing/2014/main" val="1070532505"/>
                        </a:ext>
                      </a:extLst>
                    </a:gridCol>
                    <a:gridCol w="1203403">
                      <a:extLst>
                        <a:ext uri="{9D8B030D-6E8A-4147-A177-3AD203B41FA5}">
                          <a16:colId xmlns:a16="http://schemas.microsoft.com/office/drawing/2014/main" val="1807144334"/>
                        </a:ext>
                      </a:extLst>
                    </a:gridCol>
                  </a:tblGrid>
                  <a:tr h="370840">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lineares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06039"/>
                      </a:ext>
                    </a:extLst>
                  </a:tr>
                  <a:tr h="370840">
                    <a:tc>
                      <a:txBody>
                        <a:bodyPr/>
                        <a:lstStyle/>
                        <a:p>
                          <a:pPr algn="ctr"/>
                          <a:r>
                            <a:rPr lang="de-DE" sz="14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204523"/>
                      </a:ext>
                    </a:extLst>
                  </a:tr>
                  <a:tr h="370840">
                    <a:tc>
                      <a:txBody>
                        <a:bodyPr/>
                        <a:lstStyle/>
                        <a:p>
                          <a:pPr algn="ctr"/>
                          <a:r>
                            <a:rPr lang="de-DE" sz="14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weder lineares noch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31896"/>
                      </a:ext>
                    </a:extLst>
                  </a:tr>
                  <a:tr h="741680">
                    <a:tc gridSpan="3">
                      <a:txBody>
                        <a:bodyPr/>
                        <a:lstStyle/>
                        <a:p>
                          <a:pPr algn="l"/>
                          <a:r>
                            <a:rPr lang="de-DE" sz="1400" b="0" u="sng" dirty="0">
                              <a:solidFill>
                                <a:schemeClr val="tx1"/>
                              </a:solidFill>
                            </a:rPr>
                            <a:t>Begründung:</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Wachstum ist nicht linear, weil der Zuwachs nicht konstant ist.  </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Nachweis per Rechnung: </a:t>
                          </a:r>
                          <a14:m>
                            <m:oMath xmlns:m="http://schemas.openxmlformats.org/officeDocument/2006/math">
                              <m:r>
                                <a:rPr lang="de-DE" sz="1400" b="0" i="1" dirty="0" smtClean="0">
                                  <a:solidFill>
                                    <a:schemeClr val="tx1"/>
                                  </a:solidFill>
                                  <a:latin typeface="Cambria Math" panose="02040503050406030204" pitchFamily="18" charset="0"/>
                                </a:rPr>
                                <m:t>3,16−3,05=0,11</m:t>
                              </m:r>
                              <m:r>
                                <a:rPr lang="de-DE" sz="1400" b="0" i="1" dirty="0" smtClean="0">
                                  <a:solidFill>
                                    <a:schemeClr val="tx1"/>
                                  </a:solidFill>
                                  <a:latin typeface="Cambria Math" panose="02040503050406030204" pitchFamily="18" charset="0"/>
                                  <a:ea typeface="Cambria Math" panose="02040503050406030204" pitchFamily="18" charset="0"/>
                                </a:rPr>
                                <m:t>≠0,06=3,22−3,16</m:t>
                              </m:r>
                            </m:oMath>
                          </a14:m>
                          <a:br>
                            <a:rPr lang="de-DE" sz="1400" b="0" dirty="0">
                              <a:solidFill>
                                <a:schemeClr val="tx1"/>
                              </a:solidFill>
                            </a:rPr>
                          </a:br>
                          <a:endParaRPr lang="de-DE" sz="500" b="0" dirty="0">
                            <a:solidFill>
                              <a:schemeClr val="tx1"/>
                            </a:solidFill>
                          </a:endParaRP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sym typeface="Wingdings" pitchFamily="2" charset="2"/>
                            </a:rPr>
                            <a:t>Es liegt kein exponentielles Wachstum vor, weil es keinen konstanten Wachstumsfaktor gibt.</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Nachweis per Rechnung: </a:t>
                          </a:r>
                          <a14:m>
                            <m:oMath xmlns:m="http://schemas.openxmlformats.org/officeDocument/2006/math">
                              <m:f>
                                <m:fPr>
                                  <m:ctrlPr>
                                    <a:rPr lang="de-DE" sz="1400" b="0" i="1" smtClean="0">
                                      <a:solidFill>
                                        <a:schemeClr val="tx1"/>
                                      </a:solidFill>
                                      <a:latin typeface="Cambria Math" panose="02040503050406030204" pitchFamily="18" charset="0"/>
                                    </a:rPr>
                                  </m:ctrlPr>
                                </m:fPr>
                                <m:num>
                                  <m:r>
                                    <a:rPr lang="de-DE" sz="1400" b="0" i="1" smtClean="0">
                                      <a:solidFill>
                                        <a:schemeClr val="tx1"/>
                                      </a:solidFill>
                                      <a:latin typeface="Cambria Math" panose="02040503050406030204" pitchFamily="18" charset="0"/>
                                    </a:rPr>
                                    <m:t>3,16</m:t>
                                  </m:r>
                                </m:num>
                                <m:den>
                                  <m:r>
                                    <a:rPr lang="de-DE" sz="1400" b="0" i="1" smtClean="0">
                                      <a:solidFill>
                                        <a:schemeClr val="tx1"/>
                                      </a:solidFill>
                                      <a:latin typeface="Cambria Math" panose="02040503050406030204" pitchFamily="18" charset="0"/>
                                    </a:rPr>
                                    <m:t>3,05</m:t>
                                  </m:r>
                                </m:den>
                              </m:f>
                              <m:r>
                                <a:rPr lang="de-DE" sz="1400" b="0" i="1" smtClean="0">
                                  <a:solidFill>
                                    <a:schemeClr val="tx1"/>
                                  </a:solidFill>
                                  <a:latin typeface="Cambria Math" panose="02040503050406030204" pitchFamily="18" charset="0"/>
                                  <a:ea typeface="Cambria Math" panose="02040503050406030204" pitchFamily="18" charset="0"/>
                                </a:rPr>
                                <m:t>≈1,036≠1,019≈</m:t>
                              </m:r>
                              <m:f>
                                <m:fPr>
                                  <m:ctrlPr>
                                    <a:rPr lang="de-DE" sz="1400" b="0" i="1" smtClean="0">
                                      <a:solidFill>
                                        <a:schemeClr val="tx1"/>
                                      </a:solidFill>
                                      <a:latin typeface="Cambria Math" panose="02040503050406030204" pitchFamily="18" charset="0"/>
                                      <a:ea typeface="Cambria Math" panose="02040503050406030204" pitchFamily="18" charset="0"/>
                                    </a:rPr>
                                  </m:ctrlPr>
                                </m:fPr>
                                <m:num>
                                  <m:r>
                                    <a:rPr lang="de-DE" sz="1400" b="0" i="1" smtClean="0">
                                      <a:solidFill>
                                        <a:schemeClr val="tx1"/>
                                      </a:solidFill>
                                      <a:latin typeface="Cambria Math" panose="02040503050406030204" pitchFamily="18" charset="0"/>
                                      <a:ea typeface="Cambria Math" panose="02040503050406030204" pitchFamily="18" charset="0"/>
                                    </a:rPr>
                                    <m:t>3,22</m:t>
                                  </m:r>
                                </m:num>
                                <m:den>
                                  <m:r>
                                    <a:rPr lang="de-DE" sz="1400" b="0" i="1" smtClean="0">
                                      <a:solidFill>
                                        <a:schemeClr val="tx1"/>
                                      </a:solidFill>
                                      <a:latin typeface="Cambria Math" panose="02040503050406030204" pitchFamily="18" charset="0"/>
                                      <a:ea typeface="Cambria Math" panose="02040503050406030204" pitchFamily="18" charset="0"/>
                                    </a:rPr>
                                    <m:t>3,16</m:t>
                                  </m:r>
                                </m:den>
                              </m:f>
                            </m:oMath>
                          </a14:m>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99194"/>
                      </a:ext>
                    </a:extLst>
                  </a:tr>
                </a:tbl>
              </a:graphicData>
            </a:graphic>
          </p:graphicFrame>
        </mc:Choice>
        <mc:Fallback xmlns="">
          <p:graphicFrame>
            <p:nvGraphicFramePr>
              <p:cNvPr id="3" name="Tabelle 2">
                <a:extLst>
                  <a:ext uri="{FF2B5EF4-FFF2-40B4-BE49-F238E27FC236}">
                    <a16:creationId xmlns:a16="http://schemas.microsoft.com/office/drawing/2014/main" id="{99C71780-E0F2-EFDB-9A7C-79F2BEA9C284}"/>
                  </a:ext>
                </a:extLst>
              </p:cNvPr>
              <p:cNvGraphicFramePr>
                <a:graphicFrameLocks noGrp="1"/>
              </p:cNvGraphicFramePr>
              <p:nvPr>
                <p:extLst>
                  <p:ext uri="{D42A27DB-BD31-4B8C-83A1-F6EECF244321}">
                    <p14:modId xmlns:p14="http://schemas.microsoft.com/office/powerpoint/2010/main" val="1276681490"/>
                  </p:ext>
                </p:extLst>
              </p:nvPr>
            </p:nvGraphicFramePr>
            <p:xfrm>
              <a:off x="272480" y="2772073"/>
              <a:ext cx="6603999" cy="2666111"/>
            </p:xfrm>
            <a:graphic>
              <a:graphicData uri="http://schemas.openxmlformats.org/drawingml/2006/table">
                <a:tbl>
                  <a:tblPr firstRow="1" bandRow="1">
                    <a:tableStyleId>{5C22544A-7EE6-4342-B048-85BDC9FD1C3A}</a:tableStyleId>
                  </a:tblPr>
                  <a:tblGrid>
                    <a:gridCol w="432044">
                      <a:extLst>
                        <a:ext uri="{9D8B030D-6E8A-4147-A177-3AD203B41FA5}">
                          <a16:colId xmlns:a16="http://schemas.microsoft.com/office/drawing/2014/main" val="3078154464"/>
                        </a:ext>
                      </a:extLst>
                    </a:gridCol>
                    <a:gridCol w="4968552">
                      <a:extLst>
                        <a:ext uri="{9D8B030D-6E8A-4147-A177-3AD203B41FA5}">
                          <a16:colId xmlns:a16="http://schemas.microsoft.com/office/drawing/2014/main" val="1070532505"/>
                        </a:ext>
                      </a:extLst>
                    </a:gridCol>
                    <a:gridCol w="1203403">
                      <a:extLst>
                        <a:ext uri="{9D8B030D-6E8A-4147-A177-3AD203B41FA5}">
                          <a16:colId xmlns:a16="http://schemas.microsoft.com/office/drawing/2014/main" val="1807144334"/>
                        </a:ext>
                      </a:extLst>
                    </a:gridCol>
                  </a:tblGrid>
                  <a:tr h="370840">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lineares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06039"/>
                      </a:ext>
                    </a:extLst>
                  </a:tr>
                  <a:tr h="370840">
                    <a:tc>
                      <a:txBody>
                        <a:bodyPr/>
                        <a:lstStyle/>
                        <a:p>
                          <a:pPr algn="ctr"/>
                          <a:r>
                            <a:rPr lang="de-DE" sz="14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204523"/>
                      </a:ext>
                    </a:extLst>
                  </a:tr>
                  <a:tr h="370840">
                    <a:tc>
                      <a:txBody>
                        <a:bodyPr/>
                        <a:lstStyle/>
                        <a:p>
                          <a:pPr algn="ctr"/>
                          <a:r>
                            <a:rPr lang="de-DE" sz="14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400" b="0" dirty="0">
                              <a:solidFill>
                                <a:schemeClr val="tx1"/>
                              </a:solidFill>
                            </a:rPr>
                            <a:t>Es liegt weder lineares noch exponentielles Wachstum 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31896"/>
                      </a:ext>
                    </a:extLst>
                  </a:tr>
                  <a:tr h="1553591">
                    <a:tc gridSpan="3">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2" t="-72358" r="-192" b="-813"/>
                          </a:stretch>
                        </a:blip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99194"/>
                      </a:ext>
                    </a:extLst>
                  </a:tr>
                </a:tbl>
              </a:graphicData>
            </a:graphic>
          </p:graphicFrame>
        </mc:Fallback>
      </mc:AlternateContent>
      <p:graphicFrame>
        <p:nvGraphicFramePr>
          <p:cNvPr id="4" name="Tabelle 3">
            <a:extLst>
              <a:ext uri="{FF2B5EF4-FFF2-40B4-BE49-F238E27FC236}">
                <a16:creationId xmlns:a16="http://schemas.microsoft.com/office/drawing/2014/main" id="{031120CF-1562-413D-CDA6-03A730A48769}"/>
              </a:ext>
            </a:extLst>
          </p:cNvPr>
          <p:cNvGraphicFramePr>
            <a:graphicFrameLocks noGrp="1"/>
          </p:cNvGraphicFramePr>
          <p:nvPr>
            <p:extLst>
              <p:ext uri="{D42A27DB-BD31-4B8C-83A1-F6EECF244321}">
                <p14:modId xmlns:p14="http://schemas.microsoft.com/office/powerpoint/2010/main" val="2134868756"/>
              </p:ext>
            </p:extLst>
          </p:nvPr>
        </p:nvGraphicFramePr>
        <p:xfrm>
          <a:off x="272476" y="1774666"/>
          <a:ext cx="6604003" cy="889000"/>
        </p:xfrm>
        <a:graphic>
          <a:graphicData uri="http://schemas.openxmlformats.org/drawingml/2006/table">
            <a:tbl>
              <a:tblPr firstRow="1" bandRow="1">
                <a:tableStyleId>{5C22544A-7EE6-4342-B048-85BDC9FD1C3A}</a:tableStyleId>
              </a:tblPr>
              <a:tblGrid>
                <a:gridCol w="943429">
                  <a:extLst>
                    <a:ext uri="{9D8B030D-6E8A-4147-A177-3AD203B41FA5}">
                      <a16:colId xmlns:a16="http://schemas.microsoft.com/office/drawing/2014/main" val="3859932826"/>
                    </a:ext>
                  </a:extLst>
                </a:gridCol>
                <a:gridCol w="943429">
                  <a:extLst>
                    <a:ext uri="{9D8B030D-6E8A-4147-A177-3AD203B41FA5}">
                      <a16:colId xmlns:a16="http://schemas.microsoft.com/office/drawing/2014/main" val="4138255622"/>
                    </a:ext>
                  </a:extLst>
                </a:gridCol>
                <a:gridCol w="943429">
                  <a:extLst>
                    <a:ext uri="{9D8B030D-6E8A-4147-A177-3AD203B41FA5}">
                      <a16:colId xmlns:a16="http://schemas.microsoft.com/office/drawing/2014/main" val="3709906582"/>
                    </a:ext>
                  </a:extLst>
                </a:gridCol>
                <a:gridCol w="943429">
                  <a:extLst>
                    <a:ext uri="{9D8B030D-6E8A-4147-A177-3AD203B41FA5}">
                      <a16:colId xmlns:a16="http://schemas.microsoft.com/office/drawing/2014/main" val="1011500859"/>
                    </a:ext>
                  </a:extLst>
                </a:gridCol>
                <a:gridCol w="943429">
                  <a:extLst>
                    <a:ext uri="{9D8B030D-6E8A-4147-A177-3AD203B41FA5}">
                      <a16:colId xmlns:a16="http://schemas.microsoft.com/office/drawing/2014/main" val="521029256"/>
                    </a:ext>
                  </a:extLst>
                </a:gridCol>
                <a:gridCol w="943429">
                  <a:extLst>
                    <a:ext uri="{9D8B030D-6E8A-4147-A177-3AD203B41FA5}">
                      <a16:colId xmlns:a16="http://schemas.microsoft.com/office/drawing/2014/main" val="1511977510"/>
                    </a:ext>
                  </a:extLst>
                </a:gridCol>
                <a:gridCol w="943429">
                  <a:extLst>
                    <a:ext uri="{9D8B030D-6E8A-4147-A177-3AD203B41FA5}">
                      <a16:colId xmlns:a16="http://schemas.microsoft.com/office/drawing/2014/main" val="2200102450"/>
                    </a:ext>
                  </a:extLst>
                </a:gridCol>
              </a:tblGrid>
              <a:tr h="370840">
                <a:tc>
                  <a:txBody>
                    <a:bodyPr/>
                    <a:lstStyle/>
                    <a:p>
                      <a:pPr algn="ctr"/>
                      <a:r>
                        <a:rPr lang="de-DE" sz="1400" b="1" dirty="0">
                          <a:solidFill>
                            <a:schemeClr val="tx1"/>
                          </a:solidFill>
                        </a:rPr>
                        <a:t>Jahr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912795"/>
                  </a:ext>
                </a:extLst>
              </a:tr>
              <a:tr h="370840">
                <a:tc>
                  <a:txBody>
                    <a:bodyPr/>
                    <a:lstStyle/>
                    <a:p>
                      <a:pPr algn="ctr"/>
                      <a:r>
                        <a:rPr lang="de-DE" sz="1400" b="1" dirty="0">
                          <a:solidFill>
                            <a:schemeClr val="tx1"/>
                          </a:solidFill>
                        </a:rPr>
                        <a:t>Anzahl in Millionen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742383"/>
                  </a:ext>
                </a:extLst>
              </a:tr>
            </a:tbl>
          </a:graphicData>
        </a:graphic>
      </p:graphicFrame>
    </p:spTree>
    <p:extLst>
      <p:ext uri="{BB962C8B-B14F-4D97-AF65-F5344CB8AC3E}">
        <p14:creationId xmlns:p14="http://schemas.microsoft.com/office/powerpoint/2010/main" val="64228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1274-BBD6-992F-E541-F8448C8F710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87773B7-3606-FDE0-6BB4-D645FB142ABC}"/>
              </a:ext>
            </a:extLst>
          </p:cNvPr>
          <p:cNvSpPr>
            <a:spLocks noGrp="1"/>
          </p:cNvSpPr>
          <p:nvPr>
            <p:ph idx="1"/>
          </p:nvPr>
        </p:nvSpPr>
        <p:spPr/>
        <p:txBody>
          <a:bodyPr/>
          <a:lstStyle/>
          <a:p>
            <a:pPr>
              <a:spcBef>
                <a:spcPts val="0"/>
              </a:spcBef>
            </a:pPr>
            <a:r>
              <a:rPr lang="de-DE" sz="1600" b="1" dirty="0"/>
              <a:t>Aufgabe 1 </a:t>
            </a:r>
            <a:r>
              <a:rPr lang="de-DE" sz="1600" dirty="0"/>
              <a:t>[vgl. MSA 2016 N A6]</a:t>
            </a:r>
          </a:p>
          <a:p>
            <a:pPr>
              <a:spcBef>
                <a:spcPts val="0"/>
              </a:spcBef>
            </a:pPr>
            <a:r>
              <a:rPr lang="de-DE" sz="1600" dirty="0"/>
              <a:t>Der Funktionsgraph zeigt die Entwicklung eines Wertes.</a:t>
            </a:r>
          </a:p>
          <a:p>
            <a:pPr>
              <a:spcBef>
                <a:spcPts val="0"/>
              </a:spcBef>
            </a:pPr>
            <a:r>
              <a:rPr lang="de-DE" sz="1600" dirty="0"/>
              <a:t>*a) Kreuze an, welche Aussage für die Wertentwicklung</a:t>
            </a:r>
            <a:br>
              <a:rPr lang="de-DE" sz="1600" dirty="0"/>
            </a:br>
            <a:r>
              <a:rPr lang="de-DE" sz="1600" dirty="0"/>
              <a:t> zutreffend ist. Begründe Deine Entscheidung.</a:t>
            </a:r>
            <a:br>
              <a:rPr lang="de-DE" sz="1600" dirty="0"/>
            </a:br>
            <a:br>
              <a:rPr lang="de-DE" sz="1600" dirty="0"/>
            </a:br>
            <a:br>
              <a:rPr lang="de-DE" sz="1600" dirty="0"/>
            </a:br>
            <a:br>
              <a:rPr lang="de-DE" sz="1600" dirty="0"/>
            </a:br>
            <a:br>
              <a:rPr lang="de-DE" sz="1600" dirty="0"/>
            </a:br>
            <a:br>
              <a:rPr lang="de-DE" sz="1600" dirty="0"/>
            </a:br>
            <a:endParaRPr lang="de-DE" sz="1600" dirty="0"/>
          </a:p>
          <a:p>
            <a:pPr>
              <a:spcBef>
                <a:spcPts val="0"/>
              </a:spcBef>
            </a:pPr>
            <a:r>
              <a:rPr lang="de-DE" sz="1600" dirty="0"/>
              <a:t>*b) Entscheide, welcher Term den Wert nach </a:t>
            </a:r>
            <a:r>
              <a:rPr lang="de-DE" sz="1600" dirty="0" err="1"/>
              <a:t>n</a:t>
            </a:r>
            <a:r>
              <a:rPr lang="de-DE" sz="1600" dirty="0"/>
              <a:t> Jahren beschreibt.</a:t>
            </a:r>
            <a:br>
              <a:rPr lang="de-DE" sz="1600" dirty="0"/>
            </a:br>
            <a:r>
              <a:rPr lang="de-DE" sz="1600" dirty="0"/>
              <a:t>Kreuze an.</a:t>
            </a:r>
            <a:br>
              <a:rPr lang="de-DE" sz="1600" dirty="0"/>
            </a:br>
            <a:endParaRPr lang="de-DE" sz="1600" dirty="0"/>
          </a:p>
          <a:p>
            <a:pPr algn="l">
              <a:spcAft>
                <a:spcPts val="600"/>
              </a:spcAft>
            </a:pPr>
            <a:endParaRPr lang="de-DE" sz="1600" dirty="0"/>
          </a:p>
        </p:txBody>
      </p:sp>
      <p:sp>
        <p:nvSpPr>
          <p:cNvPr id="4" name="Titel 3">
            <a:extLst>
              <a:ext uri="{FF2B5EF4-FFF2-40B4-BE49-F238E27FC236}">
                <a16:creationId xmlns:a16="http://schemas.microsoft.com/office/drawing/2014/main" id="{DB64D439-F435-673C-E255-55F45D385D5A}"/>
              </a:ext>
            </a:extLst>
          </p:cNvPr>
          <p:cNvSpPr>
            <a:spLocks noGrp="1"/>
          </p:cNvSpPr>
          <p:nvPr>
            <p:ph type="title"/>
          </p:nvPr>
        </p:nvSpPr>
        <p:spPr/>
        <p:txBody>
          <a:bodyPr/>
          <a:lstStyle/>
          <a:p>
            <a:r>
              <a:rPr lang="de-DE" dirty="0"/>
              <a:t>Exponentielle Abnahme</a:t>
            </a:r>
          </a:p>
        </p:txBody>
      </p:sp>
      <p:sp>
        <p:nvSpPr>
          <p:cNvPr id="7" name="Titel 3">
            <a:extLst>
              <a:ext uri="{FF2B5EF4-FFF2-40B4-BE49-F238E27FC236}">
                <a16:creationId xmlns:a16="http://schemas.microsoft.com/office/drawing/2014/main" id="{66531EBD-1BB1-695C-9574-212C5C4907FD}"/>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sp>
        <p:nvSpPr>
          <p:cNvPr id="9" name="Fußzeilenplatzhalter 5">
            <a:extLst>
              <a:ext uri="{FF2B5EF4-FFF2-40B4-BE49-F238E27FC236}">
                <a16:creationId xmlns:a16="http://schemas.microsoft.com/office/drawing/2014/main" id="{D4FFC9E3-8CBA-171B-E125-09BEDE2EC1B4}"/>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5" name="Tabelle 4">
            <a:extLst>
              <a:ext uri="{FF2B5EF4-FFF2-40B4-BE49-F238E27FC236}">
                <a16:creationId xmlns:a16="http://schemas.microsoft.com/office/drawing/2014/main" id="{13B7AFEC-7631-2C32-6FE5-A2B0AE4DE76F}"/>
              </a:ext>
            </a:extLst>
          </p:cNvPr>
          <p:cNvGraphicFramePr>
            <a:graphicFrameLocks noGrp="1"/>
          </p:cNvGraphicFramePr>
          <p:nvPr>
            <p:extLst>
              <p:ext uri="{D42A27DB-BD31-4B8C-83A1-F6EECF244321}">
                <p14:modId xmlns:p14="http://schemas.microsoft.com/office/powerpoint/2010/main" val="1889008578"/>
              </p:ext>
            </p:extLst>
          </p:nvPr>
        </p:nvGraphicFramePr>
        <p:xfrm>
          <a:off x="647195" y="2268761"/>
          <a:ext cx="4099719" cy="1079500"/>
        </p:xfrm>
        <a:graphic>
          <a:graphicData uri="http://schemas.openxmlformats.org/drawingml/2006/table">
            <a:tbl>
              <a:tblPr firstRow="1" firstCol="1" bandRow="1">
                <a:tableStyleId>{5C22544A-7EE6-4342-B048-85BDC9FD1C3A}</a:tableStyleId>
              </a:tblPr>
              <a:tblGrid>
                <a:gridCol w="305560">
                  <a:extLst>
                    <a:ext uri="{9D8B030D-6E8A-4147-A177-3AD203B41FA5}">
                      <a16:colId xmlns:a16="http://schemas.microsoft.com/office/drawing/2014/main" val="2174705380"/>
                    </a:ext>
                  </a:extLst>
                </a:gridCol>
                <a:gridCol w="3794159">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lineares Wachstum.</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exponentielles Wachstum.</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lineare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exponentielle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mc:AlternateContent xmlns:mc="http://schemas.openxmlformats.org/markup-compatibility/2006" xmlns:a14="http://schemas.microsoft.com/office/drawing/2010/main">
        <mc:Choice Requires="a14">
          <p:graphicFrame>
            <p:nvGraphicFramePr>
              <p:cNvPr id="6" name="Tabelle 5">
                <a:extLst>
                  <a:ext uri="{FF2B5EF4-FFF2-40B4-BE49-F238E27FC236}">
                    <a16:creationId xmlns:a16="http://schemas.microsoft.com/office/drawing/2014/main" id="{943D9101-EB03-2CBB-990A-4769B0023537}"/>
                  </a:ext>
                </a:extLst>
              </p:cNvPr>
              <p:cNvGraphicFramePr>
                <a:graphicFrameLocks noGrp="1"/>
              </p:cNvGraphicFramePr>
              <p:nvPr>
                <p:extLst>
                  <p:ext uri="{D42A27DB-BD31-4B8C-83A1-F6EECF244321}">
                    <p14:modId xmlns:p14="http://schemas.microsoft.com/office/powerpoint/2010/main" val="4142948422"/>
                  </p:ext>
                </p:extLst>
              </p:nvPr>
            </p:nvGraphicFramePr>
            <p:xfrm>
              <a:off x="637257" y="4215497"/>
              <a:ext cx="5497100" cy="370840"/>
            </p:xfrm>
            <a:graphic>
              <a:graphicData uri="http://schemas.openxmlformats.org/drawingml/2006/table">
                <a:tbl>
                  <a:tblPr firstRow="1" bandRow="1">
                    <a:tableStyleId>{5C22544A-7EE6-4342-B048-85BDC9FD1C3A}</a:tableStyleId>
                  </a:tblPr>
                  <a:tblGrid>
                    <a:gridCol w="1374275">
                      <a:extLst>
                        <a:ext uri="{9D8B030D-6E8A-4147-A177-3AD203B41FA5}">
                          <a16:colId xmlns:a16="http://schemas.microsoft.com/office/drawing/2014/main" val="2555582957"/>
                        </a:ext>
                      </a:extLst>
                    </a:gridCol>
                    <a:gridCol w="1374275">
                      <a:extLst>
                        <a:ext uri="{9D8B030D-6E8A-4147-A177-3AD203B41FA5}">
                          <a16:colId xmlns:a16="http://schemas.microsoft.com/office/drawing/2014/main" val="3901097352"/>
                        </a:ext>
                      </a:extLst>
                    </a:gridCol>
                    <a:gridCol w="1279162">
                      <a:extLst>
                        <a:ext uri="{9D8B030D-6E8A-4147-A177-3AD203B41FA5}">
                          <a16:colId xmlns:a16="http://schemas.microsoft.com/office/drawing/2014/main" val="1403148769"/>
                        </a:ext>
                      </a:extLst>
                    </a:gridCol>
                    <a:gridCol w="1469388">
                      <a:extLst>
                        <a:ext uri="{9D8B030D-6E8A-4147-A177-3AD203B41FA5}">
                          <a16:colId xmlns:a16="http://schemas.microsoft.com/office/drawing/2014/main" val="3267212058"/>
                        </a:ext>
                      </a:extLst>
                    </a:gridCol>
                  </a:tblGrid>
                  <a:tr h="370840">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0,5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7,5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1" smtClean="0">
                                      <a:solidFill>
                                        <a:schemeClr val="tx1"/>
                                      </a:solidFill>
                                      <a:latin typeface="Cambria Math" panose="02040503050406030204" pitchFamily="18" charset="0"/>
                                      <a:ea typeface="Cambria Math" panose="02040503050406030204" pitchFamily="18" charset="0"/>
                                    </a:rPr>
                                    <m:t>1</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lang="de-DE" sz="1400" b="1" dirty="0" smtClean="0">
                                    <a:solidFill>
                                      <a:schemeClr val="tx1"/>
                                    </a:solidFill>
                                  </a:rPr>
                                  <m:t>☐</m:t>
                                </m:r>
                                <m:r>
                                  <a:rPr lang="de-DE" sz="1400" b="1" i="0" dirty="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1,25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m:oMathPara>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332624"/>
                      </a:ext>
                    </a:extLst>
                  </a:tr>
                </a:tbl>
              </a:graphicData>
            </a:graphic>
          </p:graphicFrame>
        </mc:Choice>
        <mc:Fallback xmlns="">
          <p:graphicFrame>
            <p:nvGraphicFramePr>
              <p:cNvPr id="6" name="Tabelle 5">
                <a:extLst>
                  <a:ext uri="{FF2B5EF4-FFF2-40B4-BE49-F238E27FC236}">
                    <a16:creationId xmlns:a16="http://schemas.microsoft.com/office/drawing/2014/main" id="{943D9101-EB03-2CBB-990A-4769B0023537}"/>
                  </a:ext>
                </a:extLst>
              </p:cNvPr>
              <p:cNvGraphicFramePr>
                <a:graphicFrameLocks noGrp="1"/>
              </p:cNvGraphicFramePr>
              <p:nvPr>
                <p:extLst>
                  <p:ext uri="{D42A27DB-BD31-4B8C-83A1-F6EECF244321}">
                    <p14:modId xmlns:p14="http://schemas.microsoft.com/office/powerpoint/2010/main" val="4142948422"/>
                  </p:ext>
                </p:extLst>
              </p:nvPr>
            </p:nvGraphicFramePr>
            <p:xfrm>
              <a:off x="637257" y="4215497"/>
              <a:ext cx="5497100" cy="370840"/>
            </p:xfrm>
            <a:graphic>
              <a:graphicData uri="http://schemas.openxmlformats.org/drawingml/2006/table">
                <a:tbl>
                  <a:tblPr firstRow="1" bandRow="1">
                    <a:tableStyleId>{5C22544A-7EE6-4342-B048-85BDC9FD1C3A}</a:tableStyleId>
                  </a:tblPr>
                  <a:tblGrid>
                    <a:gridCol w="1374275">
                      <a:extLst>
                        <a:ext uri="{9D8B030D-6E8A-4147-A177-3AD203B41FA5}">
                          <a16:colId xmlns:a16="http://schemas.microsoft.com/office/drawing/2014/main" val="2555582957"/>
                        </a:ext>
                      </a:extLst>
                    </a:gridCol>
                    <a:gridCol w="1374275">
                      <a:extLst>
                        <a:ext uri="{9D8B030D-6E8A-4147-A177-3AD203B41FA5}">
                          <a16:colId xmlns:a16="http://schemas.microsoft.com/office/drawing/2014/main" val="3901097352"/>
                        </a:ext>
                      </a:extLst>
                    </a:gridCol>
                    <a:gridCol w="1279162">
                      <a:extLst>
                        <a:ext uri="{9D8B030D-6E8A-4147-A177-3AD203B41FA5}">
                          <a16:colId xmlns:a16="http://schemas.microsoft.com/office/drawing/2014/main" val="1403148769"/>
                        </a:ext>
                      </a:extLst>
                    </a:gridCol>
                    <a:gridCol w="1469388">
                      <a:extLst>
                        <a:ext uri="{9D8B030D-6E8A-4147-A177-3AD203B41FA5}">
                          <a16:colId xmlns:a16="http://schemas.microsoft.com/office/drawing/2014/main" val="3267212058"/>
                        </a:ext>
                      </a:extLst>
                    </a:gridCol>
                  </a:tblGrid>
                  <a:tr h="37084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 r="-299083" b="-3226"/>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852" r="-201852" b="-3226"/>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15842" r="-115842" b="-3226"/>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5000" r="-862" b="-3226"/>
                          </a:stretch>
                        </a:blipFill>
                      </a:tcPr>
                    </a:tc>
                    <a:extLst>
                      <a:ext uri="{0D108BD9-81ED-4DB2-BD59-A6C34878D82A}">
                        <a16:rowId xmlns:a16="http://schemas.microsoft.com/office/drawing/2014/main" val="504332624"/>
                      </a:ext>
                    </a:extLst>
                  </a:tr>
                </a:tbl>
              </a:graphicData>
            </a:graphic>
          </p:graphicFrame>
        </mc:Fallback>
      </mc:AlternateContent>
      <p:grpSp>
        <p:nvGrpSpPr>
          <p:cNvPr id="8" name="Gruppieren 7">
            <a:extLst>
              <a:ext uri="{FF2B5EF4-FFF2-40B4-BE49-F238E27FC236}">
                <a16:creationId xmlns:a16="http://schemas.microsoft.com/office/drawing/2014/main" id="{00BB1981-8A7B-834D-654F-A2D79C07F757}"/>
              </a:ext>
            </a:extLst>
          </p:cNvPr>
          <p:cNvGrpSpPr>
            <a:grpSpLocks noChangeAspect="1"/>
          </p:cNvGrpSpPr>
          <p:nvPr/>
        </p:nvGrpSpPr>
        <p:grpSpPr bwMode="auto">
          <a:xfrm>
            <a:off x="6469672" y="1268760"/>
            <a:ext cx="2299752" cy="4618800"/>
            <a:chOff x="1404" y="1417"/>
            <a:chExt cx="4548" cy="10205"/>
          </a:xfrm>
        </p:grpSpPr>
        <p:sp>
          <p:nvSpPr>
            <p:cNvPr id="12" name="Text Box 351">
              <a:extLst>
                <a:ext uri="{FF2B5EF4-FFF2-40B4-BE49-F238E27FC236}">
                  <a16:creationId xmlns:a16="http://schemas.microsoft.com/office/drawing/2014/main" id="{2D367897-174B-5F84-FFE8-54D42B62DDBC}"/>
                </a:ext>
              </a:extLst>
            </p:cNvPr>
            <p:cNvSpPr txBox="1">
              <a:spLocks noChangeAspect="1" noEditPoints="1" noChangeArrowheads="1" noChangeShapeType="1" noTextEdit="1"/>
            </p:cNvSpPr>
            <p:nvPr/>
          </p:nvSpPr>
          <p:spPr bwMode="auto">
            <a:xfrm>
              <a:off x="1417" y="1417"/>
              <a:ext cx="57" cy="57"/>
            </a:xfrm>
            <a:prstGeom prst="rect">
              <a:avLst/>
            </a:prstGeom>
            <a:solidFill>
              <a:srgbClr val="FFFFFF"/>
            </a:solidFill>
            <a:ln>
              <a:noFill/>
            </a:ln>
          </p:spPr>
          <p:txBody>
            <a:bodyPr rot="0" vert="horz" wrap="square" lIns="91440" tIns="45720" rIns="91440" bIns="4572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a:t>
              </a:r>
              <a:endParaRPr lang="de-DE" sz="1200">
                <a:solidFill>
                  <a:srgbClr val="000000"/>
                </a:solidFill>
                <a:effectLst/>
                <a:latin typeface="Arial" panose="020B0604020202020204" pitchFamily="34" charset="0"/>
                <a:ea typeface="Times New Roman" panose="02020603050405020304" pitchFamily="18" charset="0"/>
              </a:endParaRPr>
            </a:p>
          </p:txBody>
        </p:sp>
        <p:grpSp>
          <p:nvGrpSpPr>
            <p:cNvPr id="13" name="Group 352">
              <a:extLst>
                <a:ext uri="{FF2B5EF4-FFF2-40B4-BE49-F238E27FC236}">
                  <a16:creationId xmlns:a16="http://schemas.microsoft.com/office/drawing/2014/main" id="{9C508C19-1487-EAF6-863E-777D9F35393B}"/>
                </a:ext>
              </a:extLst>
            </p:cNvPr>
            <p:cNvGrpSpPr>
              <a:grpSpLocks noChangeAspect="1"/>
            </p:cNvGrpSpPr>
            <p:nvPr/>
          </p:nvGrpSpPr>
          <p:grpSpPr bwMode="auto">
            <a:xfrm>
              <a:off x="1417" y="1417"/>
              <a:ext cx="4535" cy="10205"/>
              <a:chOff x="1417" y="1417"/>
              <a:chExt cx="4535" cy="10205"/>
            </a:xfrm>
          </p:grpSpPr>
          <p:cxnSp>
            <p:nvCxnSpPr>
              <p:cNvPr id="62" name="Line 353">
                <a:extLst>
                  <a:ext uri="{FF2B5EF4-FFF2-40B4-BE49-F238E27FC236}">
                    <a16:creationId xmlns:a16="http://schemas.microsoft.com/office/drawing/2014/main" id="{469B6EFD-F0AD-16DF-4211-0698E5B015F4}"/>
                  </a:ext>
                </a:extLst>
              </p:cNvPr>
              <p:cNvCxnSpPr>
                <a:cxnSpLocks noChangeAspect="1" noEditPoints="1" noChangeArrowheads="1" noChangeShapeType="1"/>
              </p:cNvCxnSpPr>
              <p:nvPr/>
            </p:nvCxnSpPr>
            <p:spPr bwMode="auto">
              <a:xfrm>
                <a:off x="1417" y="1417"/>
                <a:ext cx="0" cy="10205"/>
              </a:xfrm>
              <a:prstGeom prst="line">
                <a:avLst/>
              </a:prstGeom>
              <a:noFill/>
              <a:ln w="6350">
                <a:solidFill>
                  <a:srgbClr val="8E8E8E"/>
                </a:solidFill>
                <a:round/>
                <a:headEnd/>
                <a:tailEnd/>
              </a:ln>
            </p:spPr>
          </p:cxnSp>
          <p:cxnSp>
            <p:nvCxnSpPr>
              <p:cNvPr id="63" name="Line 354">
                <a:extLst>
                  <a:ext uri="{FF2B5EF4-FFF2-40B4-BE49-F238E27FC236}">
                    <a16:creationId xmlns:a16="http://schemas.microsoft.com/office/drawing/2014/main" id="{5979DDC6-981B-4951-760C-DEFB162E2839}"/>
                  </a:ext>
                </a:extLst>
              </p:cNvPr>
              <p:cNvCxnSpPr>
                <a:cxnSpLocks noChangeAspect="1" noEditPoints="1" noChangeArrowheads="1" noChangeShapeType="1"/>
              </p:cNvCxnSpPr>
              <p:nvPr/>
            </p:nvCxnSpPr>
            <p:spPr bwMode="auto">
              <a:xfrm>
                <a:off x="1700" y="1417"/>
                <a:ext cx="0" cy="10205"/>
              </a:xfrm>
              <a:prstGeom prst="line">
                <a:avLst/>
              </a:prstGeom>
              <a:noFill/>
              <a:ln w="6350">
                <a:solidFill>
                  <a:srgbClr val="8E8E8E"/>
                </a:solidFill>
                <a:round/>
                <a:headEnd/>
                <a:tailEnd/>
              </a:ln>
            </p:spPr>
          </p:cxnSp>
          <p:cxnSp>
            <p:nvCxnSpPr>
              <p:cNvPr id="64" name="Line 355">
                <a:extLst>
                  <a:ext uri="{FF2B5EF4-FFF2-40B4-BE49-F238E27FC236}">
                    <a16:creationId xmlns:a16="http://schemas.microsoft.com/office/drawing/2014/main" id="{C45A1DAE-A519-092D-563E-1CA45F5FD9E3}"/>
                  </a:ext>
                </a:extLst>
              </p:cNvPr>
              <p:cNvCxnSpPr>
                <a:cxnSpLocks noChangeAspect="1" noEditPoints="1" noChangeArrowheads="1" noChangeShapeType="1"/>
              </p:cNvCxnSpPr>
              <p:nvPr/>
            </p:nvCxnSpPr>
            <p:spPr bwMode="auto">
              <a:xfrm>
                <a:off x="1984" y="1417"/>
                <a:ext cx="0" cy="10205"/>
              </a:xfrm>
              <a:prstGeom prst="line">
                <a:avLst/>
              </a:prstGeom>
              <a:noFill/>
              <a:ln w="6350">
                <a:solidFill>
                  <a:srgbClr val="8E8E8E"/>
                </a:solidFill>
                <a:round/>
                <a:headEnd/>
                <a:tailEnd/>
              </a:ln>
            </p:spPr>
          </p:cxnSp>
          <p:cxnSp>
            <p:nvCxnSpPr>
              <p:cNvPr id="65" name="Line 356">
                <a:extLst>
                  <a:ext uri="{FF2B5EF4-FFF2-40B4-BE49-F238E27FC236}">
                    <a16:creationId xmlns:a16="http://schemas.microsoft.com/office/drawing/2014/main" id="{12C6ACDE-2230-37CF-EED1-3206C0624F5E}"/>
                  </a:ext>
                </a:extLst>
              </p:cNvPr>
              <p:cNvCxnSpPr>
                <a:cxnSpLocks noChangeAspect="1" noEditPoints="1" noChangeArrowheads="1" noChangeShapeType="1"/>
              </p:cNvCxnSpPr>
              <p:nvPr/>
            </p:nvCxnSpPr>
            <p:spPr bwMode="auto">
              <a:xfrm>
                <a:off x="2267" y="1417"/>
                <a:ext cx="0" cy="10205"/>
              </a:xfrm>
              <a:prstGeom prst="line">
                <a:avLst/>
              </a:prstGeom>
              <a:noFill/>
              <a:ln w="6350">
                <a:solidFill>
                  <a:srgbClr val="8E8E8E"/>
                </a:solidFill>
                <a:round/>
                <a:headEnd/>
                <a:tailEnd/>
              </a:ln>
            </p:spPr>
          </p:cxnSp>
          <p:cxnSp>
            <p:nvCxnSpPr>
              <p:cNvPr id="66" name="Line 357">
                <a:extLst>
                  <a:ext uri="{FF2B5EF4-FFF2-40B4-BE49-F238E27FC236}">
                    <a16:creationId xmlns:a16="http://schemas.microsoft.com/office/drawing/2014/main" id="{08C22B1D-B9F0-A666-A6C3-D81CF890F9A9}"/>
                  </a:ext>
                </a:extLst>
              </p:cNvPr>
              <p:cNvCxnSpPr>
                <a:cxnSpLocks noChangeAspect="1" noEditPoints="1" noChangeArrowheads="1" noChangeShapeType="1"/>
              </p:cNvCxnSpPr>
              <p:nvPr/>
            </p:nvCxnSpPr>
            <p:spPr bwMode="auto">
              <a:xfrm>
                <a:off x="2551" y="1417"/>
                <a:ext cx="0" cy="10205"/>
              </a:xfrm>
              <a:prstGeom prst="line">
                <a:avLst/>
              </a:prstGeom>
              <a:noFill/>
              <a:ln w="6350">
                <a:solidFill>
                  <a:srgbClr val="8E8E8E"/>
                </a:solidFill>
                <a:round/>
                <a:headEnd/>
                <a:tailEnd/>
              </a:ln>
            </p:spPr>
          </p:cxnSp>
          <p:cxnSp>
            <p:nvCxnSpPr>
              <p:cNvPr id="67" name="Line 358">
                <a:extLst>
                  <a:ext uri="{FF2B5EF4-FFF2-40B4-BE49-F238E27FC236}">
                    <a16:creationId xmlns:a16="http://schemas.microsoft.com/office/drawing/2014/main" id="{B5E04696-7FAB-ED31-C860-F4502E356C6E}"/>
                  </a:ext>
                </a:extLst>
              </p:cNvPr>
              <p:cNvCxnSpPr>
                <a:cxnSpLocks noChangeAspect="1" noEditPoints="1" noChangeArrowheads="1" noChangeShapeType="1"/>
              </p:cNvCxnSpPr>
              <p:nvPr/>
            </p:nvCxnSpPr>
            <p:spPr bwMode="auto">
              <a:xfrm>
                <a:off x="2834" y="1417"/>
                <a:ext cx="0" cy="10205"/>
              </a:xfrm>
              <a:prstGeom prst="line">
                <a:avLst/>
              </a:prstGeom>
              <a:noFill/>
              <a:ln w="6350">
                <a:solidFill>
                  <a:srgbClr val="8E8E8E"/>
                </a:solidFill>
                <a:round/>
                <a:headEnd/>
                <a:tailEnd/>
              </a:ln>
            </p:spPr>
          </p:cxnSp>
          <p:cxnSp>
            <p:nvCxnSpPr>
              <p:cNvPr id="68" name="Line 359">
                <a:extLst>
                  <a:ext uri="{FF2B5EF4-FFF2-40B4-BE49-F238E27FC236}">
                    <a16:creationId xmlns:a16="http://schemas.microsoft.com/office/drawing/2014/main" id="{CD1D8CB8-F1AB-EF3C-66EA-61196A5693A5}"/>
                  </a:ext>
                </a:extLst>
              </p:cNvPr>
              <p:cNvCxnSpPr>
                <a:cxnSpLocks noChangeAspect="1" noEditPoints="1" noChangeArrowheads="1" noChangeShapeType="1"/>
              </p:cNvCxnSpPr>
              <p:nvPr/>
            </p:nvCxnSpPr>
            <p:spPr bwMode="auto">
              <a:xfrm>
                <a:off x="3118" y="1417"/>
                <a:ext cx="0" cy="10205"/>
              </a:xfrm>
              <a:prstGeom prst="line">
                <a:avLst/>
              </a:prstGeom>
              <a:noFill/>
              <a:ln w="6350">
                <a:solidFill>
                  <a:srgbClr val="8E8E8E"/>
                </a:solidFill>
                <a:round/>
                <a:headEnd/>
                <a:tailEnd/>
              </a:ln>
            </p:spPr>
          </p:cxnSp>
          <p:cxnSp>
            <p:nvCxnSpPr>
              <p:cNvPr id="69" name="Line 360">
                <a:extLst>
                  <a:ext uri="{FF2B5EF4-FFF2-40B4-BE49-F238E27FC236}">
                    <a16:creationId xmlns:a16="http://schemas.microsoft.com/office/drawing/2014/main" id="{BBFC7FA6-C78A-F84D-C30F-87B459872537}"/>
                  </a:ext>
                </a:extLst>
              </p:cNvPr>
              <p:cNvCxnSpPr>
                <a:cxnSpLocks noChangeAspect="1" noEditPoints="1" noChangeArrowheads="1" noChangeShapeType="1"/>
              </p:cNvCxnSpPr>
              <p:nvPr/>
            </p:nvCxnSpPr>
            <p:spPr bwMode="auto">
              <a:xfrm>
                <a:off x="3401" y="1417"/>
                <a:ext cx="0" cy="10205"/>
              </a:xfrm>
              <a:prstGeom prst="line">
                <a:avLst/>
              </a:prstGeom>
              <a:noFill/>
              <a:ln w="6350">
                <a:solidFill>
                  <a:srgbClr val="8E8E8E"/>
                </a:solidFill>
                <a:round/>
                <a:headEnd/>
                <a:tailEnd/>
              </a:ln>
            </p:spPr>
          </p:cxnSp>
          <p:cxnSp>
            <p:nvCxnSpPr>
              <p:cNvPr id="70" name="Line 361">
                <a:extLst>
                  <a:ext uri="{FF2B5EF4-FFF2-40B4-BE49-F238E27FC236}">
                    <a16:creationId xmlns:a16="http://schemas.microsoft.com/office/drawing/2014/main" id="{715CE104-AB42-B1C0-49C5-3B2C774D5593}"/>
                  </a:ext>
                </a:extLst>
              </p:cNvPr>
              <p:cNvCxnSpPr>
                <a:cxnSpLocks noChangeAspect="1" noEditPoints="1" noChangeArrowheads="1" noChangeShapeType="1"/>
              </p:cNvCxnSpPr>
              <p:nvPr/>
            </p:nvCxnSpPr>
            <p:spPr bwMode="auto">
              <a:xfrm>
                <a:off x="3685" y="1417"/>
                <a:ext cx="0" cy="10205"/>
              </a:xfrm>
              <a:prstGeom prst="line">
                <a:avLst/>
              </a:prstGeom>
              <a:noFill/>
              <a:ln w="6350">
                <a:solidFill>
                  <a:srgbClr val="8E8E8E"/>
                </a:solidFill>
                <a:round/>
                <a:headEnd/>
                <a:tailEnd/>
              </a:ln>
            </p:spPr>
          </p:cxnSp>
          <p:cxnSp>
            <p:nvCxnSpPr>
              <p:cNvPr id="71" name="Line 362">
                <a:extLst>
                  <a:ext uri="{FF2B5EF4-FFF2-40B4-BE49-F238E27FC236}">
                    <a16:creationId xmlns:a16="http://schemas.microsoft.com/office/drawing/2014/main" id="{EBDDFCD0-9661-FDD2-7529-7C7ACBAE3222}"/>
                  </a:ext>
                </a:extLst>
              </p:cNvPr>
              <p:cNvCxnSpPr>
                <a:cxnSpLocks noChangeAspect="1" noEditPoints="1" noChangeArrowheads="1" noChangeShapeType="1"/>
              </p:cNvCxnSpPr>
              <p:nvPr/>
            </p:nvCxnSpPr>
            <p:spPr bwMode="auto">
              <a:xfrm>
                <a:off x="3968" y="1417"/>
                <a:ext cx="0" cy="10205"/>
              </a:xfrm>
              <a:prstGeom prst="line">
                <a:avLst/>
              </a:prstGeom>
              <a:noFill/>
              <a:ln w="6350">
                <a:solidFill>
                  <a:srgbClr val="8E8E8E"/>
                </a:solidFill>
                <a:round/>
                <a:headEnd/>
                <a:tailEnd/>
              </a:ln>
            </p:spPr>
          </p:cxnSp>
          <p:cxnSp>
            <p:nvCxnSpPr>
              <p:cNvPr id="72" name="Line 363">
                <a:extLst>
                  <a:ext uri="{FF2B5EF4-FFF2-40B4-BE49-F238E27FC236}">
                    <a16:creationId xmlns:a16="http://schemas.microsoft.com/office/drawing/2014/main" id="{D5391D8F-9BDF-F9A6-9EDB-C8F38EB0FAE3}"/>
                  </a:ext>
                </a:extLst>
              </p:cNvPr>
              <p:cNvCxnSpPr>
                <a:cxnSpLocks noChangeAspect="1" noEditPoints="1" noChangeArrowheads="1" noChangeShapeType="1"/>
              </p:cNvCxnSpPr>
              <p:nvPr/>
            </p:nvCxnSpPr>
            <p:spPr bwMode="auto">
              <a:xfrm>
                <a:off x="4252" y="1417"/>
                <a:ext cx="0" cy="10205"/>
              </a:xfrm>
              <a:prstGeom prst="line">
                <a:avLst/>
              </a:prstGeom>
              <a:noFill/>
              <a:ln w="6350">
                <a:solidFill>
                  <a:srgbClr val="8E8E8E"/>
                </a:solidFill>
                <a:round/>
                <a:headEnd/>
                <a:tailEnd/>
              </a:ln>
            </p:spPr>
          </p:cxnSp>
          <p:cxnSp>
            <p:nvCxnSpPr>
              <p:cNvPr id="73" name="Line 364">
                <a:extLst>
                  <a:ext uri="{FF2B5EF4-FFF2-40B4-BE49-F238E27FC236}">
                    <a16:creationId xmlns:a16="http://schemas.microsoft.com/office/drawing/2014/main" id="{48B39D33-07FE-5070-3A77-AB6CA2A7235D}"/>
                  </a:ext>
                </a:extLst>
              </p:cNvPr>
              <p:cNvCxnSpPr>
                <a:cxnSpLocks noChangeAspect="1" noEditPoints="1" noChangeArrowheads="1" noChangeShapeType="1"/>
              </p:cNvCxnSpPr>
              <p:nvPr/>
            </p:nvCxnSpPr>
            <p:spPr bwMode="auto">
              <a:xfrm>
                <a:off x="4535" y="1417"/>
                <a:ext cx="0" cy="10205"/>
              </a:xfrm>
              <a:prstGeom prst="line">
                <a:avLst/>
              </a:prstGeom>
              <a:noFill/>
              <a:ln w="6350">
                <a:solidFill>
                  <a:srgbClr val="8E8E8E"/>
                </a:solidFill>
                <a:round/>
                <a:headEnd/>
                <a:tailEnd/>
              </a:ln>
            </p:spPr>
          </p:cxnSp>
          <p:cxnSp>
            <p:nvCxnSpPr>
              <p:cNvPr id="74" name="Line 365">
                <a:extLst>
                  <a:ext uri="{FF2B5EF4-FFF2-40B4-BE49-F238E27FC236}">
                    <a16:creationId xmlns:a16="http://schemas.microsoft.com/office/drawing/2014/main" id="{4FA79C61-DFCB-5015-A617-0D2B10FFF12C}"/>
                  </a:ext>
                </a:extLst>
              </p:cNvPr>
              <p:cNvCxnSpPr>
                <a:cxnSpLocks noChangeAspect="1" noEditPoints="1" noChangeArrowheads="1" noChangeShapeType="1"/>
              </p:cNvCxnSpPr>
              <p:nvPr/>
            </p:nvCxnSpPr>
            <p:spPr bwMode="auto">
              <a:xfrm>
                <a:off x="4819" y="1417"/>
                <a:ext cx="0" cy="10205"/>
              </a:xfrm>
              <a:prstGeom prst="line">
                <a:avLst/>
              </a:prstGeom>
              <a:noFill/>
              <a:ln w="6350">
                <a:solidFill>
                  <a:srgbClr val="8E8E8E"/>
                </a:solidFill>
                <a:round/>
                <a:headEnd/>
                <a:tailEnd/>
              </a:ln>
            </p:spPr>
          </p:cxnSp>
          <p:cxnSp>
            <p:nvCxnSpPr>
              <p:cNvPr id="75" name="Line 366">
                <a:extLst>
                  <a:ext uri="{FF2B5EF4-FFF2-40B4-BE49-F238E27FC236}">
                    <a16:creationId xmlns:a16="http://schemas.microsoft.com/office/drawing/2014/main" id="{851B7D98-9D7D-41F7-2D44-5E6A55544F92}"/>
                  </a:ext>
                </a:extLst>
              </p:cNvPr>
              <p:cNvCxnSpPr>
                <a:cxnSpLocks noChangeAspect="1" noEditPoints="1" noChangeArrowheads="1" noChangeShapeType="1"/>
              </p:cNvCxnSpPr>
              <p:nvPr/>
            </p:nvCxnSpPr>
            <p:spPr bwMode="auto">
              <a:xfrm>
                <a:off x="5102" y="1417"/>
                <a:ext cx="0" cy="10205"/>
              </a:xfrm>
              <a:prstGeom prst="line">
                <a:avLst/>
              </a:prstGeom>
              <a:noFill/>
              <a:ln w="6350">
                <a:solidFill>
                  <a:srgbClr val="8E8E8E"/>
                </a:solidFill>
                <a:round/>
                <a:headEnd/>
                <a:tailEnd/>
              </a:ln>
            </p:spPr>
          </p:cxnSp>
          <p:cxnSp>
            <p:nvCxnSpPr>
              <p:cNvPr id="76" name="Line 367">
                <a:extLst>
                  <a:ext uri="{FF2B5EF4-FFF2-40B4-BE49-F238E27FC236}">
                    <a16:creationId xmlns:a16="http://schemas.microsoft.com/office/drawing/2014/main" id="{C6A335B7-51BC-9DC6-7067-8E09C11A3D28}"/>
                  </a:ext>
                </a:extLst>
              </p:cNvPr>
              <p:cNvCxnSpPr>
                <a:cxnSpLocks noChangeAspect="1" noEditPoints="1" noChangeArrowheads="1" noChangeShapeType="1"/>
              </p:cNvCxnSpPr>
              <p:nvPr/>
            </p:nvCxnSpPr>
            <p:spPr bwMode="auto">
              <a:xfrm>
                <a:off x="5386" y="1417"/>
                <a:ext cx="0" cy="10205"/>
              </a:xfrm>
              <a:prstGeom prst="line">
                <a:avLst/>
              </a:prstGeom>
              <a:noFill/>
              <a:ln w="6350">
                <a:solidFill>
                  <a:srgbClr val="8E8E8E"/>
                </a:solidFill>
                <a:round/>
                <a:headEnd/>
                <a:tailEnd/>
              </a:ln>
            </p:spPr>
          </p:cxnSp>
          <p:cxnSp>
            <p:nvCxnSpPr>
              <p:cNvPr id="77" name="Line 368">
                <a:extLst>
                  <a:ext uri="{FF2B5EF4-FFF2-40B4-BE49-F238E27FC236}">
                    <a16:creationId xmlns:a16="http://schemas.microsoft.com/office/drawing/2014/main" id="{AEB69DD4-1DB5-16A0-2342-12C4C902E640}"/>
                  </a:ext>
                </a:extLst>
              </p:cNvPr>
              <p:cNvCxnSpPr>
                <a:cxnSpLocks noChangeAspect="1" noEditPoints="1" noChangeArrowheads="1" noChangeShapeType="1"/>
              </p:cNvCxnSpPr>
              <p:nvPr/>
            </p:nvCxnSpPr>
            <p:spPr bwMode="auto">
              <a:xfrm>
                <a:off x="5669" y="1417"/>
                <a:ext cx="0" cy="10205"/>
              </a:xfrm>
              <a:prstGeom prst="line">
                <a:avLst/>
              </a:prstGeom>
              <a:noFill/>
              <a:ln w="6350">
                <a:solidFill>
                  <a:srgbClr val="8E8E8E"/>
                </a:solidFill>
                <a:round/>
                <a:headEnd/>
                <a:tailEnd/>
              </a:ln>
            </p:spPr>
          </p:cxnSp>
          <p:cxnSp>
            <p:nvCxnSpPr>
              <p:cNvPr id="78" name="Line 369">
                <a:extLst>
                  <a:ext uri="{FF2B5EF4-FFF2-40B4-BE49-F238E27FC236}">
                    <a16:creationId xmlns:a16="http://schemas.microsoft.com/office/drawing/2014/main" id="{F6F3AC7A-CA6B-E550-21EB-4338BE17CE9C}"/>
                  </a:ext>
                </a:extLst>
              </p:cNvPr>
              <p:cNvCxnSpPr>
                <a:cxnSpLocks noChangeAspect="1" noEditPoints="1" noChangeArrowheads="1" noChangeShapeType="1"/>
              </p:cNvCxnSpPr>
              <p:nvPr/>
            </p:nvCxnSpPr>
            <p:spPr bwMode="auto">
              <a:xfrm>
                <a:off x="5952" y="1417"/>
                <a:ext cx="0" cy="10205"/>
              </a:xfrm>
              <a:prstGeom prst="line">
                <a:avLst/>
              </a:prstGeom>
              <a:noFill/>
              <a:ln w="6350">
                <a:solidFill>
                  <a:srgbClr val="8E8E8E"/>
                </a:solidFill>
                <a:round/>
                <a:headEnd/>
                <a:tailEnd/>
              </a:ln>
            </p:spPr>
          </p:cxnSp>
          <p:cxnSp>
            <p:nvCxnSpPr>
              <p:cNvPr id="79" name="Line 370">
                <a:extLst>
                  <a:ext uri="{FF2B5EF4-FFF2-40B4-BE49-F238E27FC236}">
                    <a16:creationId xmlns:a16="http://schemas.microsoft.com/office/drawing/2014/main" id="{E4B87214-1EB8-7A92-DABB-BF6A260BB9ED}"/>
                  </a:ext>
                </a:extLst>
              </p:cNvPr>
              <p:cNvCxnSpPr>
                <a:cxnSpLocks noChangeAspect="1" noEditPoints="1" noChangeArrowheads="1" noChangeShapeType="1"/>
              </p:cNvCxnSpPr>
              <p:nvPr/>
            </p:nvCxnSpPr>
            <p:spPr bwMode="auto">
              <a:xfrm>
                <a:off x="1417" y="1417"/>
                <a:ext cx="4535" cy="0"/>
              </a:xfrm>
              <a:prstGeom prst="line">
                <a:avLst/>
              </a:prstGeom>
              <a:noFill/>
              <a:ln w="6350">
                <a:solidFill>
                  <a:srgbClr val="8E8E8E"/>
                </a:solidFill>
                <a:round/>
                <a:headEnd/>
                <a:tailEnd/>
              </a:ln>
            </p:spPr>
          </p:cxnSp>
          <p:cxnSp>
            <p:nvCxnSpPr>
              <p:cNvPr id="80" name="Line 371">
                <a:extLst>
                  <a:ext uri="{FF2B5EF4-FFF2-40B4-BE49-F238E27FC236}">
                    <a16:creationId xmlns:a16="http://schemas.microsoft.com/office/drawing/2014/main" id="{39FD4719-132C-8B92-EF36-C43731C0E7FA}"/>
                  </a:ext>
                </a:extLst>
              </p:cNvPr>
              <p:cNvCxnSpPr>
                <a:cxnSpLocks noChangeAspect="1" noEditPoints="1" noChangeArrowheads="1" noChangeShapeType="1"/>
              </p:cNvCxnSpPr>
              <p:nvPr/>
            </p:nvCxnSpPr>
            <p:spPr bwMode="auto">
              <a:xfrm>
                <a:off x="1417" y="1700"/>
                <a:ext cx="4535" cy="0"/>
              </a:xfrm>
              <a:prstGeom prst="line">
                <a:avLst/>
              </a:prstGeom>
              <a:noFill/>
              <a:ln w="6350">
                <a:solidFill>
                  <a:srgbClr val="8E8E8E"/>
                </a:solidFill>
                <a:round/>
                <a:headEnd/>
                <a:tailEnd/>
              </a:ln>
            </p:spPr>
          </p:cxnSp>
          <p:cxnSp>
            <p:nvCxnSpPr>
              <p:cNvPr id="81" name="Line 372">
                <a:extLst>
                  <a:ext uri="{FF2B5EF4-FFF2-40B4-BE49-F238E27FC236}">
                    <a16:creationId xmlns:a16="http://schemas.microsoft.com/office/drawing/2014/main" id="{D9985363-4746-DF7C-E5F9-E6461D8F7B35}"/>
                  </a:ext>
                </a:extLst>
              </p:cNvPr>
              <p:cNvCxnSpPr>
                <a:cxnSpLocks noChangeAspect="1" noEditPoints="1" noChangeArrowheads="1" noChangeShapeType="1"/>
              </p:cNvCxnSpPr>
              <p:nvPr/>
            </p:nvCxnSpPr>
            <p:spPr bwMode="auto">
              <a:xfrm>
                <a:off x="1417" y="1984"/>
                <a:ext cx="4535" cy="0"/>
              </a:xfrm>
              <a:prstGeom prst="line">
                <a:avLst/>
              </a:prstGeom>
              <a:noFill/>
              <a:ln w="6350">
                <a:solidFill>
                  <a:srgbClr val="8E8E8E"/>
                </a:solidFill>
                <a:round/>
                <a:headEnd/>
                <a:tailEnd/>
              </a:ln>
            </p:spPr>
          </p:cxnSp>
          <p:cxnSp>
            <p:nvCxnSpPr>
              <p:cNvPr id="82" name="Line 373">
                <a:extLst>
                  <a:ext uri="{FF2B5EF4-FFF2-40B4-BE49-F238E27FC236}">
                    <a16:creationId xmlns:a16="http://schemas.microsoft.com/office/drawing/2014/main" id="{2E80D0C4-A10B-809B-9758-8F53D96F7C33}"/>
                  </a:ext>
                </a:extLst>
              </p:cNvPr>
              <p:cNvCxnSpPr>
                <a:cxnSpLocks noChangeAspect="1" noEditPoints="1" noChangeArrowheads="1" noChangeShapeType="1"/>
              </p:cNvCxnSpPr>
              <p:nvPr/>
            </p:nvCxnSpPr>
            <p:spPr bwMode="auto">
              <a:xfrm>
                <a:off x="1417" y="2267"/>
                <a:ext cx="4535" cy="0"/>
              </a:xfrm>
              <a:prstGeom prst="line">
                <a:avLst/>
              </a:prstGeom>
              <a:noFill/>
              <a:ln w="6350">
                <a:solidFill>
                  <a:srgbClr val="8E8E8E"/>
                </a:solidFill>
                <a:round/>
                <a:headEnd/>
                <a:tailEnd/>
              </a:ln>
            </p:spPr>
          </p:cxnSp>
          <p:cxnSp>
            <p:nvCxnSpPr>
              <p:cNvPr id="83" name="Line 374">
                <a:extLst>
                  <a:ext uri="{FF2B5EF4-FFF2-40B4-BE49-F238E27FC236}">
                    <a16:creationId xmlns:a16="http://schemas.microsoft.com/office/drawing/2014/main" id="{60321231-F3D4-DBE5-DD33-C96364E78CA3}"/>
                  </a:ext>
                </a:extLst>
              </p:cNvPr>
              <p:cNvCxnSpPr>
                <a:cxnSpLocks noChangeAspect="1" noEditPoints="1" noChangeArrowheads="1" noChangeShapeType="1"/>
              </p:cNvCxnSpPr>
              <p:nvPr/>
            </p:nvCxnSpPr>
            <p:spPr bwMode="auto">
              <a:xfrm>
                <a:off x="1417" y="2551"/>
                <a:ext cx="4535" cy="0"/>
              </a:xfrm>
              <a:prstGeom prst="line">
                <a:avLst/>
              </a:prstGeom>
              <a:noFill/>
              <a:ln w="6350">
                <a:solidFill>
                  <a:srgbClr val="8E8E8E"/>
                </a:solidFill>
                <a:round/>
                <a:headEnd/>
                <a:tailEnd/>
              </a:ln>
            </p:spPr>
          </p:cxnSp>
          <p:cxnSp>
            <p:nvCxnSpPr>
              <p:cNvPr id="84" name="Line 375">
                <a:extLst>
                  <a:ext uri="{FF2B5EF4-FFF2-40B4-BE49-F238E27FC236}">
                    <a16:creationId xmlns:a16="http://schemas.microsoft.com/office/drawing/2014/main" id="{F9939604-6083-8718-672F-CB8AAB9134BA}"/>
                  </a:ext>
                </a:extLst>
              </p:cNvPr>
              <p:cNvCxnSpPr>
                <a:cxnSpLocks noChangeAspect="1" noEditPoints="1" noChangeArrowheads="1" noChangeShapeType="1"/>
              </p:cNvCxnSpPr>
              <p:nvPr/>
            </p:nvCxnSpPr>
            <p:spPr bwMode="auto">
              <a:xfrm>
                <a:off x="1417" y="2834"/>
                <a:ext cx="4535" cy="0"/>
              </a:xfrm>
              <a:prstGeom prst="line">
                <a:avLst/>
              </a:prstGeom>
              <a:noFill/>
              <a:ln w="6350">
                <a:solidFill>
                  <a:srgbClr val="8E8E8E"/>
                </a:solidFill>
                <a:round/>
                <a:headEnd/>
                <a:tailEnd/>
              </a:ln>
            </p:spPr>
          </p:cxnSp>
          <p:cxnSp>
            <p:nvCxnSpPr>
              <p:cNvPr id="85" name="Line 376">
                <a:extLst>
                  <a:ext uri="{FF2B5EF4-FFF2-40B4-BE49-F238E27FC236}">
                    <a16:creationId xmlns:a16="http://schemas.microsoft.com/office/drawing/2014/main" id="{3C52E17C-C5B3-FE87-C6AE-94F7D656F47A}"/>
                  </a:ext>
                </a:extLst>
              </p:cNvPr>
              <p:cNvCxnSpPr>
                <a:cxnSpLocks noChangeAspect="1" noEditPoints="1" noChangeArrowheads="1" noChangeShapeType="1"/>
              </p:cNvCxnSpPr>
              <p:nvPr/>
            </p:nvCxnSpPr>
            <p:spPr bwMode="auto">
              <a:xfrm>
                <a:off x="1417" y="3118"/>
                <a:ext cx="4535" cy="0"/>
              </a:xfrm>
              <a:prstGeom prst="line">
                <a:avLst/>
              </a:prstGeom>
              <a:noFill/>
              <a:ln w="6350">
                <a:solidFill>
                  <a:srgbClr val="8E8E8E"/>
                </a:solidFill>
                <a:round/>
                <a:headEnd/>
                <a:tailEnd/>
              </a:ln>
            </p:spPr>
          </p:cxnSp>
          <p:cxnSp>
            <p:nvCxnSpPr>
              <p:cNvPr id="86" name="Line 377">
                <a:extLst>
                  <a:ext uri="{FF2B5EF4-FFF2-40B4-BE49-F238E27FC236}">
                    <a16:creationId xmlns:a16="http://schemas.microsoft.com/office/drawing/2014/main" id="{B4CFB121-D84C-0273-E4D8-81FF7E805088}"/>
                  </a:ext>
                </a:extLst>
              </p:cNvPr>
              <p:cNvCxnSpPr>
                <a:cxnSpLocks noChangeAspect="1" noEditPoints="1" noChangeArrowheads="1" noChangeShapeType="1"/>
              </p:cNvCxnSpPr>
              <p:nvPr/>
            </p:nvCxnSpPr>
            <p:spPr bwMode="auto">
              <a:xfrm>
                <a:off x="1417" y="3401"/>
                <a:ext cx="4535" cy="0"/>
              </a:xfrm>
              <a:prstGeom prst="line">
                <a:avLst/>
              </a:prstGeom>
              <a:noFill/>
              <a:ln w="6350">
                <a:solidFill>
                  <a:srgbClr val="8E8E8E"/>
                </a:solidFill>
                <a:round/>
                <a:headEnd/>
                <a:tailEnd/>
              </a:ln>
            </p:spPr>
          </p:cxnSp>
          <p:cxnSp>
            <p:nvCxnSpPr>
              <p:cNvPr id="87" name="Line 378">
                <a:extLst>
                  <a:ext uri="{FF2B5EF4-FFF2-40B4-BE49-F238E27FC236}">
                    <a16:creationId xmlns:a16="http://schemas.microsoft.com/office/drawing/2014/main" id="{BCDBC4B7-BD23-9317-3459-8B1EFFE683E8}"/>
                  </a:ext>
                </a:extLst>
              </p:cNvPr>
              <p:cNvCxnSpPr>
                <a:cxnSpLocks noChangeAspect="1" noEditPoints="1" noChangeArrowheads="1" noChangeShapeType="1"/>
              </p:cNvCxnSpPr>
              <p:nvPr/>
            </p:nvCxnSpPr>
            <p:spPr bwMode="auto">
              <a:xfrm>
                <a:off x="1417" y="3685"/>
                <a:ext cx="4535" cy="0"/>
              </a:xfrm>
              <a:prstGeom prst="line">
                <a:avLst/>
              </a:prstGeom>
              <a:noFill/>
              <a:ln w="6350">
                <a:solidFill>
                  <a:srgbClr val="8E8E8E"/>
                </a:solidFill>
                <a:round/>
                <a:headEnd/>
                <a:tailEnd/>
              </a:ln>
            </p:spPr>
          </p:cxnSp>
          <p:cxnSp>
            <p:nvCxnSpPr>
              <p:cNvPr id="88" name="Line 379">
                <a:extLst>
                  <a:ext uri="{FF2B5EF4-FFF2-40B4-BE49-F238E27FC236}">
                    <a16:creationId xmlns:a16="http://schemas.microsoft.com/office/drawing/2014/main" id="{12DF9D7A-B9F6-829B-298D-EB30A583EA10}"/>
                  </a:ext>
                </a:extLst>
              </p:cNvPr>
              <p:cNvCxnSpPr>
                <a:cxnSpLocks noChangeAspect="1" noEditPoints="1" noChangeArrowheads="1" noChangeShapeType="1"/>
              </p:cNvCxnSpPr>
              <p:nvPr/>
            </p:nvCxnSpPr>
            <p:spPr bwMode="auto">
              <a:xfrm>
                <a:off x="1417" y="3968"/>
                <a:ext cx="4535" cy="0"/>
              </a:xfrm>
              <a:prstGeom prst="line">
                <a:avLst/>
              </a:prstGeom>
              <a:noFill/>
              <a:ln w="6350">
                <a:solidFill>
                  <a:srgbClr val="8E8E8E"/>
                </a:solidFill>
                <a:round/>
                <a:headEnd/>
                <a:tailEnd/>
              </a:ln>
            </p:spPr>
          </p:cxnSp>
          <p:cxnSp>
            <p:nvCxnSpPr>
              <p:cNvPr id="89" name="Line 380">
                <a:extLst>
                  <a:ext uri="{FF2B5EF4-FFF2-40B4-BE49-F238E27FC236}">
                    <a16:creationId xmlns:a16="http://schemas.microsoft.com/office/drawing/2014/main" id="{32562293-93DF-3DBA-7BB7-2F8EA8B449F4}"/>
                  </a:ext>
                </a:extLst>
              </p:cNvPr>
              <p:cNvCxnSpPr>
                <a:cxnSpLocks noChangeAspect="1" noEditPoints="1" noChangeArrowheads="1" noChangeShapeType="1"/>
              </p:cNvCxnSpPr>
              <p:nvPr/>
            </p:nvCxnSpPr>
            <p:spPr bwMode="auto">
              <a:xfrm>
                <a:off x="1417" y="4252"/>
                <a:ext cx="4535" cy="0"/>
              </a:xfrm>
              <a:prstGeom prst="line">
                <a:avLst/>
              </a:prstGeom>
              <a:noFill/>
              <a:ln w="6350">
                <a:solidFill>
                  <a:srgbClr val="8E8E8E"/>
                </a:solidFill>
                <a:round/>
                <a:headEnd/>
                <a:tailEnd/>
              </a:ln>
            </p:spPr>
          </p:cxnSp>
          <p:cxnSp>
            <p:nvCxnSpPr>
              <p:cNvPr id="90" name="Line 381">
                <a:extLst>
                  <a:ext uri="{FF2B5EF4-FFF2-40B4-BE49-F238E27FC236}">
                    <a16:creationId xmlns:a16="http://schemas.microsoft.com/office/drawing/2014/main" id="{ED4B853E-15B1-BAC2-74A1-D024D0A53D1F}"/>
                  </a:ext>
                </a:extLst>
              </p:cNvPr>
              <p:cNvCxnSpPr>
                <a:cxnSpLocks noChangeAspect="1" noEditPoints="1" noChangeArrowheads="1" noChangeShapeType="1"/>
              </p:cNvCxnSpPr>
              <p:nvPr/>
            </p:nvCxnSpPr>
            <p:spPr bwMode="auto">
              <a:xfrm>
                <a:off x="1417" y="4535"/>
                <a:ext cx="4535" cy="0"/>
              </a:xfrm>
              <a:prstGeom prst="line">
                <a:avLst/>
              </a:prstGeom>
              <a:noFill/>
              <a:ln w="6350">
                <a:solidFill>
                  <a:srgbClr val="8E8E8E"/>
                </a:solidFill>
                <a:round/>
                <a:headEnd/>
                <a:tailEnd/>
              </a:ln>
            </p:spPr>
          </p:cxnSp>
          <p:cxnSp>
            <p:nvCxnSpPr>
              <p:cNvPr id="91" name="Line 382">
                <a:extLst>
                  <a:ext uri="{FF2B5EF4-FFF2-40B4-BE49-F238E27FC236}">
                    <a16:creationId xmlns:a16="http://schemas.microsoft.com/office/drawing/2014/main" id="{F70EBBC7-1AA3-56C7-D49F-0BFCA56BF941}"/>
                  </a:ext>
                </a:extLst>
              </p:cNvPr>
              <p:cNvCxnSpPr>
                <a:cxnSpLocks noChangeAspect="1" noEditPoints="1" noChangeArrowheads="1" noChangeShapeType="1"/>
              </p:cNvCxnSpPr>
              <p:nvPr/>
            </p:nvCxnSpPr>
            <p:spPr bwMode="auto">
              <a:xfrm>
                <a:off x="1417" y="4819"/>
                <a:ext cx="4535" cy="0"/>
              </a:xfrm>
              <a:prstGeom prst="line">
                <a:avLst/>
              </a:prstGeom>
              <a:noFill/>
              <a:ln w="6350">
                <a:solidFill>
                  <a:srgbClr val="8E8E8E"/>
                </a:solidFill>
                <a:round/>
                <a:headEnd/>
                <a:tailEnd/>
              </a:ln>
            </p:spPr>
          </p:cxnSp>
          <p:cxnSp>
            <p:nvCxnSpPr>
              <p:cNvPr id="92" name="Line 383">
                <a:extLst>
                  <a:ext uri="{FF2B5EF4-FFF2-40B4-BE49-F238E27FC236}">
                    <a16:creationId xmlns:a16="http://schemas.microsoft.com/office/drawing/2014/main" id="{CB3AFCEF-085B-68D8-E6EE-F680990C5ABA}"/>
                  </a:ext>
                </a:extLst>
              </p:cNvPr>
              <p:cNvCxnSpPr>
                <a:cxnSpLocks noChangeAspect="1" noEditPoints="1" noChangeArrowheads="1" noChangeShapeType="1"/>
              </p:cNvCxnSpPr>
              <p:nvPr/>
            </p:nvCxnSpPr>
            <p:spPr bwMode="auto">
              <a:xfrm>
                <a:off x="1417" y="5102"/>
                <a:ext cx="4535" cy="0"/>
              </a:xfrm>
              <a:prstGeom prst="line">
                <a:avLst/>
              </a:prstGeom>
              <a:noFill/>
              <a:ln w="6350">
                <a:solidFill>
                  <a:srgbClr val="8E8E8E"/>
                </a:solidFill>
                <a:round/>
                <a:headEnd/>
                <a:tailEnd/>
              </a:ln>
            </p:spPr>
          </p:cxnSp>
          <p:cxnSp>
            <p:nvCxnSpPr>
              <p:cNvPr id="93" name="Line 384">
                <a:extLst>
                  <a:ext uri="{FF2B5EF4-FFF2-40B4-BE49-F238E27FC236}">
                    <a16:creationId xmlns:a16="http://schemas.microsoft.com/office/drawing/2014/main" id="{69980509-CDE2-F283-2955-4EC4992C9DFC}"/>
                  </a:ext>
                </a:extLst>
              </p:cNvPr>
              <p:cNvCxnSpPr>
                <a:cxnSpLocks noChangeAspect="1" noEditPoints="1" noChangeArrowheads="1" noChangeShapeType="1"/>
              </p:cNvCxnSpPr>
              <p:nvPr/>
            </p:nvCxnSpPr>
            <p:spPr bwMode="auto">
              <a:xfrm>
                <a:off x="1417" y="5386"/>
                <a:ext cx="4535" cy="0"/>
              </a:xfrm>
              <a:prstGeom prst="line">
                <a:avLst/>
              </a:prstGeom>
              <a:noFill/>
              <a:ln w="6350">
                <a:solidFill>
                  <a:srgbClr val="8E8E8E"/>
                </a:solidFill>
                <a:round/>
                <a:headEnd/>
                <a:tailEnd/>
              </a:ln>
            </p:spPr>
          </p:cxnSp>
          <p:cxnSp>
            <p:nvCxnSpPr>
              <p:cNvPr id="94" name="Line 385">
                <a:extLst>
                  <a:ext uri="{FF2B5EF4-FFF2-40B4-BE49-F238E27FC236}">
                    <a16:creationId xmlns:a16="http://schemas.microsoft.com/office/drawing/2014/main" id="{9FC2E737-9016-5655-9EA9-53D48E348DFB}"/>
                  </a:ext>
                </a:extLst>
              </p:cNvPr>
              <p:cNvCxnSpPr>
                <a:cxnSpLocks noChangeAspect="1" noEditPoints="1" noChangeArrowheads="1" noChangeShapeType="1"/>
              </p:cNvCxnSpPr>
              <p:nvPr/>
            </p:nvCxnSpPr>
            <p:spPr bwMode="auto">
              <a:xfrm>
                <a:off x="1417" y="5669"/>
                <a:ext cx="4535" cy="0"/>
              </a:xfrm>
              <a:prstGeom prst="line">
                <a:avLst/>
              </a:prstGeom>
              <a:noFill/>
              <a:ln w="6350">
                <a:solidFill>
                  <a:srgbClr val="8E8E8E"/>
                </a:solidFill>
                <a:round/>
                <a:headEnd/>
                <a:tailEnd/>
              </a:ln>
            </p:spPr>
          </p:cxnSp>
          <p:cxnSp>
            <p:nvCxnSpPr>
              <p:cNvPr id="95" name="Line 386">
                <a:extLst>
                  <a:ext uri="{FF2B5EF4-FFF2-40B4-BE49-F238E27FC236}">
                    <a16:creationId xmlns:a16="http://schemas.microsoft.com/office/drawing/2014/main" id="{2AB13F5A-BE16-3EFE-DD18-603DE18C040A}"/>
                  </a:ext>
                </a:extLst>
              </p:cNvPr>
              <p:cNvCxnSpPr>
                <a:cxnSpLocks noChangeAspect="1" noEditPoints="1" noChangeArrowheads="1" noChangeShapeType="1"/>
              </p:cNvCxnSpPr>
              <p:nvPr/>
            </p:nvCxnSpPr>
            <p:spPr bwMode="auto">
              <a:xfrm>
                <a:off x="1417" y="5952"/>
                <a:ext cx="4535" cy="0"/>
              </a:xfrm>
              <a:prstGeom prst="line">
                <a:avLst/>
              </a:prstGeom>
              <a:noFill/>
              <a:ln w="6350">
                <a:solidFill>
                  <a:srgbClr val="8E8E8E"/>
                </a:solidFill>
                <a:round/>
                <a:headEnd/>
                <a:tailEnd/>
              </a:ln>
            </p:spPr>
          </p:cxnSp>
          <p:cxnSp>
            <p:nvCxnSpPr>
              <p:cNvPr id="96" name="Line 387">
                <a:extLst>
                  <a:ext uri="{FF2B5EF4-FFF2-40B4-BE49-F238E27FC236}">
                    <a16:creationId xmlns:a16="http://schemas.microsoft.com/office/drawing/2014/main" id="{CEF6B723-7DE0-D816-2ACB-D91602ADDCF7}"/>
                  </a:ext>
                </a:extLst>
              </p:cNvPr>
              <p:cNvCxnSpPr>
                <a:cxnSpLocks noChangeAspect="1" noEditPoints="1" noChangeArrowheads="1" noChangeShapeType="1"/>
              </p:cNvCxnSpPr>
              <p:nvPr/>
            </p:nvCxnSpPr>
            <p:spPr bwMode="auto">
              <a:xfrm>
                <a:off x="1417" y="6236"/>
                <a:ext cx="4535" cy="0"/>
              </a:xfrm>
              <a:prstGeom prst="line">
                <a:avLst/>
              </a:prstGeom>
              <a:noFill/>
              <a:ln w="6350">
                <a:solidFill>
                  <a:srgbClr val="8E8E8E"/>
                </a:solidFill>
                <a:round/>
                <a:headEnd/>
                <a:tailEnd/>
              </a:ln>
            </p:spPr>
          </p:cxnSp>
          <p:cxnSp>
            <p:nvCxnSpPr>
              <p:cNvPr id="97" name="Line 388">
                <a:extLst>
                  <a:ext uri="{FF2B5EF4-FFF2-40B4-BE49-F238E27FC236}">
                    <a16:creationId xmlns:a16="http://schemas.microsoft.com/office/drawing/2014/main" id="{A01E3F6F-8642-B059-857C-1705ABD404E6}"/>
                  </a:ext>
                </a:extLst>
              </p:cNvPr>
              <p:cNvCxnSpPr>
                <a:cxnSpLocks noChangeAspect="1" noEditPoints="1" noChangeArrowheads="1" noChangeShapeType="1"/>
              </p:cNvCxnSpPr>
              <p:nvPr/>
            </p:nvCxnSpPr>
            <p:spPr bwMode="auto">
              <a:xfrm>
                <a:off x="1417" y="6519"/>
                <a:ext cx="4535" cy="0"/>
              </a:xfrm>
              <a:prstGeom prst="line">
                <a:avLst/>
              </a:prstGeom>
              <a:noFill/>
              <a:ln w="6350">
                <a:solidFill>
                  <a:srgbClr val="8E8E8E"/>
                </a:solidFill>
                <a:round/>
                <a:headEnd/>
                <a:tailEnd/>
              </a:ln>
            </p:spPr>
          </p:cxnSp>
          <p:cxnSp>
            <p:nvCxnSpPr>
              <p:cNvPr id="98" name="Line 389">
                <a:extLst>
                  <a:ext uri="{FF2B5EF4-FFF2-40B4-BE49-F238E27FC236}">
                    <a16:creationId xmlns:a16="http://schemas.microsoft.com/office/drawing/2014/main" id="{583333BE-0263-34F3-D6E3-64E73C8706F8}"/>
                  </a:ext>
                </a:extLst>
              </p:cNvPr>
              <p:cNvCxnSpPr>
                <a:cxnSpLocks noChangeAspect="1" noEditPoints="1" noChangeArrowheads="1" noChangeShapeType="1"/>
              </p:cNvCxnSpPr>
              <p:nvPr/>
            </p:nvCxnSpPr>
            <p:spPr bwMode="auto">
              <a:xfrm>
                <a:off x="1417" y="6803"/>
                <a:ext cx="4535" cy="0"/>
              </a:xfrm>
              <a:prstGeom prst="line">
                <a:avLst/>
              </a:prstGeom>
              <a:noFill/>
              <a:ln w="6350">
                <a:solidFill>
                  <a:srgbClr val="8E8E8E"/>
                </a:solidFill>
                <a:round/>
                <a:headEnd/>
                <a:tailEnd/>
              </a:ln>
            </p:spPr>
          </p:cxnSp>
          <p:cxnSp>
            <p:nvCxnSpPr>
              <p:cNvPr id="99" name="Line 390">
                <a:extLst>
                  <a:ext uri="{FF2B5EF4-FFF2-40B4-BE49-F238E27FC236}">
                    <a16:creationId xmlns:a16="http://schemas.microsoft.com/office/drawing/2014/main" id="{BA766B71-9B6A-312F-7335-ECACD7F418F4}"/>
                  </a:ext>
                </a:extLst>
              </p:cNvPr>
              <p:cNvCxnSpPr>
                <a:cxnSpLocks noChangeAspect="1" noEditPoints="1" noChangeArrowheads="1" noChangeShapeType="1"/>
              </p:cNvCxnSpPr>
              <p:nvPr/>
            </p:nvCxnSpPr>
            <p:spPr bwMode="auto">
              <a:xfrm>
                <a:off x="1417" y="7086"/>
                <a:ext cx="4535" cy="0"/>
              </a:xfrm>
              <a:prstGeom prst="line">
                <a:avLst/>
              </a:prstGeom>
              <a:noFill/>
              <a:ln w="6350">
                <a:solidFill>
                  <a:srgbClr val="8E8E8E"/>
                </a:solidFill>
                <a:round/>
                <a:headEnd/>
                <a:tailEnd/>
              </a:ln>
            </p:spPr>
          </p:cxnSp>
          <p:cxnSp>
            <p:nvCxnSpPr>
              <p:cNvPr id="100" name="Line 391">
                <a:extLst>
                  <a:ext uri="{FF2B5EF4-FFF2-40B4-BE49-F238E27FC236}">
                    <a16:creationId xmlns:a16="http://schemas.microsoft.com/office/drawing/2014/main" id="{A5889A9E-6EC6-4FB2-FBDA-C87284A0AF07}"/>
                  </a:ext>
                </a:extLst>
              </p:cNvPr>
              <p:cNvCxnSpPr>
                <a:cxnSpLocks noChangeAspect="1" noEditPoints="1" noChangeArrowheads="1" noChangeShapeType="1"/>
              </p:cNvCxnSpPr>
              <p:nvPr/>
            </p:nvCxnSpPr>
            <p:spPr bwMode="auto">
              <a:xfrm>
                <a:off x="1417" y="7370"/>
                <a:ext cx="4535" cy="0"/>
              </a:xfrm>
              <a:prstGeom prst="line">
                <a:avLst/>
              </a:prstGeom>
              <a:noFill/>
              <a:ln w="6350">
                <a:solidFill>
                  <a:srgbClr val="8E8E8E"/>
                </a:solidFill>
                <a:round/>
                <a:headEnd/>
                <a:tailEnd/>
              </a:ln>
            </p:spPr>
          </p:cxnSp>
          <p:cxnSp>
            <p:nvCxnSpPr>
              <p:cNvPr id="101" name="Line 392">
                <a:extLst>
                  <a:ext uri="{FF2B5EF4-FFF2-40B4-BE49-F238E27FC236}">
                    <a16:creationId xmlns:a16="http://schemas.microsoft.com/office/drawing/2014/main" id="{EACF25A8-3C8B-28CC-41B9-9B4F650FA0C3}"/>
                  </a:ext>
                </a:extLst>
              </p:cNvPr>
              <p:cNvCxnSpPr>
                <a:cxnSpLocks noChangeAspect="1" noEditPoints="1" noChangeArrowheads="1" noChangeShapeType="1"/>
              </p:cNvCxnSpPr>
              <p:nvPr/>
            </p:nvCxnSpPr>
            <p:spPr bwMode="auto">
              <a:xfrm>
                <a:off x="1417" y="7653"/>
                <a:ext cx="4535" cy="0"/>
              </a:xfrm>
              <a:prstGeom prst="line">
                <a:avLst/>
              </a:prstGeom>
              <a:noFill/>
              <a:ln w="6350">
                <a:solidFill>
                  <a:srgbClr val="8E8E8E"/>
                </a:solidFill>
                <a:round/>
                <a:headEnd/>
                <a:tailEnd/>
              </a:ln>
            </p:spPr>
          </p:cxnSp>
          <p:cxnSp>
            <p:nvCxnSpPr>
              <p:cNvPr id="102" name="Line 393">
                <a:extLst>
                  <a:ext uri="{FF2B5EF4-FFF2-40B4-BE49-F238E27FC236}">
                    <a16:creationId xmlns:a16="http://schemas.microsoft.com/office/drawing/2014/main" id="{4C15F4CD-2BB8-A841-3665-03A717EAF8B3}"/>
                  </a:ext>
                </a:extLst>
              </p:cNvPr>
              <p:cNvCxnSpPr>
                <a:cxnSpLocks noChangeAspect="1" noEditPoints="1" noChangeArrowheads="1" noChangeShapeType="1"/>
              </p:cNvCxnSpPr>
              <p:nvPr/>
            </p:nvCxnSpPr>
            <p:spPr bwMode="auto">
              <a:xfrm>
                <a:off x="1417" y="7937"/>
                <a:ext cx="4535" cy="0"/>
              </a:xfrm>
              <a:prstGeom prst="line">
                <a:avLst/>
              </a:prstGeom>
              <a:noFill/>
              <a:ln w="6350">
                <a:solidFill>
                  <a:srgbClr val="8E8E8E"/>
                </a:solidFill>
                <a:round/>
                <a:headEnd/>
                <a:tailEnd/>
              </a:ln>
            </p:spPr>
          </p:cxnSp>
          <p:cxnSp>
            <p:nvCxnSpPr>
              <p:cNvPr id="103" name="Line 394">
                <a:extLst>
                  <a:ext uri="{FF2B5EF4-FFF2-40B4-BE49-F238E27FC236}">
                    <a16:creationId xmlns:a16="http://schemas.microsoft.com/office/drawing/2014/main" id="{E7596306-234E-5DD8-6EF6-6758634D4F07}"/>
                  </a:ext>
                </a:extLst>
              </p:cNvPr>
              <p:cNvCxnSpPr>
                <a:cxnSpLocks noChangeAspect="1" noEditPoints="1" noChangeArrowheads="1" noChangeShapeType="1"/>
              </p:cNvCxnSpPr>
              <p:nvPr/>
            </p:nvCxnSpPr>
            <p:spPr bwMode="auto">
              <a:xfrm>
                <a:off x="1417" y="8220"/>
                <a:ext cx="4535" cy="0"/>
              </a:xfrm>
              <a:prstGeom prst="line">
                <a:avLst/>
              </a:prstGeom>
              <a:noFill/>
              <a:ln w="6350">
                <a:solidFill>
                  <a:srgbClr val="8E8E8E"/>
                </a:solidFill>
                <a:round/>
                <a:headEnd/>
                <a:tailEnd/>
              </a:ln>
            </p:spPr>
          </p:cxnSp>
          <p:cxnSp>
            <p:nvCxnSpPr>
              <p:cNvPr id="104" name="Line 395">
                <a:extLst>
                  <a:ext uri="{FF2B5EF4-FFF2-40B4-BE49-F238E27FC236}">
                    <a16:creationId xmlns:a16="http://schemas.microsoft.com/office/drawing/2014/main" id="{47C440E9-062B-F11F-9BBA-7401C4A6AEBF}"/>
                  </a:ext>
                </a:extLst>
              </p:cNvPr>
              <p:cNvCxnSpPr>
                <a:cxnSpLocks noChangeAspect="1" noEditPoints="1" noChangeArrowheads="1" noChangeShapeType="1"/>
              </p:cNvCxnSpPr>
              <p:nvPr/>
            </p:nvCxnSpPr>
            <p:spPr bwMode="auto">
              <a:xfrm>
                <a:off x="1417" y="8504"/>
                <a:ext cx="4535" cy="0"/>
              </a:xfrm>
              <a:prstGeom prst="line">
                <a:avLst/>
              </a:prstGeom>
              <a:noFill/>
              <a:ln w="6350">
                <a:solidFill>
                  <a:srgbClr val="8E8E8E"/>
                </a:solidFill>
                <a:round/>
                <a:headEnd/>
                <a:tailEnd/>
              </a:ln>
            </p:spPr>
          </p:cxnSp>
          <p:cxnSp>
            <p:nvCxnSpPr>
              <p:cNvPr id="105" name="Line 396">
                <a:extLst>
                  <a:ext uri="{FF2B5EF4-FFF2-40B4-BE49-F238E27FC236}">
                    <a16:creationId xmlns:a16="http://schemas.microsoft.com/office/drawing/2014/main" id="{5ACE11D0-49EA-7EBE-3A5C-EA7AC786C2C0}"/>
                  </a:ext>
                </a:extLst>
              </p:cNvPr>
              <p:cNvCxnSpPr>
                <a:cxnSpLocks noChangeAspect="1" noEditPoints="1" noChangeArrowheads="1" noChangeShapeType="1"/>
              </p:cNvCxnSpPr>
              <p:nvPr/>
            </p:nvCxnSpPr>
            <p:spPr bwMode="auto">
              <a:xfrm>
                <a:off x="1417" y="8787"/>
                <a:ext cx="4535" cy="0"/>
              </a:xfrm>
              <a:prstGeom prst="line">
                <a:avLst/>
              </a:prstGeom>
              <a:noFill/>
              <a:ln w="6350">
                <a:solidFill>
                  <a:srgbClr val="8E8E8E"/>
                </a:solidFill>
                <a:round/>
                <a:headEnd/>
                <a:tailEnd/>
              </a:ln>
            </p:spPr>
          </p:cxnSp>
          <p:cxnSp>
            <p:nvCxnSpPr>
              <p:cNvPr id="106" name="Line 397">
                <a:extLst>
                  <a:ext uri="{FF2B5EF4-FFF2-40B4-BE49-F238E27FC236}">
                    <a16:creationId xmlns:a16="http://schemas.microsoft.com/office/drawing/2014/main" id="{FBBFF583-0F63-75B2-7F99-36C412F8A0D7}"/>
                  </a:ext>
                </a:extLst>
              </p:cNvPr>
              <p:cNvCxnSpPr>
                <a:cxnSpLocks noChangeAspect="1" noEditPoints="1" noChangeArrowheads="1" noChangeShapeType="1"/>
              </p:cNvCxnSpPr>
              <p:nvPr/>
            </p:nvCxnSpPr>
            <p:spPr bwMode="auto">
              <a:xfrm>
                <a:off x="1417" y="9071"/>
                <a:ext cx="4535" cy="0"/>
              </a:xfrm>
              <a:prstGeom prst="line">
                <a:avLst/>
              </a:prstGeom>
              <a:noFill/>
              <a:ln w="6350">
                <a:solidFill>
                  <a:srgbClr val="8E8E8E"/>
                </a:solidFill>
                <a:round/>
                <a:headEnd/>
                <a:tailEnd/>
              </a:ln>
            </p:spPr>
          </p:cxnSp>
          <p:cxnSp>
            <p:nvCxnSpPr>
              <p:cNvPr id="107" name="Line 398">
                <a:extLst>
                  <a:ext uri="{FF2B5EF4-FFF2-40B4-BE49-F238E27FC236}">
                    <a16:creationId xmlns:a16="http://schemas.microsoft.com/office/drawing/2014/main" id="{9E78CBFC-5696-67AF-0455-D3FEC8BA755A}"/>
                  </a:ext>
                </a:extLst>
              </p:cNvPr>
              <p:cNvCxnSpPr>
                <a:cxnSpLocks noChangeAspect="1" noEditPoints="1" noChangeArrowheads="1" noChangeShapeType="1"/>
              </p:cNvCxnSpPr>
              <p:nvPr/>
            </p:nvCxnSpPr>
            <p:spPr bwMode="auto">
              <a:xfrm>
                <a:off x="1417" y="9354"/>
                <a:ext cx="4535" cy="0"/>
              </a:xfrm>
              <a:prstGeom prst="line">
                <a:avLst/>
              </a:prstGeom>
              <a:noFill/>
              <a:ln w="6350">
                <a:solidFill>
                  <a:srgbClr val="8E8E8E"/>
                </a:solidFill>
                <a:round/>
                <a:headEnd/>
                <a:tailEnd/>
              </a:ln>
            </p:spPr>
          </p:cxnSp>
          <p:cxnSp>
            <p:nvCxnSpPr>
              <p:cNvPr id="108" name="Line 399">
                <a:extLst>
                  <a:ext uri="{FF2B5EF4-FFF2-40B4-BE49-F238E27FC236}">
                    <a16:creationId xmlns:a16="http://schemas.microsoft.com/office/drawing/2014/main" id="{C1F48B0B-0BDD-C713-EE17-2E77C101F936}"/>
                  </a:ext>
                </a:extLst>
              </p:cNvPr>
              <p:cNvCxnSpPr>
                <a:cxnSpLocks noChangeAspect="1" noEditPoints="1" noChangeArrowheads="1" noChangeShapeType="1"/>
              </p:cNvCxnSpPr>
              <p:nvPr/>
            </p:nvCxnSpPr>
            <p:spPr bwMode="auto">
              <a:xfrm>
                <a:off x="1417" y="9637"/>
                <a:ext cx="4535" cy="0"/>
              </a:xfrm>
              <a:prstGeom prst="line">
                <a:avLst/>
              </a:prstGeom>
              <a:noFill/>
              <a:ln w="6350">
                <a:solidFill>
                  <a:srgbClr val="8E8E8E"/>
                </a:solidFill>
                <a:round/>
                <a:headEnd/>
                <a:tailEnd/>
              </a:ln>
            </p:spPr>
          </p:cxnSp>
          <p:cxnSp>
            <p:nvCxnSpPr>
              <p:cNvPr id="109" name="Line 400">
                <a:extLst>
                  <a:ext uri="{FF2B5EF4-FFF2-40B4-BE49-F238E27FC236}">
                    <a16:creationId xmlns:a16="http://schemas.microsoft.com/office/drawing/2014/main" id="{B34188BD-EACC-6DD4-34B1-F010A31C9BE5}"/>
                  </a:ext>
                </a:extLst>
              </p:cNvPr>
              <p:cNvCxnSpPr>
                <a:cxnSpLocks noChangeAspect="1" noEditPoints="1" noChangeArrowheads="1" noChangeShapeType="1"/>
              </p:cNvCxnSpPr>
              <p:nvPr/>
            </p:nvCxnSpPr>
            <p:spPr bwMode="auto">
              <a:xfrm>
                <a:off x="1417" y="9921"/>
                <a:ext cx="4535" cy="0"/>
              </a:xfrm>
              <a:prstGeom prst="line">
                <a:avLst/>
              </a:prstGeom>
              <a:noFill/>
              <a:ln w="6350">
                <a:solidFill>
                  <a:srgbClr val="8E8E8E"/>
                </a:solidFill>
                <a:round/>
                <a:headEnd/>
                <a:tailEnd/>
              </a:ln>
            </p:spPr>
          </p:cxnSp>
          <p:cxnSp>
            <p:nvCxnSpPr>
              <p:cNvPr id="110" name="Line 401">
                <a:extLst>
                  <a:ext uri="{FF2B5EF4-FFF2-40B4-BE49-F238E27FC236}">
                    <a16:creationId xmlns:a16="http://schemas.microsoft.com/office/drawing/2014/main" id="{1CCB01FA-F882-41EB-1D65-765F1238ECD7}"/>
                  </a:ext>
                </a:extLst>
              </p:cNvPr>
              <p:cNvCxnSpPr>
                <a:cxnSpLocks noChangeAspect="1" noEditPoints="1" noChangeArrowheads="1" noChangeShapeType="1"/>
              </p:cNvCxnSpPr>
              <p:nvPr/>
            </p:nvCxnSpPr>
            <p:spPr bwMode="auto">
              <a:xfrm>
                <a:off x="1417" y="10204"/>
                <a:ext cx="4535" cy="0"/>
              </a:xfrm>
              <a:prstGeom prst="line">
                <a:avLst/>
              </a:prstGeom>
              <a:noFill/>
              <a:ln w="6350">
                <a:solidFill>
                  <a:srgbClr val="8E8E8E"/>
                </a:solidFill>
                <a:round/>
                <a:headEnd/>
                <a:tailEnd/>
              </a:ln>
            </p:spPr>
          </p:cxnSp>
          <p:cxnSp>
            <p:nvCxnSpPr>
              <p:cNvPr id="111" name="Line 402">
                <a:extLst>
                  <a:ext uri="{FF2B5EF4-FFF2-40B4-BE49-F238E27FC236}">
                    <a16:creationId xmlns:a16="http://schemas.microsoft.com/office/drawing/2014/main" id="{931552CA-E5AC-4CC2-E513-A9A2513CCEE6}"/>
                  </a:ext>
                </a:extLst>
              </p:cNvPr>
              <p:cNvCxnSpPr>
                <a:cxnSpLocks noChangeAspect="1" noEditPoints="1" noChangeArrowheads="1" noChangeShapeType="1"/>
              </p:cNvCxnSpPr>
              <p:nvPr/>
            </p:nvCxnSpPr>
            <p:spPr bwMode="auto">
              <a:xfrm>
                <a:off x="1417" y="10488"/>
                <a:ext cx="4535" cy="0"/>
              </a:xfrm>
              <a:prstGeom prst="line">
                <a:avLst/>
              </a:prstGeom>
              <a:noFill/>
              <a:ln w="6350">
                <a:solidFill>
                  <a:srgbClr val="8E8E8E"/>
                </a:solidFill>
                <a:round/>
                <a:headEnd/>
                <a:tailEnd/>
              </a:ln>
            </p:spPr>
          </p:cxnSp>
          <p:cxnSp>
            <p:nvCxnSpPr>
              <p:cNvPr id="112" name="Line 403">
                <a:extLst>
                  <a:ext uri="{FF2B5EF4-FFF2-40B4-BE49-F238E27FC236}">
                    <a16:creationId xmlns:a16="http://schemas.microsoft.com/office/drawing/2014/main" id="{7BA153D6-A74E-57B2-5E7B-CAF5C93663DF}"/>
                  </a:ext>
                </a:extLst>
              </p:cNvPr>
              <p:cNvCxnSpPr>
                <a:cxnSpLocks noChangeAspect="1" noEditPoints="1" noChangeArrowheads="1" noChangeShapeType="1"/>
              </p:cNvCxnSpPr>
              <p:nvPr/>
            </p:nvCxnSpPr>
            <p:spPr bwMode="auto">
              <a:xfrm>
                <a:off x="1417" y="10771"/>
                <a:ext cx="4535" cy="0"/>
              </a:xfrm>
              <a:prstGeom prst="line">
                <a:avLst/>
              </a:prstGeom>
              <a:noFill/>
              <a:ln w="6350">
                <a:solidFill>
                  <a:srgbClr val="8E8E8E"/>
                </a:solidFill>
                <a:round/>
                <a:headEnd/>
                <a:tailEnd/>
              </a:ln>
            </p:spPr>
          </p:cxnSp>
          <p:cxnSp>
            <p:nvCxnSpPr>
              <p:cNvPr id="113" name="Line 404">
                <a:extLst>
                  <a:ext uri="{FF2B5EF4-FFF2-40B4-BE49-F238E27FC236}">
                    <a16:creationId xmlns:a16="http://schemas.microsoft.com/office/drawing/2014/main" id="{C3441805-DF26-522A-AEE7-4045F90C0460}"/>
                  </a:ext>
                </a:extLst>
              </p:cNvPr>
              <p:cNvCxnSpPr>
                <a:cxnSpLocks noChangeAspect="1" noEditPoints="1" noChangeArrowheads="1" noChangeShapeType="1"/>
              </p:cNvCxnSpPr>
              <p:nvPr/>
            </p:nvCxnSpPr>
            <p:spPr bwMode="auto">
              <a:xfrm>
                <a:off x="1417" y="11055"/>
                <a:ext cx="4535" cy="0"/>
              </a:xfrm>
              <a:prstGeom prst="line">
                <a:avLst/>
              </a:prstGeom>
              <a:noFill/>
              <a:ln w="6350">
                <a:solidFill>
                  <a:srgbClr val="8E8E8E"/>
                </a:solidFill>
                <a:round/>
                <a:headEnd/>
                <a:tailEnd/>
              </a:ln>
            </p:spPr>
          </p:cxnSp>
          <p:cxnSp>
            <p:nvCxnSpPr>
              <p:cNvPr id="114" name="Line 405">
                <a:extLst>
                  <a:ext uri="{FF2B5EF4-FFF2-40B4-BE49-F238E27FC236}">
                    <a16:creationId xmlns:a16="http://schemas.microsoft.com/office/drawing/2014/main" id="{E2776952-CE0F-DA28-B579-87D4CC165A1E}"/>
                  </a:ext>
                </a:extLst>
              </p:cNvPr>
              <p:cNvCxnSpPr>
                <a:cxnSpLocks noChangeAspect="1" noEditPoints="1" noChangeArrowheads="1" noChangeShapeType="1"/>
              </p:cNvCxnSpPr>
              <p:nvPr/>
            </p:nvCxnSpPr>
            <p:spPr bwMode="auto">
              <a:xfrm>
                <a:off x="1417" y="11338"/>
                <a:ext cx="4535" cy="0"/>
              </a:xfrm>
              <a:prstGeom prst="line">
                <a:avLst/>
              </a:prstGeom>
              <a:noFill/>
              <a:ln w="6350">
                <a:solidFill>
                  <a:srgbClr val="8E8E8E"/>
                </a:solidFill>
                <a:round/>
                <a:headEnd/>
                <a:tailEnd/>
              </a:ln>
            </p:spPr>
          </p:cxnSp>
          <p:cxnSp>
            <p:nvCxnSpPr>
              <p:cNvPr id="115" name="Line 406">
                <a:extLst>
                  <a:ext uri="{FF2B5EF4-FFF2-40B4-BE49-F238E27FC236}">
                    <a16:creationId xmlns:a16="http://schemas.microsoft.com/office/drawing/2014/main" id="{E2BC181C-03FC-DCFD-3039-A103EE019092}"/>
                  </a:ext>
                </a:extLst>
              </p:cNvPr>
              <p:cNvCxnSpPr>
                <a:cxnSpLocks noChangeAspect="1" noEditPoints="1" noChangeArrowheads="1" noChangeShapeType="1"/>
              </p:cNvCxnSpPr>
              <p:nvPr/>
            </p:nvCxnSpPr>
            <p:spPr bwMode="auto">
              <a:xfrm>
                <a:off x="1417" y="11622"/>
                <a:ext cx="4535" cy="0"/>
              </a:xfrm>
              <a:prstGeom prst="line">
                <a:avLst/>
              </a:prstGeom>
              <a:noFill/>
              <a:ln w="6350">
                <a:solidFill>
                  <a:srgbClr val="8E8E8E"/>
                </a:solidFill>
                <a:round/>
                <a:headEnd/>
                <a:tailEnd/>
              </a:ln>
            </p:spPr>
          </p:cxnSp>
        </p:grpSp>
        <p:grpSp>
          <p:nvGrpSpPr>
            <p:cNvPr id="14" name="Group 407">
              <a:extLst>
                <a:ext uri="{FF2B5EF4-FFF2-40B4-BE49-F238E27FC236}">
                  <a16:creationId xmlns:a16="http://schemas.microsoft.com/office/drawing/2014/main" id="{11267695-AEEB-48AB-264B-74660B218B04}"/>
                </a:ext>
              </a:extLst>
            </p:cNvPr>
            <p:cNvGrpSpPr>
              <a:grpSpLocks noChangeAspect="1"/>
            </p:cNvGrpSpPr>
            <p:nvPr/>
          </p:nvGrpSpPr>
          <p:grpSpPr bwMode="auto">
            <a:xfrm>
              <a:off x="1927" y="1984"/>
              <a:ext cx="3459" cy="9127"/>
              <a:chOff x="1927" y="1984"/>
              <a:chExt cx="3459" cy="9127"/>
            </a:xfrm>
          </p:grpSpPr>
          <p:cxnSp>
            <p:nvCxnSpPr>
              <p:cNvPr id="40" name="Line 408">
                <a:extLst>
                  <a:ext uri="{FF2B5EF4-FFF2-40B4-BE49-F238E27FC236}">
                    <a16:creationId xmlns:a16="http://schemas.microsoft.com/office/drawing/2014/main" id="{47C1E3D8-41A5-3BBF-5919-2E28648163D0}"/>
                  </a:ext>
                </a:extLst>
              </p:cNvPr>
              <p:cNvCxnSpPr>
                <a:cxnSpLocks noChangeAspect="1" noEditPoints="1" noChangeArrowheads="1" noChangeShapeType="1"/>
              </p:cNvCxnSpPr>
              <p:nvPr/>
            </p:nvCxnSpPr>
            <p:spPr bwMode="auto">
              <a:xfrm flipV="1">
                <a:off x="2551" y="10941"/>
                <a:ext cx="0" cy="170"/>
              </a:xfrm>
              <a:prstGeom prst="line">
                <a:avLst/>
              </a:prstGeom>
              <a:noFill/>
              <a:ln w="12700">
                <a:solidFill>
                  <a:srgbClr val="000000"/>
                </a:solidFill>
                <a:round/>
                <a:headEnd/>
                <a:tailEnd/>
              </a:ln>
            </p:spPr>
          </p:cxnSp>
          <p:cxnSp>
            <p:nvCxnSpPr>
              <p:cNvPr id="41" name="Line 409">
                <a:extLst>
                  <a:ext uri="{FF2B5EF4-FFF2-40B4-BE49-F238E27FC236}">
                    <a16:creationId xmlns:a16="http://schemas.microsoft.com/office/drawing/2014/main" id="{357413DC-C882-4D7F-1BD1-2EFF4960FB45}"/>
                  </a:ext>
                </a:extLst>
              </p:cNvPr>
              <p:cNvCxnSpPr>
                <a:cxnSpLocks noChangeAspect="1" noEditPoints="1" noChangeArrowheads="1" noChangeShapeType="1"/>
              </p:cNvCxnSpPr>
              <p:nvPr/>
            </p:nvCxnSpPr>
            <p:spPr bwMode="auto">
              <a:xfrm flipV="1">
                <a:off x="3118" y="10941"/>
                <a:ext cx="0" cy="170"/>
              </a:xfrm>
              <a:prstGeom prst="line">
                <a:avLst/>
              </a:prstGeom>
              <a:noFill/>
              <a:ln w="12700">
                <a:solidFill>
                  <a:srgbClr val="000000"/>
                </a:solidFill>
                <a:round/>
                <a:headEnd/>
                <a:tailEnd/>
              </a:ln>
            </p:spPr>
          </p:cxnSp>
          <p:cxnSp>
            <p:nvCxnSpPr>
              <p:cNvPr id="42" name="Line 410">
                <a:extLst>
                  <a:ext uri="{FF2B5EF4-FFF2-40B4-BE49-F238E27FC236}">
                    <a16:creationId xmlns:a16="http://schemas.microsoft.com/office/drawing/2014/main" id="{C4A3FB0A-C369-1EAD-18FB-24DA52E1BAD8}"/>
                  </a:ext>
                </a:extLst>
              </p:cNvPr>
              <p:cNvCxnSpPr>
                <a:cxnSpLocks noChangeAspect="1" noEditPoints="1" noChangeArrowheads="1" noChangeShapeType="1"/>
              </p:cNvCxnSpPr>
              <p:nvPr/>
            </p:nvCxnSpPr>
            <p:spPr bwMode="auto">
              <a:xfrm flipV="1">
                <a:off x="3685" y="10941"/>
                <a:ext cx="0" cy="170"/>
              </a:xfrm>
              <a:prstGeom prst="line">
                <a:avLst/>
              </a:prstGeom>
              <a:noFill/>
              <a:ln w="12700">
                <a:solidFill>
                  <a:srgbClr val="000000"/>
                </a:solidFill>
                <a:round/>
                <a:headEnd/>
                <a:tailEnd/>
              </a:ln>
            </p:spPr>
          </p:cxnSp>
          <p:cxnSp>
            <p:nvCxnSpPr>
              <p:cNvPr id="43" name="Line 411">
                <a:extLst>
                  <a:ext uri="{FF2B5EF4-FFF2-40B4-BE49-F238E27FC236}">
                    <a16:creationId xmlns:a16="http://schemas.microsoft.com/office/drawing/2014/main" id="{52C2CB24-DE57-CFC8-0A93-B5380C8498BD}"/>
                  </a:ext>
                </a:extLst>
              </p:cNvPr>
              <p:cNvCxnSpPr>
                <a:cxnSpLocks noChangeAspect="1" noEditPoints="1" noChangeArrowheads="1" noChangeShapeType="1"/>
              </p:cNvCxnSpPr>
              <p:nvPr/>
            </p:nvCxnSpPr>
            <p:spPr bwMode="auto">
              <a:xfrm flipV="1">
                <a:off x="4252" y="10941"/>
                <a:ext cx="0" cy="170"/>
              </a:xfrm>
              <a:prstGeom prst="line">
                <a:avLst/>
              </a:prstGeom>
              <a:noFill/>
              <a:ln w="12700">
                <a:solidFill>
                  <a:srgbClr val="000000"/>
                </a:solidFill>
                <a:round/>
                <a:headEnd/>
                <a:tailEnd/>
              </a:ln>
            </p:spPr>
          </p:cxnSp>
          <p:cxnSp>
            <p:nvCxnSpPr>
              <p:cNvPr id="44" name="Line 412">
                <a:extLst>
                  <a:ext uri="{FF2B5EF4-FFF2-40B4-BE49-F238E27FC236}">
                    <a16:creationId xmlns:a16="http://schemas.microsoft.com/office/drawing/2014/main" id="{1270BBA9-CAC1-1645-60C7-0D23F2AC4AC6}"/>
                  </a:ext>
                </a:extLst>
              </p:cNvPr>
              <p:cNvCxnSpPr>
                <a:cxnSpLocks noChangeAspect="1" noEditPoints="1" noChangeArrowheads="1" noChangeShapeType="1"/>
              </p:cNvCxnSpPr>
              <p:nvPr/>
            </p:nvCxnSpPr>
            <p:spPr bwMode="auto">
              <a:xfrm flipV="1">
                <a:off x="4819" y="10941"/>
                <a:ext cx="0" cy="170"/>
              </a:xfrm>
              <a:prstGeom prst="line">
                <a:avLst/>
              </a:prstGeom>
              <a:noFill/>
              <a:ln w="12700">
                <a:solidFill>
                  <a:srgbClr val="000000"/>
                </a:solidFill>
                <a:round/>
                <a:headEnd/>
                <a:tailEnd/>
              </a:ln>
            </p:spPr>
          </p:cxnSp>
          <p:cxnSp>
            <p:nvCxnSpPr>
              <p:cNvPr id="45" name="Line 413">
                <a:extLst>
                  <a:ext uri="{FF2B5EF4-FFF2-40B4-BE49-F238E27FC236}">
                    <a16:creationId xmlns:a16="http://schemas.microsoft.com/office/drawing/2014/main" id="{208728A8-78F7-CA35-2C3A-ADAAFA329EB6}"/>
                  </a:ext>
                </a:extLst>
              </p:cNvPr>
              <p:cNvCxnSpPr>
                <a:cxnSpLocks noChangeAspect="1" noEditPoints="1" noChangeArrowheads="1" noChangeShapeType="1"/>
              </p:cNvCxnSpPr>
              <p:nvPr/>
            </p:nvCxnSpPr>
            <p:spPr bwMode="auto">
              <a:xfrm flipV="1">
                <a:off x="5386" y="10941"/>
                <a:ext cx="0" cy="170"/>
              </a:xfrm>
              <a:prstGeom prst="line">
                <a:avLst/>
              </a:prstGeom>
              <a:noFill/>
              <a:ln w="12700">
                <a:solidFill>
                  <a:srgbClr val="000000"/>
                </a:solidFill>
                <a:round/>
                <a:headEnd/>
                <a:tailEnd/>
              </a:ln>
            </p:spPr>
          </p:cxnSp>
          <p:cxnSp>
            <p:nvCxnSpPr>
              <p:cNvPr id="46" name="Line 414">
                <a:extLst>
                  <a:ext uri="{FF2B5EF4-FFF2-40B4-BE49-F238E27FC236}">
                    <a16:creationId xmlns:a16="http://schemas.microsoft.com/office/drawing/2014/main" id="{FA5C8B68-120C-9C8F-C76E-2F8DBF888110}"/>
                  </a:ext>
                </a:extLst>
              </p:cNvPr>
              <p:cNvCxnSpPr>
                <a:cxnSpLocks noChangeAspect="1" noEditPoints="1" noChangeArrowheads="1" noChangeShapeType="1"/>
              </p:cNvCxnSpPr>
              <p:nvPr/>
            </p:nvCxnSpPr>
            <p:spPr bwMode="auto">
              <a:xfrm>
                <a:off x="1927" y="10488"/>
                <a:ext cx="170" cy="0"/>
              </a:xfrm>
              <a:prstGeom prst="line">
                <a:avLst/>
              </a:prstGeom>
              <a:noFill/>
              <a:ln w="12700">
                <a:solidFill>
                  <a:srgbClr val="000000"/>
                </a:solidFill>
                <a:round/>
                <a:headEnd/>
                <a:tailEnd/>
              </a:ln>
            </p:spPr>
          </p:cxnSp>
          <p:cxnSp>
            <p:nvCxnSpPr>
              <p:cNvPr id="47" name="Line 415">
                <a:extLst>
                  <a:ext uri="{FF2B5EF4-FFF2-40B4-BE49-F238E27FC236}">
                    <a16:creationId xmlns:a16="http://schemas.microsoft.com/office/drawing/2014/main" id="{08F21DE1-DA11-1D2F-4EBE-EE9D8E6386C0}"/>
                  </a:ext>
                </a:extLst>
              </p:cNvPr>
              <p:cNvCxnSpPr>
                <a:cxnSpLocks noChangeAspect="1" noEditPoints="1" noChangeArrowheads="1" noChangeShapeType="1"/>
              </p:cNvCxnSpPr>
              <p:nvPr/>
            </p:nvCxnSpPr>
            <p:spPr bwMode="auto">
              <a:xfrm>
                <a:off x="1927" y="9921"/>
                <a:ext cx="170" cy="0"/>
              </a:xfrm>
              <a:prstGeom prst="line">
                <a:avLst/>
              </a:prstGeom>
              <a:noFill/>
              <a:ln w="12700">
                <a:solidFill>
                  <a:srgbClr val="000000"/>
                </a:solidFill>
                <a:round/>
                <a:headEnd/>
                <a:tailEnd/>
              </a:ln>
            </p:spPr>
          </p:cxnSp>
          <p:cxnSp>
            <p:nvCxnSpPr>
              <p:cNvPr id="48" name="Line 416">
                <a:extLst>
                  <a:ext uri="{FF2B5EF4-FFF2-40B4-BE49-F238E27FC236}">
                    <a16:creationId xmlns:a16="http://schemas.microsoft.com/office/drawing/2014/main" id="{3C752BCA-4142-5A20-960F-19E7067AD358}"/>
                  </a:ext>
                </a:extLst>
              </p:cNvPr>
              <p:cNvCxnSpPr>
                <a:cxnSpLocks noChangeAspect="1" noEditPoints="1" noChangeArrowheads="1" noChangeShapeType="1"/>
              </p:cNvCxnSpPr>
              <p:nvPr/>
            </p:nvCxnSpPr>
            <p:spPr bwMode="auto">
              <a:xfrm>
                <a:off x="1927" y="9354"/>
                <a:ext cx="170" cy="0"/>
              </a:xfrm>
              <a:prstGeom prst="line">
                <a:avLst/>
              </a:prstGeom>
              <a:noFill/>
              <a:ln w="12700">
                <a:solidFill>
                  <a:srgbClr val="000000"/>
                </a:solidFill>
                <a:round/>
                <a:headEnd/>
                <a:tailEnd/>
              </a:ln>
            </p:spPr>
          </p:cxnSp>
          <p:cxnSp>
            <p:nvCxnSpPr>
              <p:cNvPr id="49" name="Line 417">
                <a:extLst>
                  <a:ext uri="{FF2B5EF4-FFF2-40B4-BE49-F238E27FC236}">
                    <a16:creationId xmlns:a16="http://schemas.microsoft.com/office/drawing/2014/main" id="{0269C475-4108-1472-CD69-897FBAF772A7}"/>
                  </a:ext>
                </a:extLst>
              </p:cNvPr>
              <p:cNvCxnSpPr>
                <a:cxnSpLocks noChangeAspect="1" noEditPoints="1" noChangeArrowheads="1" noChangeShapeType="1"/>
              </p:cNvCxnSpPr>
              <p:nvPr/>
            </p:nvCxnSpPr>
            <p:spPr bwMode="auto">
              <a:xfrm>
                <a:off x="1927" y="8787"/>
                <a:ext cx="170" cy="0"/>
              </a:xfrm>
              <a:prstGeom prst="line">
                <a:avLst/>
              </a:prstGeom>
              <a:noFill/>
              <a:ln w="12700">
                <a:solidFill>
                  <a:srgbClr val="000000"/>
                </a:solidFill>
                <a:round/>
                <a:headEnd/>
                <a:tailEnd/>
              </a:ln>
            </p:spPr>
          </p:cxnSp>
          <p:cxnSp>
            <p:nvCxnSpPr>
              <p:cNvPr id="50" name="Line 418">
                <a:extLst>
                  <a:ext uri="{FF2B5EF4-FFF2-40B4-BE49-F238E27FC236}">
                    <a16:creationId xmlns:a16="http://schemas.microsoft.com/office/drawing/2014/main" id="{8544359D-0611-0AEE-C25D-2CACAFF60592}"/>
                  </a:ext>
                </a:extLst>
              </p:cNvPr>
              <p:cNvCxnSpPr>
                <a:cxnSpLocks noChangeAspect="1" noEditPoints="1" noChangeArrowheads="1" noChangeShapeType="1"/>
              </p:cNvCxnSpPr>
              <p:nvPr/>
            </p:nvCxnSpPr>
            <p:spPr bwMode="auto">
              <a:xfrm>
                <a:off x="1927" y="8220"/>
                <a:ext cx="170" cy="0"/>
              </a:xfrm>
              <a:prstGeom prst="line">
                <a:avLst/>
              </a:prstGeom>
              <a:noFill/>
              <a:ln w="12700">
                <a:solidFill>
                  <a:srgbClr val="000000"/>
                </a:solidFill>
                <a:round/>
                <a:headEnd/>
                <a:tailEnd/>
              </a:ln>
            </p:spPr>
          </p:cxnSp>
          <p:cxnSp>
            <p:nvCxnSpPr>
              <p:cNvPr id="51" name="Line 419">
                <a:extLst>
                  <a:ext uri="{FF2B5EF4-FFF2-40B4-BE49-F238E27FC236}">
                    <a16:creationId xmlns:a16="http://schemas.microsoft.com/office/drawing/2014/main" id="{17D14408-6305-7E33-C10B-2CAF020C7C60}"/>
                  </a:ext>
                </a:extLst>
              </p:cNvPr>
              <p:cNvCxnSpPr>
                <a:cxnSpLocks noChangeAspect="1" noEditPoints="1" noChangeArrowheads="1" noChangeShapeType="1"/>
              </p:cNvCxnSpPr>
              <p:nvPr/>
            </p:nvCxnSpPr>
            <p:spPr bwMode="auto">
              <a:xfrm>
                <a:off x="1927" y="7653"/>
                <a:ext cx="170" cy="0"/>
              </a:xfrm>
              <a:prstGeom prst="line">
                <a:avLst/>
              </a:prstGeom>
              <a:noFill/>
              <a:ln w="12700">
                <a:solidFill>
                  <a:srgbClr val="000000"/>
                </a:solidFill>
                <a:round/>
                <a:headEnd/>
                <a:tailEnd/>
              </a:ln>
            </p:spPr>
          </p:cxnSp>
          <p:cxnSp>
            <p:nvCxnSpPr>
              <p:cNvPr id="52" name="Line 420">
                <a:extLst>
                  <a:ext uri="{FF2B5EF4-FFF2-40B4-BE49-F238E27FC236}">
                    <a16:creationId xmlns:a16="http://schemas.microsoft.com/office/drawing/2014/main" id="{8AFB740B-57D1-DFAA-317E-286887620B02}"/>
                  </a:ext>
                </a:extLst>
              </p:cNvPr>
              <p:cNvCxnSpPr>
                <a:cxnSpLocks noChangeAspect="1" noEditPoints="1" noChangeArrowheads="1" noChangeShapeType="1"/>
              </p:cNvCxnSpPr>
              <p:nvPr/>
            </p:nvCxnSpPr>
            <p:spPr bwMode="auto">
              <a:xfrm>
                <a:off x="1927" y="7086"/>
                <a:ext cx="170" cy="0"/>
              </a:xfrm>
              <a:prstGeom prst="line">
                <a:avLst/>
              </a:prstGeom>
              <a:noFill/>
              <a:ln w="12700">
                <a:solidFill>
                  <a:srgbClr val="000000"/>
                </a:solidFill>
                <a:round/>
                <a:headEnd/>
                <a:tailEnd/>
              </a:ln>
            </p:spPr>
          </p:cxnSp>
          <p:cxnSp>
            <p:nvCxnSpPr>
              <p:cNvPr id="53" name="Line 421">
                <a:extLst>
                  <a:ext uri="{FF2B5EF4-FFF2-40B4-BE49-F238E27FC236}">
                    <a16:creationId xmlns:a16="http://schemas.microsoft.com/office/drawing/2014/main" id="{B0E7F7FC-8826-DAA4-3011-DF67EECEE238}"/>
                  </a:ext>
                </a:extLst>
              </p:cNvPr>
              <p:cNvCxnSpPr>
                <a:cxnSpLocks noChangeAspect="1" noEditPoints="1" noChangeArrowheads="1" noChangeShapeType="1"/>
              </p:cNvCxnSpPr>
              <p:nvPr/>
            </p:nvCxnSpPr>
            <p:spPr bwMode="auto">
              <a:xfrm>
                <a:off x="1927" y="6519"/>
                <a:ext cx="170" cy="0"/>
              </a:xfrm>
              <a:prstGeom prst="line">
                <a:avLst/>
              </a:prstGeom>
              <a:noFill/>
              <a:ln w="12700">
                <a:solidFill>
                  <a:srgbClr val="000000"/>
                </a:solidFill>
                <a:round/>
                <a:headEnd/>
                <a:tailEnd/>
              </a:ln>
            </p:spPr>
          </p:cxnSp>
          <p:cxnSp>
            <p:nvCxnSpPr>
              <p:cNvPr id="54" name="Line 422">
                <a:extLst>
                  <a:ext uri="{FF2B5EF4-FFF2-40B4-BE49-F238E27FC236}">
                    <a16:creationId xmlns:a16="http://schemas.microsoft.com/office/drawing/2014/main" id="{C9333936-EAAC-7E55-4905-09FE5589822B}"/>
                  </a:ext>
                </a:extLst>
              </p:cNvPr>
              <p:cNvCxnSpPr>
                <a:cxnSpLocks noChangeAspect="1" noEditPoints="1" noChangeArrowheads="1" noChangeShapeType="1"/>
              </p:cNvCxnSpPr>
              <p:nvPr/>
            </p:nvCxnSpPr>
            <p:spPr bwMode="auto">
              <a:xfrm>
                <a:off x="1927" y="5952"/>
                <a:ext cx="170" cy="0"/>
              </a:xfrm>
              <a:prstGeom prst="line">
                <a:avLst/>
              </a:prstGeom>
              <a:noFill/>
              <a:ln w="12700">
                <a:solidFill>
                  <a:srgbClr val="000000"/>
                </a:solidFill>
                <a:round/>
                <a:headEnd/>
                <a:tailEnd/>
              </a:ln>
            </p:spPr>
          </p:cxnSp>
          <p:cxnSp>
            <p:nvCxnSpPr>
              <p:cNvPr id="55" name="Line 423">
                <a:extLst>
                  <a:ext uri="{FF2B5EF4-FFF2-40B4-BE49-F238E27FC236}">
                    <a16:creationId xmlns:a16="http://schemas.microsoft.com/office/drawing/2014/main" id="{AD62B55F-9951-2B29-47C4-A47E0EC3AA88}"/>
                  </a:ext>
                </a:extLst>
              </p:cNvPr>
              <p:cNvCxnSpPr>
                <a:cxnSpLocks noChangeAspect="1" noEditPoints="1" noChangeArrowheads="1" noChangeShapeType="1"/>
              </p:cNvCxnSpPr>
              <p:nvPr/>
            </p:nvCxnSpPr>
            <p:spPr bwMode="auto">
              <a:xfrm>
                <a:off x="1927" y="5386"/>
                <a:ext cx="170" cy="0"/>
              </a:xfrm>
              <a:prstGeom prst="line">
                <a:avLst/>
              </a:prstGeom>
              <a:noFill/>
              <a:ln w="12700">
                <a:solidFill>
                  <a:srgbClr val="000000"/>
                </a:solidFill>
                <a:round/>
                <a:headEnd/>
                <a:tailEnd/>
              </a:ln>
            </p:spPr>
          </p:cxnSp>
          <p:cxnSp>
            <p:nvCxnSpPr>
              <p:cNvPr id="56" name="Line 424">
                <a:extLst>
                  <a:ext uri="{FF2B5EF4-FFF2-40B4-BE49-F238E27FC236}">
                    <a16:creationId xmlns:a16="http://schemas.microsoft.com/office/drawing/2014/main" id="{451B9B15-BCC7-2E20-5971-0DBA53960144}"/>
                  </a:ext>
                </a:extLst>
              </p:cNvPr>
              <p:cNvCxnSpPr>
                <a:cxnSpLocks noChangeAspect="1" noEditPoints="1" noChangeArrowheads="1" noChangeShapeType="1"/>
              </p:cNvCxnSpPr>
              <p:nvPr/>
            </p:nvCxnSpPr>
            <p:spPr bwMode="auto">
              <a:xfrm>
                <a:off x="1927" y="4819"/>
                <a:ext cx="170" cy="0"/>
              </a:xfrm>
              <a:prstGeom prst="line">
                <a:avLst/>
              </a:prstGeom>
              <a:noFill/>
              <a:ln w="12700">
                <a:solidFill>
                  <a:srgbClr val="000000"/>
                </a:solidFill>
                <a:round/>
                <a:headEnd/>
                <a:tailEnd/>
              </a:ln>
            </p:spPr>
          </p:cxnSp>
          <p:cxnSp>
            <p:nvCxnSpPr>
              <p:cNvPr id="57" name="Line 425">
                <a:extLst>
                  <a:ext uri="{FF2B5EF4-FFF2-40B4-BE49-F238E27FC236}">
                    <a16:creationId xmlns:a16="http://schemas.microsoft.com/office/drawing/2014/main" id="{DB3DED8D-9F08-834F-DD04-55A2F9EEC7A8}"/>
                  </a:ext>
                </a:extLst>
              </p:cNvPr>
              <p:cNvCxnSpPr>
                <a:cxnSpLocks noChangeAspect="1" noEditPoints="1" noChangeArrowheads="1" noChangeShapeType="1"/>
              </p:cNvCxnSpPr>
              <p:nvPr/>
            </p:nvCxnSpPr>
            <p:spPr bwMode="auto">
              <a:xfrm>
                <a:off x="1927" y="4252"/>
                <a:ext cx="170" cy="0"/>
              </a:xfrm>
              <a:prstGeom prst="line">
                <a:avLst/>
              </a:prstGeom>
              <a:noFill/>
              <a:ln w="12700">
                <a:solidFill>
                  <a:srgbClr val="000000"/>
                </a:solidFill>
                <a:round/>
                <a:headEnd/>
                <a:tailEnd/>
              </a:ln>
            </p:spPr>
          </p:cxnSp>
          <p:cxnSp>
            <p:nvCxnSpPr>
              <p:cNvPr id="58" name="Line 426">
                <a:extLst>
                  <a:ext uri="{FF2B5EF4-FFF2-40B4-BE49-F238E27FC236}">
                    <a16:creationId xmlns:a16="http://schemas.microsoft.com/office/drawing/2014/main" id="{93AB0A1D-3BE1-6A29-54DE-E05561903A43}"/>
                  </a:ext>
                </a:extLst>
              </p:cNvPr>
              <p:cNvCxnSpPr>
                <a:cxnSpLocks noChangeAspect="1" noEditPoints="1" noChangeArrowheads="1" noChangeShapeType="1"/>
              </p:cNvCxnSpPr>
              <p:nvPr/>
            </p:nvCxnSpPr>
            <p:spPr bwMode="auto">
              <a:xfrm>
                <a:off x="1927" y="3685"/>
                <a:ext cx="170" cy="0"/>
              </a:xfrm>
              <a:prstGeom prst="line">
                <a:avLst/>
              </a:prstGeom>
              <a:noFill/>
              <a:ln w="12700">
                <a:solidFill>
                  <a:srgbClr val="000000"/>
                </a:solidFill>
                <a:round/>
                <a:headEnd/>
                <a:tailEnd/>
              </a:ln>
            </p:spPr>
          </p:cxnSp>
          <p:cxnSp>
            <p:nvCxnSpPr>
              <p:cNvPr id="59" name="Line 427">
                <a:extLst>
                  <a:ext uri="{FF2B5EF4-FFF2-40B4-BE49-F238E27FC236}">
                    <a16:creationId xmlns:a16="http://schemas.microsoft.com/office/drawing/2014/main" id="{4B166294-3740-5BFF-13A2-456F4BD79286}"/>
                  </a:ext>
                </a:extLst>
              </p:cNvPr>
              <p:cNvCxnSpPr>
                <a:cxnSpLocks noChangeAspect="1" noEditPoints="1" noChangeArrowheads="1" noChangeShapeType="1"/>
              </p:cNvCxnSpPr>
              <p:nvPr/>
            </p:nvCxnSpPr>
            <p:spPr bwMode="auto">
              <a:xfrm>
                <a:off x="1927" y="3118"/>
                <a:ext cx="170" cy="0"/>
              </a:xfrm>
              <a:prstGeom prst="line">
                <a:avLst/>
              </a:prstGeom>
              <a:noFill/>
              <a:ln w="12700">
                <a:solidFill>
                  <a:srgbClr val="000000"/>
                </a:solidFill>
                <a:round/>
                <a:headEnd/>
                <a:tailEnd/>
              </a:ln>
            </p:spPr>
          </p:cxnSp>
          <p:cxnSp>
            <p:nvCxnSpPr>
              <p:cNvPr id="60" name="Line 428">
                <a:extLst>
                  <a:ext uri="{FF2B5EF4-FFF2-40B4-BE49-F238E27FC236}">
                    <a16:creationId xmlns:a16="http://schemas.microsoft.com/office/drawing/2014/main" id="{914A9A41-C5EA-3511-3041-2BBD3F77D070}"/>
                  </a:ext>
                </a:extLst>
              </p:cNvPr>
              <p:cNvCxnSpPr>
                <a:cxnSpLocks noChangeAspect="1" noEditPoints="1" noChangeArrowheads="1" noChangeShapeType="1"/>
              </p:cNvCxnSpPr>
              <p:nvPr/>
            </p:nvCxnSpPr>
            <p:spPr bwMode="auto">
              <a:xfrm>
                <a:off x="1927" y="2551"/>
                <a:ext cx="170" cy="0"/>
              </a:xfrm>
              <a:prstGeom prst="line">
                <a:avLst/>
              </a:prstGeom>
              <a:noFill/>
              <a:ln w="12700">
                <a:solidFill>
                  <a:srgbClr val="000000"/>
                </a:solidFill>
                <a:round/>
                <a:headEnd/>
                <a:tailEnd/>
              </a:ln>
            </p:spPr>
          </p:cxnSp>
          <p:cxnSp>
            <p:nvCxnSpPr>
              <p:cNvPr id="61" name="Line 429">
                <a:extLst>
                  <a:ext uri="{FF2B5EF4-FFF2-40B4-BE49-F238E27FC236}">
                    <a16:creationId xmlns:a16="http://schemas.microsoft.com/office/drawing/2014/main" id="{3A8C1611-8E52-92D2-B320-882EB3F1C26F}"/>
                  </a:ext>
                </a:extLst>
              </p:cNvPr>
              <p:cNvCxnSpPr>
                <a:cxnSpLocks noChangeAspect="1" noEditPoints="1" noChangeArrowheads="1" noChangeShapeType="1"/>
              </p:cNvCxnSpPr>
              <p:nvPr/>
            </p:nvCxnSpPr>
            <p:spPr bwMode="auto">
              <a:xfrm>
                <a:off x="1927" y="1984"/>
                <a:ext cx="170" cy="0"/>
              </a:xfrm>
              <a:prstGeom prst="line">
                <a:avLst/>
              </a:prstGeom>
              <a:noFill/>
              <a:ln w="12700">
                <a:solidFill>
                  <a:srgbClr val="000000"/>
                </a:solidFill>
                <a:round/>
                <a:headEnd/>
                <a:tailEnd/>
              </a:ln>
            </p:spPr>
          </p:cxnSp>
        </p:grpSp>
        <p:grpSp>
          <p:nvGrpSpPr>
            <p:cNvPr id="15" name="Group 430">
              <a:extLst>
                <a:ext uri="{FF2B5EF4-FFF2-40B4-BE49-F238E27FC236}">
                  <a16:creationId xmlns:a16="http://schemas.microsoft.com/office/drawing/2014/main" id="{4A0BD37E-6584-0BDF-B614-605D950D5984}"/>
                </a:ext>
              </a:extLst>
            </p:cNvPr>
            <p:cNvGrpSpPr>
              <a:grpSpLocks noChangeAspect="1"/>
            </p:cNvGrpSpPr>
            <p:nvPr/>
          </p:nvGrpSpPr>
          <p:grpSpPr bwMode="auto">
            <a:xfrm>
              <a:off x="1700" y="1693"/>
              <a:ext cx="3969" cy="9638"/>
              <a:chOff x="1700" y="1700"/>
              <a:chExt cx="3969" cy="9638"/>
            </a:xfrm>
          </p:grpSpPr>
          <p:cxnSp>
            <p:nvCxnSpPr>
              <p:cNvPr id="38" name="Line 431">
                <a:extLst>
                  <a:ext uri="{FF2B5EF4-FFF2-40B4-BE49-F238E27FC236}">
                    <a16:creationId xmlns:a16="http://schemas.microsoft.com/office/drawing/2014/main" id="{31B85E7A-34F3-8B32-12E6-0161CCC1F1BA}"/>
                  </a:ext>
                </a:extLst>
              </p:cNvPr>
              <p:cNvCxnSpPr>
                <a:cxnSpLocks noChangeAspect="1" noEditPoints="1" noChangeArrowheads="1" noChangeShapeType="1"/>
              </p:cNvCxnSpPr>
              <p:nvPr/>
            </p:nvCxnSpPr>
            <p:spPr bwMode="auto">
              <a:xfrm flipV="1">
                <a:off x="1984" y="1700"/>
                <a:ext cx="0" cy="9638"/>
              </a:xfrm>
              <a:prstGeom prst="line">
                <a:avLst/>
              </a:prstGeom>
              <a:noFill/>
              <a:ln w="22225">
                <a:solidFill>
                  <a:srgbClr val="000000"/>
                </a:solidFill>
                <a:round/>
                <a:headEnd/>
                <a:tailEnd type="triangle" w="med" len="med"/>
              </a:ln>
            </p:spPr>
          </p:cxnSp>
          <p:cxnSp>
            <p:nvCxnSpPr>
              <p:cNvPr id="39" name="Line 432">
                <a:extLst>
                  <a:ext uri="{FF2B5EF4-FFF2-40B4-BE49-F238E27FC236}">
                    <a16:creationId xmlns:a16="http://schemas.microsoft.com/office/drawing/2014/main" id="{6482509E-56F8-AFDB-1F6B-311BFEA8A6A0}"/>
                  </a:ext>
                </a:extLst>
              </p:cNvPr>
              <p:cNvCxnSpPr>
                <a:cxnSpLocks noChangeAspect="1" noEditPoints="1" noChangeArrowheads="1" noChangeShapeType="1"/>
              </p:cNvCxnSpPr>
              <p:nvPr/>
            </p:nvCxnSpPr>
            <p:spPr bwMode="auto">
              <a:xfrm>
                <a:off x="1700" y="11055"/>
                <a:ext cx="3969" cy="0"/>
              </a:xfrm>
              <a:prstGeom prst="line">
                <a:avLst/>
              </a:prstGeom>
              <a:noFill/>
              <a:ln w="22225">
                <a:solidFill>
                  <a:srgbClr val="000000"/>
                </a:solidFill>
                <a:round/>
                <a:headEnd/>
                <a:tailEnd type="triangle" w="med" len="med"/>
              </a:ln>
            </p:spPr>
          </p:cxnSp>
        </p:grpSp>
        <p:sp>
          <p:nvSpPr>
            <p:cNvPr id="16" name="Freeform 433">
              <a:extLst>
                <a:ext uri="{FF2B5EF4-FFF2-40B4-BE49-F238E27FC236}">
                  <a16:creationId xmlns:a16="http://schemas.microsoft.com/office/drawing/2014/main" id="{0662D5D9-36C6-1BEA-7DF5-2F9E8FCAEC5A}"/>
                </a:ext>
              </a:extLst>
            </p:cNvPr>
            <p:cNvSpPr>
              <a:spLocks noChangeAspect="1" noEditPoints="1" noChangeArrowheads="1" noChangeShapeType="1" noTextEdit="1"/>
            </p:cNvSpPr>
            <p:nvPr/>
          </p:nvSpPr>
          <p:spPr bwMode="auto">
            <a:xfrm>
              <a:off x="1984" y="1984"/>
              <a:ext cx="3629" cy="7633"/>
            </a:xfrm>
            <a:custGeom>
              <a:avLst/>
              <a:gdLst>
                <a:gd name="T0" fmla="*/ 4 w 3690"/>
                <a:gd name="T1" fmla="*/ 18 h 7917"/>
                <a:gd name="T2" fmla="*/ 116 w 3690"/>
                <a:gd name="T3" fmla="*/ 522 h 7917"/>
                <a:gd name="T4" fmla="*/ 227 w 3690"/>
                <a:gd name="T5" fmla="*/ 997 h 7917"/>
                <a:gd name="T6" fmla="*/ 338 w 3690"/>
                <a:gd name="T7" fmla="*/ 1445 h 7917"/>
                <a:gd name="T8" fmla="*/ 450 w 3690"/>
                <a:gd name="T9" fmla="*/ 1868 h 7917"/>
                <a:gd name="T10" fmla="*/ 562 w 3690"/>
                <a:gd name="T11" fmla="*/ 2269 h 7917"/>
                <a:gd name="T12" fmla="*/ 674 w 3690"/>
                <a:gd name="T13" fmla="*/ 2647 h 7917"/>
                <a:gd name="T14" fmla="*/ 785 w 3690"/>
                <a:gd name="T15" fmla="*/ 3002 h 7917"/>
                <a:gd name="T16" fmla="*/ 896 w 3690"/>
                <a:gd name="T17" fmla="*/ 3339 h 7917"/>
                <a:gd name="T18" fmla="*/ 1008 w 3690"/>
                <a:gd name="T19" fmla="*/ 3657 h 7917"/>
                <a:gd name="T20" fmla="*/ 1119 w 3690"/>
                <a:gd name="T21" fmla="*/ 3957 h 7917"/>
                <a:gd name="T22" fmla="*/ 1230 w 3690"/>
                <a:gd name="T23" fmla="*/ 4239 h 7917"/>
                <a:gd name="T24" fmla="*/ 1342 w 3690"/>
                <a:gd name="T25" fmla="*/ 4506 h 7917"/>
                <a:gd name="T26" fmla="*/ 1454 w 3690"/>
                <a:gd name="T27" fmla="*/ 4759 h 7917"/>
                <a:gd name="T28" fmla="*/ 1566 w 3690"/>
                <a:gd name="T29" fmla="*/ 4997 h 7917"/>
                <a:gd name="T30" fmla="*/ 1677 w 3690"/>
                <a:gd name="T31" fmla="*/ 5222 h 7917"/>
                <a:gd name="T32" fmla="*/ 1788 w 3690"/>
                <a:gd name="T33" fmla="*/ 5435 h 7917"/>
                <a:gd name="T34" fmla="*/ 1900 w 3690"/>
                <a:gd name="T35" fmla="*/ 5634 h 7917"/>
                <a:gd name="T36" fmla="*/ 2011 w 3690"/>
                <a:gd name="T37" fmla="*/ 5824 h 7917"/>
                <a:gd name="T38" fmla="*/ 2123 w 3690"/>
                <a:gd name="T39" fmla="*/ 6003 h 7917"/>
                <a:gd name="T40" fmla="*/ 2234 w 3690"/>
                <a:gd name="T41" fmla="*/ 6171 h 7917"/>
                <a:gd name="T42" fmla="*/ 2346 w 3690"/>
                <a:gd name="T43" fmla="*/ 6330 h 7917"/>
                <a:gd name="T44" fmla="*/ 2458 w 3690"/>
                <a:gd name="T45" fmla="*/ 6481 h 7917"/>
                <a:gd name="T46" fmla="*/ 2569 w 3690"/>
                <a:gd name="T47" fmla="*/ 6623 h 7917"/>
                <a:gd name="T48" fmla="*/ 2680 w 3690"/>
                <a:gd name="T49" fmla="*/ 6757 h 7917"/>
                <a:gd name="T50" fmla="*/ 2792 w 3690"/>
                <a:gd name="T51" fmla="*/ 6883 h 7917"/>
                <a:gd name="T52" fmla="*/ 2903 w 3690"/>
                <a:gd name="T53" fmla="*/ 7002 h 7917"/>
                <a:gd name="T54" fmla="*/ 3015 w 3690"/>
                <a:gd name="T55" fmla="*/ 7115 h 7917"/>
                <a:gd name="T56" fmla="*/ 3126 w 3690"/>
                <a:gd name="T57" fmla="*/ 7222 h 7917"/>
                <a:gd name="T58" fmla="*/ 3238 w 3690"/>
                <a:gd name="T59" fmla="*/ 7323 h 7917"/>
                <a:gd name="T60" fmla="*/ 3350 w 3690"/>
                <a:gd name="T61" fmla="*/ 7417 h 7917"/>
                <a:gd name="T62" fmla="*/ 3461 w 3690"/>
                <a:gd name="T63" fmla="*/ 7507 h 7917"/>
                <a:gd name="T64" fmla="*/ 3573 w 3690"/>
                <a:gd name="T65" fmla="*/ 7592 h 7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0" h="7917">
                  <a:moveTo>
                    <a:pt x="0" y="0"/>
                  </a:moveTo>
                  <a:lnTo>
                    <a:pt x="4" y="19"/>
                  </a:lnTo>
                  <a:lnTo>
                    <a:pt x="61" y="284"/>
                  </a:lnTo>
                  <a:lnTo>
                    <a:pt x="118" y="541"/>
                  </a:lnTo>
                  <a:lnTo>
                    <a:pt x="174" y="791"/>
                  </a:lnTo>
                  <a:lnTo>
                    <a:pt x="231" y="1034"/>
                  </a:lnTo>
                  <a:lnTo>
                    <a:pt x="288" y="1270"/>
                  </a:lnTo>
                  <a:lnTo>
                    <a:pt x="344" y="1499"/>
                  </a:lnTo>
                  <a:lnTo>
                    <a:pt x="401" y="1722"/>
                  </a:lnTo>
                  <a:lnTo>
                    <a:pt x="458" y="1938"/>
                  </a:lnTo>
                  <a:lnTo>
                    <a:pt x="514" y="2149"/>
                  </a:lnTo>
                  <a:lnTo>
                    <a:pt x="571" y="2353"/>
                  </a:lnTo>
                  <a:lnTo>
                    <a:pt x="628" y="2552"/>
                  </a:lnTo>
                  <a:lnTo>
                    <a:pt x="685" y="2745"/>
                  </a:lnTo>
                  <a:lnTo>
                    <a:pt x="741" y="2932"/>
                  </a:lnTo>
                  <a:lnTo>
                    <a:pt x="798" y="3114"/>
                  </a:lnTo>
                  <a:lnTo>
                    <a:pt x="855" y="3291"/>
                  </a:lnTo>
                  <a:lnTo>
                    <a:pt x="911" y="3463"/>
                  </a:lnTo>
                  <a:lnTo>
                    <a:pt x="968" y="3630"/>
                  </a:lnTo>
                  <a:lnTo>
                    <a:pt x="1025" y="3793"/>
                  </a:lnTo>
                  <a:lnTo>
                    <a:pt x="1081" y="3950"/>
                  </a:lnTo>
                  <a:lnTo>
                    <a:pt x="1138" y="4104"/>
                  </a:lnTo>
                  <a:lnTo>
                    <a:pt x="1195" y="4252"/>
                  </a:lnTo>
                  <a:lnTo>
                    <a:pt x="1251" y="4397"/>
                  </a:lnTo>
                  <a:lnTo>
                    <a:pt x="1308" y="4538"/>
                  </a:lnTo>
                  <a:lnTo>
                    <a:pt x="1365" y="4674"/>
                  </a:lnTo>
                  <a:lnTo>
                    <a:pt x="1422" y="4807"/>
                  </a:lnTo>
                  <a:lnTo>
                    <a:pt x="1478" y="4936"/>
                  </a:lnTo>
                  <a:lnTo>
                    <a:pt x="1535" y="5061"/>
                  </a:lnTo>
                  <a:lnTo>
                    <a:pt x="1592" y="5183"/>
                  </a:lnTo>
                  <a:lnTo>
                    <a:pt x="1648" y="5301"/>
                  </a:lnTo>
                  <a:lnTo>
                    <a:pt x="1705" y="5416"/>
                  </a:lnTo>
                  <a:lnTo>
                    <a:pt x="1762" y="5528"/>
                  </a:lnTo>
                  <a:lnTo>
                    <a:pt x="1818" y="5637"/>
                  </a:lnTo>
                  <a:lnTo>
                    <a:pt x="1875" y="5742"/>
                  </a:lnTo>
                  <a:lnTo>
                    <a:pt x="1932" y="5844"/>
                  </a:lnTo>
                  <a:lnTo>
                    <a:pt x="1988" y="5944"/>
                  </a:lnTo>
                  <a:lnTo>
                    <a:pt x="2045" y="6041"/>
                  </a:lnTo>
                  <a:lnTo>
                    <a:pt x="2102" y="6135"/>
                  </a:lnTo>
                  <a:lnTo>
                    <a:pt x="2159" y="6226"/>
                  </a:lnTo>
                  <a:lnTo>
                    <a:pt x="2215" y="6315"/>
                  </a:lnTo>
                  <a:lnTo>
                    <a:pt x="2272" y="6401"/>
                  </a:lnTo>
                  <a:lnTo>
                    <a:pt x="2329" y="6485"/>
                  </a:lnTo>
                  <a:lnTo>
                    <a:pt x="2385" y="6566"/>
                  </a:lnTo>
                  <a:lnTo>
                    <a:pt x="2442" y="6645"/>
                  </a:lnTo>
                  <a:lnTo>
                    <a:pt x="2499" y="6722"/>
                  </a:lnTo>
                  <a:lnTo>
                    <a:pt x="2555" y="6797"/>
                  </a:lnTo>
                  <a:lnTo>
                    <a:pt x="2612" y="6869"/>
                  </a:lnTo>
                  <a:lnTo>
                    <a:pt x="2669" y="6940"/>
                  </a:lnTo>
                  <a:lnTo>
                    <a:pt x="2725" y="7008"/>
                  </a:lnTo>
                  <a:lnTo>
                    <a:pt x="2782" y="7075"/>
                  </a:lnTo>
                  <a:lnTo>
                    <a:pt x="2839" y="7139"/>
                  </a:lnTo>
                  <a:lnTo>
                    <a:pt x="2896" y="7202"/>
                  </a:lnTo>
                  <a:lnTo>
                    <a:pt x="2952" y="7263"/>
                  </a:lnTo>
                  <a:lnTo>
                    <a:pt x="3009" y="7323"/>
                  </a:lnTo>
                  <a:lnTo>
                    <a:pt x="3066" y="7380"/>
                  </a:lnTo>
                  <a:lnTo>
                    <a:pt x="3122" y="7436"/>
                  </a:lnTo>
                  <a:lnTo>
                    <a:pt x="3179" y="7491"/>
                  </a:lnTo>
                  <a:lnTo>
                    <a:pt x="3236" y="7543"/>
                  </a:lnTo>
                  <a:lnTo>
                    <a:pt x="3292" y="7595"/>
                  </a:lnTo>
                  <a:lnTo>
                    <a:pt x="3349" y="7645"/>
                  </a:lnTo>
                  <a:lnTo>
                    <a:pt x="3406" y="7693"/>
                  </a:lnTo>
                  <a:lnTo>
                    <a:pt x="3463" y="7740"/>
                  </a:lnTo>
                  <a:lnTo>
                    <a:pt x="3519" y="7786"/>
                  </a:lnTo>
                  <a:lnTo>
                    <a:pt x="3576" y="7831"/>
                  </a:lnTo>
                  <a:lnTo>
                    <a:pt x="3633" y="7874"/>
                  </a:lnTo>
                  <a:lnTo>
                    <a:pt x="3689" y="7916"/>
                  </a:lnTo>
                </a:path>
              </a:pathLst>
            </a:custGeom>
            <a:noFill/>
            <a:ln w="15875">
              <a:solidFill>
                <a:srgbClr val="000000"/>
              </a:solidFill>
              <a:round/>
              <a:headEnd/>
              <a:tailEnd/>
            </a:ln>
          </p:spPr>
          <p:txBody>
            <a:bodyPr rot="0" vert="horz" wrap="square" lIns="91440" tIns="45720" rIns="91440" bIns="45720" anchor="t" anchorCtr="0" upright="1">
              <a:noAutofit/>
            </a:bodyPr>
            <a:lstStyle/>
            <a:p>
              <a:endParaRPr lang="de-DE"/>
            </a:p>
          </p:txBody>
        </p:sp>
        <p:sp>
          <p:nvSpPr>
            <p:cNvPr id="17" name="Text Box 434">
              <a:extLst>
                <a:ext uri="{FF2B5EF4-FFF2-40B4-BE49-F238E27FC236}">
                  <a16:creationId xmlns:a16="http://schemas.microsoft.com/office/drawing/2014/main" id="{619C620A-645D-2375-623D-2C4A4FB69EC6}"/>
                </a:ext>
              </a:extLst>
            </p:cNvPr>
            <p:cNvSpPr txBox="1">
              <a:spLocks noChangeAspect="1" noEditPoints="1" noChangeArrowheads="1" noChangeShapeType="1" noTextEdit="1"/>
            </p:cNvSpPr>
            <p:nvPr/>
          </p:nvSpPr>
          <p:spPr bwMode="auto">
            <a:xfrm>
              <a:off x="2282"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 Box 435">
              <a:extLst>
                <a:ext uri="{FF2B5EF4-FFF2-40B4-BE49-F238E27FC236}">
                  <a16:creationId xmlns:a16="http://schemas.microsoft.com/office/drawing/2014/main" id="{43B969C9-7518-5D15-6CEF-D8DA92004AE8}"/>
                </a:ext>
              </a:extLst>
            </p:cNvPr>
            <p:cNvSpPr txBox="1">
              <a:spLocks noChangeAspect="1" noEditPoints="1" noChangeArrowheads="1" noChangeShapeType="1" noTextEdit="1"/>
            </p:cNvSpPr>
            <p:nvPr/>
          </p:nvSpPr>
          <p:spPr bwMode="auto">
            <a:xfrm>
              <a:off x="1705" y="10378"/>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 Box 436">
              <a:extLst>
                <a:ext uri="{FF2B5EF4-FFF2-40B4-BE49-F238E27FC236}">
                  <a16:creationId xmlns:a16="http://schemas.microsoft.com/office/drawing/2014/main" id="{80ACA29C-FBCA-480A-D9AB-1E957AC9DA00}"/>
                </a:ext>
              </a:extLst>
            </p:cNvPr>
            <p:cNvSpPr txBox="1">
              <a:spLocks noChangeAspect="1" noEditPoints="1" noChangeArrowheads="1" noChangeShapeType="1" noTextEdit="1"/>
            </p:cNvSpPr>
            <p:nvPr/>
          </p:nvSpPr>
          <p:spPr bwMode="auto">
            <a:xfrm>
              <a:off x="1705" y="9811"/>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 Box 437">
              <a:extLst>
                <a:ext uri="{FF2B5EF4-FFF2-40B4-BE49-F238E27FC236}">
                  <a16:creationId xmlns:a16="http://schemas.microsoft.com/office/drawing/2014/main" id="{6DD80E0F-A113-56BE-A6FF-A197166814D2}"/>
                </a:ext>
              </a:extLst>
            </p:cNvPr>
            <p:cNvSpPr txBox="1">
              <a:spLocks noChangeAspect="1" noEditPoints="1" noChangeArrowheads="1" noChangeShapeType="1" noTextEdit="1"/>
            </p:cNvSpPr>
            <p:nvPr/>
          </p:nvSpPr>
          <p:spPr bwMode="auto">
            <a:xfrm>
              <a:off x="1705" y="9244"/>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1" name="Text Box 438">
              <a:extLst>
                <a:ext uri="{FF2B5EF4-FFF2-40B4-BE49-F238E27FC236}">
                  <a16:creationId xmlns:a16="http://schemas.microsoft.com/office/drawing/2014/main" id="{CD977A4D-BC4A-C7DF-D5AC-51BCC72D0DD7}"/>
                </a:ext>
              </a:extLst>
            </p:cNvPr>
            <p:cNvSpPr txBox="1">
              <a:spLocks noChangeAspect="1" noEditPoints="1" noChangeArrowheads="1" noChangeShapeType="1" noTextEdit="1"/>
            </p:cNvSpPr>
            <p:nvPr/>
          </p:nvSpPr>
          <p:spPr bwMode="auto">
            <a:xfrm>
              <a:off x="1705" y="8677"/>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2" name="Text Box 439">
              <a:extLst>
                <a:ext uri="{FF2B5EF4-FFF2-40B4-BE49-F238E27FC236}">
                  <a16:creationId xmlns:a16="http://schemas.microsoft.com/office/drawing/2014/main" id="{EC074328-0CC9-CFCA-C180-7ABF025EE38F}"/>
                </a:ext>
              </a:extLst>
            </p:cNvPr>
            <p:cNvSpPr txBox="1">
              <a:spLocks noChangeAspect="1" noEditPoints="1" noChangeArrowheads="1" noChangeShapeType="1" noTextEdit="1"/>
            </p:cNvSpPr>
            <p:nvPr/>
          </p:nvSpPr>
          <p:spPr bwMode="auto">
            <a:xfrm>
              <a:off x="1705" y="8110"/>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3" name="Text Box 440">
              <a:extLst>
                <a:ext uri="{FF2B5EF4-FFF2-40B4-BE49-F238E27FC236}">
                  <a16:creationId xmlns:a16="http://schemas.microsoft.com/office/drawing/2014/main" id="{D823477A-06D7-7D29-6ED9-3B2B8AED955A}"/>
                </a:ext>
              </a:extLst>
            </p:cNvPr>
            <p:cNvSpPr txBox="1">
              <a:spLocks noChangeAspect="1" noEditPoints="1" noChangeArrowheads="1" noChangeShapeType="1" noTextEdit="1"/>
            </p:cNvSpPr>
            <p:nvPr/>
          </p:nvSpPr>
          <p:spPr bwMode="auto">
            <a:xfrm>
              <a:off x="1705" y="7543"/>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4" name="Text Box 441">
              <a:extLst>
                <a:ext uri="{FF2B5EF4-FFF2-40B4-BE49-F238E27FC236}">
                  <a16:creationId xmlns:a16="http://schemas.microsoft.com/office/drawing/2014/main" id="{C5B05CA3-D4BF-2C8F-AEF5-E0F6894FA59C}"/>
                </a:ext>
              </a:extLst>
            </p:cNvPr>
            <p:cNvSpPr txBox="1">
              <a:spLocks noChangeAspect="1" noEditPoints="1" noChangeArrowheads="1" noChangeShapeType="1" noTextEdit="1"/>
            </p:cNvSpPr>
            <p:nvPr/>
          </p:nvSpPr>
          <p:spPr bwMode="auto">
            <a:xfrm>
              <a:off x="1705" y="6976"/>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5" name="Text Box 442">
              <a:extLst>
                <a:ext uri="{FF2B5EF4-FFF2-40B4-BE49-F238E27FC236}">
                  <a16:creationId xmlns:a16="http://schemas.microsoft.com/office/drawing/2014/main" id="{04AE2FE2-E8ED-16D1-8138-0A882A59292F}"/>
                </a:ext>
              </a:extLst>
            </p:cNvPr>
            <p:cNvSpPr txBox="1">
              <a:spLocks noChangeAspect="1" noEditPoints="1" noChangeArrowheads="1" noChangeShapeType="1" noTextEdit="1"/>
            </p:cNvSpPr>
            <p:nvPr/>
          </p:nvSpPr>
          <p:spPr bwMode="auto">
            <a:xfrm>
              <a:off x="1705" y="6409"/>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8</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6" name="Text Box 443">
              <a:extLst>
                <a:ext uri="{FF2B5EF4-FFF2-40B4-BE49-F238E27FC236}">
                  <a16:creationId xmlns:a16="http://schemas.microsoft.com/office/drawing/2014/main" id="{589579A9-AC91-A325-F43B-B94502128643}"/>
                </a:ext>
              </a:extLst>
            </p:cNvPr>
            <p:cNvSpPr txBox="1">
              <a:spLocks noChangeAspect="1" noEditPoints="1" noChangeArrowheads="1" noChangeShapeType="1" noTextEdit="1"/>
            </p:cNvSpPr>
            <p:nvPr/>
          </p:nvSpPr>
          <p:spPr bwMode="auto">
            <a:xfrm>
              <a:off x="1705" y="5842"/>
              <a:ext cx="192"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9</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7" name="Text Box 444">
              <a:extLst>
                <a:ext uri="{FF2B5EF4-FFF2-40B4-BE49-F238E27FC236}">
                  <a16:creationId xmlns:a16="http://schemas.microsoft.com/office/drawing/2014/main" id="{D8CFE7A4-01CE-6D24-4DFA-08708964CBC2}"/>
                </a:ext>
              </a:extLst>
            </p:cNvPr>
            <p:cNvSpPr txBox="1">
              <a:spLocks noChangeAspect="1" noEditPoints="1" noChangeArrowheads="1" noChangeShapeType="1" noTextEdit="1"/>
            </p:cNvSpPr>
            <p:nvPr/>
          </p:nvSpPr>
          <p:spPr bwMode="auto">
            <a:xfrm>
              <a:off x="1609" y="5276"/>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10</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8" name="Text Box 445">
              <a:extLst>
                <a:ext uri="{FF2B5EF4-FFF2-40B4-BE49-F238E27FC236}">
                  <a16:creationId xmlns:a16="http://schemas.microsoft.com/office/drawing/2014/main" id="{C0CAE3FF-9389-2982-9E95-6C9EF18B2BB4}"/>
                </a:ext>
              </a:extLst>
            </p:cNvPr>
            <p:cNvSpPr txBox="1">
              <a:spLocks noChangeAspect="1" noEditPoints="1" noChangeArrowheads="1" noChangeShapeType="1" noTextEdit="1"/>
            </p:cNvSpPr>
            <p:nvPr/>
          </p:nvSpPr>
          <p:spPr bwMode="auto">
            <a:xfrm>
              <a:off x="1609" y="4709"/>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9" name="Text Box 446">
              <a:extLst>
                <a:ext uri="{FF2B5EF4-FFF2-40B4-BE49-F238E27FC236}">
                  <a16:creationId xmlns:a16="http://schemas.microsoft.com/office/drawing/2014/main" id="{C58E329E-0195-1024-E768-8792C68717D0}"/>
                </a:ext>
              </a:extLst>
            </p:cNvPr>
            <p:cNvSpPr txBox="1">
              <a:spLocks noChangeAspect="1" noEditPoints="1" noChangeArrowheads="1" noChangeShapeType="1" noTextEdit="1"/>
            </p:cNvSpPr>
            <p:nvPr/>
          </p:nvSpPr>
          <p:spPr bwMode="auto">
            <a:xfrm>
              <a:off x="1609" y="4142"/>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0" name="Text Box 447">
              <a:extLst>
                <a:ext uri="{FF2B5EF4-FFF2-40B4-BE49-F238E27FC236}">
                  <a16:creationId xmlns:a16="http://schemas.microsoft.com/office/drawing/2014/main" id="{7AE8E62C-CFD2-0FE1-2164-EC2B221FC384}"/>
                </a:ext>
              </a:extLst>
            </p:cNvPr>
            <p:cNvSpPr txBox="1">
              <a:spLocks noChangeAspect="1" noEditPoints="1" noChangeArrowheads="1" noChangeShapeType="1" noTextEdit="1"/>
            </p:cNvSpPr>
            <p:nvPr/>
          </p:nvSpPr>
          <p:spPr bwMode="auto">
            <a:xfrm>
              <a:off x="1609" y="3575"/>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1" name="Text Box 448">
              <a:extLst>
                <a:ext uri="{FF2B5EF4-FFF2-40B4-BE49-F238E27FC236}">
                  <a16:creationId xmlns:a16="http://schemas.microsoft.com/office/drawing/2014/main" id="{2F027B20-74F3-99CD-788E-58B6B9EDCED0}"/>
                </a:ext>
              </a:extLst>
            </p:cNvPr>
            <p:cNvSpPr txBox="1">
              <a:spLocks noChangeAspect="1" noEditPoints="1" noChangeArrowheads="1" noChangeShapeType="1" noTextEdit="1"/>
            </p:cNvSpPr>
            <p:nvPr/>
          </p:nvSpPr>
          <p:spPr bwMode="auto">
            <a:xfrm>
              <a:off x="1609" y="3008"/>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2" name="Text Box 449">
              <a:extLst>
                <a:ext uri="{FF2B5EF4-FFF2-40B4-BE49-F238E27FC236}">
                  <a16:creationId xmlns:a16="http://schemas.microsoft.com/office/drawing/2014/main" id="{7D198295-CC21-EC11-C031-D60427BEBDC2}"/>
                </a:ext>
              </a:extLst>
            </p:cNvPr>
            <p:cNvSpPr txBox="1">
              <a:spLocks noChangeAspect="1" noEditPoints="1" noChangeArrowheads="1" noChangeShapeType="1" noTextEdit="1"/>
            </p:cNvSpPr>
            <p:nvPr/>
          </p:nvSpPr>
          <p:spPr bwMode="auto">
            <a:xfrm>
              <a:off x="1609" y="2441"/>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3" name="Text Box 450">
              <a:extLst>
                <a:ext uri="{FF2B5EF4-FFF2-40B4-BE49-F238E27FC236}">
                  <a16:creationId xmlns:a16="http://schemas.microsoft.com/office/drawing/2014/main" id="{54DD0F1E-6003-C478-112D-C8F9F7D480F8}"/>
                </a:ext>
              </a:extLst>
            </p:cNvPr>
            <p:cNvSpPr txBox="1">
              <a:spLocks noChangeAspect="1" noEditPoints="1" noChangeArrowheads="1" noChangeShapeType="1" noTextEdit="1"/>
            </p:cNvSpPr>
            <p:nvPr/>
          </p:nvSpPr>
          <p:spPr bwMode="auto">
            <a:xfrm>
              <a:off x="1609" y="1874"/>
              <a:ext cx="303" cy="220"/>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4" name="Text Box 451">
              <a:extLst>
                <a:ext uri="{FF2B5EF4-FFF2-40B4-BE49-F238E27FC236}">
                  <a16:creationId xmlns:a16="http://schemas.microsoft.com/office/drawing/2014/main" id="{B59BA1C2-DA18-2FD8-D6F2-8E9C2246ECFE}"/>
                </a:ext>
              </a:extLst>
            </p:cNvPr>
            <p:cNvSpPr txBox="1">
              <a:spLocks noChangeAspect="1" noEditPoints="1" noChangeArrowheads="1" noChangeShapeType="1" noTextEdit="1"/>
            </p:cNvSpPr>
            <p:nvPr/>
          </p:nvSpPr>
          <p:spPr bwMode="auto">
            <a:xfrm>
              <a:off x="4904" y="11355"/>
              <a:ext cx="1020" cy="214"/>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Jahr</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5" name="Text Box 452">
              <a:extLst>
                <a:ext uri="{FF2B5EF4-FFF2-40B4-BE49-F238E27FC236}">
                  <a16:creationId xmlns:a16="http://schemas.microsoft.com/office/drawing/2014/main" id="{2178CAB3-70E9-1CC5-3FC5-C7E178461359}"/>
                </a:ext>
              </a:extLst>
            </p:cNvPr>
            <p:cNvSpPr txBox="1">
              <a:spLocks noChangeAspect="1" noEditPoints="1" noChangeArrowheads="1" noChangeShapeType="1" noTextEdit="1"/>
            </p:cNvSpPr>
            <p:nvPr/>
          </p:nvSpPr>
          <p:spPr bwMode="auto">
            <a:xfrm>
              <a:off x="1404" y="1590"/>
              <a:ext cx="298" cy="3119"/>
            </a:xfrm>
            <a:prstGeom prst="rect">
              <a:avLst/>
            </a:prstGeom>
            <a:solidFill>
              <a:sysClr val="window" lastClr="FFFFFF">
                <a:lumMod val="100000"/>
                <a:lumOff val="0"/>
              </a:sysClr>
            </a:solidFill>
            <a:ln>
              <a:noFill/>
            </a:ln>
          </p:spPr>
          <p:txBody>
            <a:bodyPr rot="0" vert="vert270"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Wert des Autos in Tausend €</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6" name="Text Box 453">
              <a:extLst>
                <a:ext uri="{FF2B5EF4-FFF2-40B4-BE49-F238E27FC236}">
                  <a16:creationId xmlns:a16="http://schemas.microsoft.com/office/drawing/2014/main" id="{93677172-9593-1875-A852-AA5042F17087}"/>
                </a:ext>
              </a:extLst>
            </p:cNvPr>
            <p:cNvSpPr txBox="1">
              <a:spLocks noChangeAspect="1" noEditPoints="1" noChangeArrowheads="1" noChangeShapeType="1" noTextEdit="1"/>
            </p:cNvSpPr>
            <p:nvPr/>
          </p:nvSpPr>
          <p:spPr bwMode="auto">
            <a:xfrm>
              <a:off x="5115" y="11096"/>
              <a:ext cx="510"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2022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7" name="Text Box 454">
              <a:extLst>
                <a:ext uri="{FF2B5EF4-FFF2-40B4-BE49-F238E27FC236}">
                  <a16:creationId xmlns:a16="http://schemas.microsoft.com/office/drawing/2014/main" id="{8E176B00-420F-4BD7-676E-9BC08EC70D3E}"/>
                </a:ext>
              </a:extLst>
            </p:cNvPr>
            <p:cNvSpPr txBox="1">
              <a:spLocks noChangeAspect="1" noEditPoints="1" noChangeArrowheads="1" noChangeShapeType="1" noTextEdit="1"/>
            </p:cNvSpPr>
            <p:nvPr/>
          </p:nvSpPr>
          <p:spPr bwMode="auto">
            <a:xfrm>
              <a:off x="1704" y="11096"/>
              <a:ext cx="567" cy="227"/>
            </a:xfrm>
            <a:prstGeom prst="rect">
              <a:avLst/>
            </a:prstGeom>
            <a:solidFill>
              <a:sysClr val="window" lastClr="FFFFFF">
                <a:lumMod val="100000"/>
                <a:lumOff val="0"/>
              </a:sysClr>
            </a:solid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2016</a:t>
              </a:r>
              <a:endParaRPr lang="de-DE" sz="1200">
                <a:solidFill>
                  <a:srgbClr val="000000"/>
                </a:solidFill>
                <a:effectLst/>
                <a:latin typeface="Arial" panose="020B0604020202020204" pitchFamily="34" charset="0"/>
                <a:ea typeface="Times New Roman" panose="02020603050405020304" pitchFamily="18" charset="0"/>
              </a:endParaRPr>
            </a:p>
          </p:txBody>
        </p:sp>
      </p:grpSp>
      <p:grpSp>
        <p:nvGrpSpPr>
          <p:cNvPr id="3" name="Knopf 8">
            <a:extLst>
              <a:ext uri="{FF2B5EF4-FFF2-40B4-BE49-F238E27FC236}">
                <a16:creationId xmlns:a16="http://schemas.microsoft.com/office/drawing/2014/main" id="{9C9F96A0-260E-EE8C-461A-EF30B5D83459}"/>
              </a:ext>
            </a:extLst>
          </p:cNvPr>
          <p:cNvGrpSpPr/>
          <p:nvPr/>
        </p:nvGrpSpPr>
        <p:grpSpPr>
          <a:xfrm>
            <a:off x="9381389" y="5472416"/>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BFE30AFC-0EB0-C309-5F0C-E09E18885AC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8">
              <a:extLst>
                <a:ext uri="{FF2B5EF4-FFF2-40B4-BE49-F238E27FC236}">
                  <a16:creationId xmlns:a16="http://schemas.microsoft.com/office/drawing/2014/main" id="{D04E3A73-9881-FF4F-7216-C186EA044EB2}"/>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16" name="Knopf 7">
            <a:extLst>
              <a:ext uri="{FF2B5EF4-FFF2-40B4-BE49-F238E27FC236}">
                <a16:creationId xmlns:a16="http://schemas.microsoft.com/office/drawing/2014/main" id="{42CE5779-76BC-F6A2-5CC8-A3D947F771EB}"/>
              </a:ext>
            </a:extLst>
          </p:cNvPr>
          <p:cNvGrpSpPr/>
          <p:nvPr/>
        </p:nvGrpSpPr>
        <p:grpSpPr>
          <a:xfrm>
            <a:off x="9379302" y="4839935"/>
            <a:ext cx="513769" cy="504000"/>
            <a:chOff x="9312680" y="5062255"/>
            <a:chExt cx="580391" cy="576064"/>
          </a:xfrm>
          <a:solidFill>
            <a:schemeClr val="accent1"/>
          </a:solidFill>
        </p:grpSpPr>
        <p:sp>
          <p:nvSpPr>
            <p:cNvPr id="117" name="Rechteck 116">
              <a:extLst>
                <a:ext uri="{FF2B5EF4-FFF2-40B4-BE49-F238E27FC236}">
                  <a16:creationId xmlns:a16="http://schemas.microsoft.com/office/drawing/2014/main" id="{49EA32B3-F3E8-9D5A-81A6-F30DA52E5A0A}"/>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Knop7">
              <a:extLst>
                <a:ext uri="{FF2B5EF4-FFF2-40B4-BE49-F238E27FC236}">
                  <a16:creationId xmlns:a16="http://schemas.microsoft.com/office/drawing/2014/main" id="{2E6F72D1-1C69-154B-8FF8-E677E2B5595F}"/>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19" name="Knopf6">
            <a:extLst>
              <a:ext uri="{FF2B5EF4-FFF2-40B4-BE49-F238E27FC236}">
                <a16:creationId xmlns:a16="http://schemas.microsoft.com/office/drawing/2014/main" id="{BEC13445-CBA1-25D4-9C39-9AA119494F80}"/>
              </a:ext>
            </a:extLst>
          </p:cNvPr>
          <p:cNvGrpSpPr/>
          <p:nvPr/>
        </p:nvGrpSpPr>
        <p:grpSpPr>
          <a:xfrm>
            <a:off x="9383011" y="4207454"/>
            <a:ext cx="525690" cy="504000"/>
            <a:chOff x="8550142" y="4941168"/>
            <a:chExt cx="593858" cy="576064"/>
          </a:xfrm>
          <a:solidFill>
            <a:schemeClr val="accent1"/>
          </a:solidFill>
        </p:grpSpPr>
        <p:sp>
          <p:nvSpPr>
            <p:cNvPr id="120" name="Rechteck 119">
              <a:extLst>
                <a:ext uri="{FF2B5EF4-FFF2-40B4-BE49-F238E27FC236}">
                  <a16:creationId xmlns:a16="http://schemas.microsoft.com/office/drawing/2014/main" id="{7545BB91-3105-4CB5-95EC-C8E1BF3B72E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Ellipse 13">
              <a:extLst>
                <a:ext uri="{FF2B5EF4-FFF2-40B4-BE49-F238E27FC236}">
                  <a16:creationId xmlns:a16="http://schemas.microsoft.com/office/drawing/2014/main" id="{5CA97D79-C60D-341C-385F-5F0C4AED03E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2" name="Knopf5">
            <a:extLst>
              <a:ext uri="{FF2B5EF4-FFF2-40B4-BE49-F238E27FC236}">
                <a16:creationId xmlns:a16="http://schemas.microsoft.com/office/drawing/2014/main" id="{A139F48F-34BB-21E9-5209-21CB10A59261}"/>
              </a:ext>
            </a:extLst>
          </p:cNvPr>
          <p:cNvGrpSpPr/>
          <p:nvPr/>
        </p:nvGrpSpPr>
        <p:grpSpPr>
          <a:xfrm>
            <a:off x="9383011" y="3574973"/>
            <a:ext cx="525690" cy="504000"/>
            <a:chOff x="8550142" y="4941168"/>
            <a:chExt cx="593858" cy="576064"/>
          </a:xfrm>
          <a:solidFill>
            <a:schemeClr val="accent1"/>
          </a:solidFill>
        </p:grpSpPr>
        <p:sp>
          <p:nvSpPr>
            <p:cNvPr id="123" name="Rechteck 122">
              <a:extLst>
                <a:ext uri="{FF2B5EF4-FFF2-40B4-BE49-F238E27FC236}">
                  <a16:creationId xmlns:a16="http://schemas.microsoft.com/office/drawing/2014/main" id="{43AEBF47-4578-547D-DDAE-0859BEA7665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Ellipse 16">
              <a:extLst>
                <a:ext uri="{FF2B5EF4-FFF2-40B4-BE49-F238E27FC236}">
                  <a16:creationId xmlns:a16="http://schemas.microsoft.com/office/drawing/2014/main" id="{A53A1CF2-BFC8-20ED-E6F6-C5AEC302CB5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5" name="Knopf4">
            <a:extLst>
              <a:ext uri="{FF2B5EF4-FFF2-40B4-BE49-F238E27FC236}">
                <a16:creationId xmlns:a16="http://schemas.microsoft.com/office/drawing/2014/main" id="{03B5EDB6-B67D-5FF6-1B9C-3C39E7A4AE22}"/>
              </a:ext>
            </a:extLst>
          </p:cNvPr>
          <p:cNvGrpSpPr/>
          <p:nvPr/>
        </p:nvGrpSpPr>
        <p:grpSpPr>
          <a:xfrm>
            <a:off x="9383011" y="2942492"/>
            <a:ext cx="525690" cy="504000"/>
            <a:chOff x="8550142" y="4941168"/>
            <a:chExt cx="593858" cy="576064"/>
          </a:xfrm>
          <a:solidFill>
            <a:schemeClr val="accent1"/>
          </a:solidFill>
        </p:grpSpPr>
        <p:sp>
          <p:nvSpPr>
            <p:cNvPr id="126" name="Rechteck 125">
              <a:extLst>
                <a:ext uri="{FF2B5EF4-FFF2-40B4-BE49-F238E27FC236}">
                  <a16:creationId xmlns:a16="http://schemas.microsoft.com/office/drawing/2014/main" id="{FE612CB4-F031-4A56-1C43-6FF274CF133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Ellipse 19">
              <a:extLst>
                <a:ext uri="{FF2B5EF4-FFF2-40B4-BE49-F238E27FC236}">
                  <a16:creationId xmlns:a16="http://schemas.microsoft.com/office/drawing/2014/main" id="{942A700C-BE4C-3C8E-0250-A856AA38B4B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8" name="Knopf3">
            <a:extLst>
              <a:ext uri="{FF2B5EF4-FFF2-40B4-BE49-F238E27FC236}">
                <a16:creationId xmlns:a16="http://schemas.microsoft.com/office/drawing/2014/main" id="{9C40551C-9266-1A43-E293-E18D8592245F}"/>
              </a:ext>
            </a:extLst>
          </p:cNvPr>
          <p:cNvGrpSpPr/>
          <p:nvPr/>
        </p:nvGrpSpPr>
        <p:grpSpPr>
          <a:xfrm>
            <a:off x="9380848" y="2310011"/>
            <a:ext cx="525690" cy="504000"/>
            <a:chOff x="8550142" y="4941168"/>
            <a:chExt cx="593858" cy="576064"/>
          </a:xfrm>
          <a:solidFill>
            <a:schemeClr val="accent1"/>
          </a:solidFill>
        </p:grpSpPr>
        <p:sp>
          <p:nvSpPr>
            <p:cNvPr id="129" name="Rechteck 128">
              <a:extLst>
                <a:ext uri="{FF2B5EF4-FFF2-40B4-BE49-F238E27FC236}">
                  <a16:creationId xmlns:a16="http://schemas.microsoft.com/office/drawing/2014/main" id="{D0D2A82F-63D3-7846-C67C-B43F243CE27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Ellipse 22">
              <a:extLst>
                <a:ext uri="{FF2B5EF4-FFF2-40B4-BE49-F238E27FC236}">
                  <a16:creationId xmlns:a16="http://schemas.microsoft.com/office/drawing/2014/main" id="{DC54A64C-F34D-4576-BE93-051347386C3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131" name="Knopf2">
            <a:extLst>
              <a:ext uri="{FF2B5EF4-FFF2-40B4-BE49-F238E27FC236}">
                <a16:creationId xmlns:a16="http://schemas.microsoft.com/office/drawing/2014/main" id="{07A24215-481C-3EED-D0BB-4FDB8E2AD738}"/>
              </a:ext>
            </a:extLst>
          </p:cNvPr>
          <p:cNvGrpSpPr/>
          <p:nvPr/>
        </p:nvGrpSpPr>
        <p:grpSpPr>
          <a:xfrm>
            <a:off x="9383011" y="1677530"/>
            <a:ext cx="525690" cy="504000"/>
            <a:chOff x="8550142" y="4941168"/>
            <a:chExt cx="593858" cy="576064"/>
          </a:xfrm>
          <a:solidFill>
            <a:schemeClr val="accent1"/>
          </a:solidFill>
        </p:grpSpPr>
        <p:sp>
          <p:nvSpPr>
            <p:cNvPr id="132" name="Rechteck 131">
              <a:extLst>
                <a:ext uri="{FF2B5EF4-FFF2-40B4-BE49-F238E27FC236}">
                  <a16:creationId xmlns:a16="http://schemas.microsoft.com/office/drawing/2014/main" id="{A2E7C8E0-DB50-ABFD-4A79-34E90D80C12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Ellipse 25">
              <a:extLst>
                <a:ext uri="{FF2B5EF4-FFF2-40B4-BE49-F238E27FC236}">
                  <a16:creationId xmlns:a16="http://schemas.microsoft.com/office/drawing/2014/main" id="{79BA9011-B1E9-FAA3-8F30-E9121A57A4C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134" name="Knopf1">
            <a:extLst>
              <a:ext uri="{FF2B5EF4-FFF2-40B4-BE49-F238E27FC236}">
                <a16:creationId xmlns:a16="http://schemas.microsoft.com/office/drawing/2014/main" id="{F0C19A90-BDD9-4909-DE46-914D1B8F90F1}"/>
              </a:ext>
            </a:extLst>
          </p:cNvPr>
          <p:cNvGrpSpPr/>
          <p:nvPr/>
        </p:nvGrpSpPr>
        <p:grpSpPr>
          <a:xfrm>
            <a:off x="9383011" y="1045049"/>
            <a:ext cx="525690" cy="504000"/>
            <a:chOff x="8550142" y="4941168"/>
            <a:chExt cx="593858" cy="576064"/>
          </a:xfrm>
          <a:solidFill>
            <a:schemeClr val="accent1"/>
          </a:solidFill>
        </p:grpSpPr>
        <p:sp>
          <p:nvSpPr>
            <p:cNvPr id="135" name="Rechteck 134">
              <a:extLst>
                <a:ext uri="{FF2B5EF4-FFF2-40B4-BE49-F238E27FC236}">
                  <a16:creationId xmlns:a16="http://schemas.microsoft.com/office/drawing/2014/main" id="{5740B4E1-BB08-6AD5-ED8D-056E930D5C5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Ellipse 28">
              <a:extLst>
                <a:ext uri="{FF2B5EF4-FFF2-40B4-BE49-F238E27FC236}">
                  <a16:creationId xmlns:a16="http://schemas.microsoft.com/office/drawing/2014/main" id="{E598D657-B7E5-87AD-E26B-CEE86D1D33D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37" name="Hilfe 8 Grafik">
            <a:extLst>
              <a:ext uri="{FF2B5EF4-FFF2-40B4-BE49-F238E27FC236}">
                <a16:creationId xmlns:a16="http://schemas.microsoft.com/office/drawing/2014/main" id="{04392920-8AA7-411C-7898-C7AE351B0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138" name="Hilfe 7 Grafik">
            <a:extLst>
              <a:ext uri="{FF2B5EF4-FFF2-40B4-BE49-F238E27FC236}">
                <a16:creationId xmlns:a16="http://schemas.microsoft.com/office/drawing/2014/main" id="{EF2225FE-6107-D98E-5C05-B72CB7C8B3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139" name="Hilfe 6 Grafik">
            <a:extLst>
              <a:ext uri="{FF2B5EF4-FFF2-40B4-BE49-F238E27FC236}">
                <a16:creationId xmlns:a16="http://schemas.microsoft.com/office/drawing/2014/main" id="{C1F50656-7D5E-D348-E3CD-E8EC5229F69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140" name="Hilfe 5 Grafik">
            <a:extLst>
              <a:ext uri="{FF2B5EF4-FFF2-40B4-BE49-F238E27FC236}">
                <a16:creationId xmlns:a16="http://schemas.microsoft.com/office/drawing/2014/main" id="{74DA0A05-391A-7863-4A34-046A946C069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141" name="Hilfe 4 Grafik">
            <a:extLst>
              <a:ext uri="{FF2B5EF4-FFF2-40B4-BE49-F238E27FC236}">
                <a16:creationId xmlns:a16="http://schemas.microsoft.com/office/drawing/2014/main" id="{4AB7C2DF-0569-3D4D-A37A-2859A461BB9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142" name="Hilfe 3 Grafik">
            <a:extLst>
              <a:ext uri="{FF2B5EF4-FFF2-40B4-BE49-F238E27FC236}">
                <a16:creationId xmlns:a16="http://schemas.microsoft.com/office/drawing/2014/main" id="{EC3E4959-53D7-F33D-8DF7-C8D64CAEDF5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143" name="Hilfe 2 Grafik">
            <a:extLst>
              <a:ext uri="{FF2B5EF4-FFF2-40B4-BE49-F238E27FC236}">
                <a16:creationId xmlns:a16="http://schemas.microsoft.com/office/drawing/2014/main" id="{1C468C3E-77B3-C3E0-B20D-0B6AE227CC2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144" name="Hilfe 1 Grafik">
            <a:extLst>
              <a:ext uri="{FF2B5EF4-FFF2-40B4-BE49-F238E27FC236}">
                <a16:creationId xmlns:a16="http://schemas.microsoft.com/office/drawing/2014/main" id="{63E20084-8C1C-01E5-61B4-2AAF9C58B40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276570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14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144"/>
                                        </p:tgtEl>
                                        <p:attrNameLst>
                                          <p:attrName>ppt_x</p:attrName>
                                          <p:attrName>ppt_y</p:attrName>
                                        </p:attrNameLst>
                                      </p:cBhvr>
                                      <p:rCtr x="44038" y="0"/>
                                    </p:animMotion>
                                  </p:childTnLst>
                                </p:cTn>
                              </p:par>
                            </p:childTnLst>
                          </p:cTn>
                        </p:par>
                      </p:childTnLst>
                    </p:cTn>
                  </p:par>
                </p:childTnLst>
              </p:cTn>
              <p:nextCondLst>
                <p:cond evt="onClick" delay="0">
                  <p:tgtEl>
                    <p:spTgt spid="134"/>
                  </p:tgtEl>
                </p:cond>
              </p:nextCondLst>
            </p:seq>
            <p:seq concurrent="1" nextAc="seek">
              <p:cTn id="11" restart="whenNotActive" fill="hold" evtFilter="cancelBubble" nodeType="interactiveSeq">
                <p:stCondLst>
                  <p:cond evt="onClick" delay="0">
                    <p:tgtEl>
                      <p:spTgt spid="13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143"/>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143"/>
                                        </p:tgtEl>
                                        <p:attrNameLst>
                                          <p:attrName>ppt_x</p:attrName>
                                          <p:attrName>ppt_y</p:attrName>
                                        </p:attrNameLst>
                                      </p:cBhvr>
                                      <p:rCtr x="44038" y="0"/>
                                    </p:animMotion>
                                  </p:childTnLst>
                                </p:cTn>
                              </p:par>
                            </p:childTnLst>
                          </p:cTn>
                        </p:par>
                      </p:childTnLst>
                    </p:cTn>
                  </p:par>
                </p:childTnLst>
              </p:cTn>
              <p:nextCondLst>
                <p:cond evt="onClick" delay="0">
                  <p:tgtEl>
                    <p:spTgt spid="131"/>
                  </p:tgtEl>
                </p:cond>
              </p:nextCondLst>
            </p:seq>
            <p:seq concurrent="1" nextAc="seek">
              <p:cTn id="20" restart="whenNotActive" fill="hold" evtFilter="cancelBubble" nodeType="interactiveSeq">
                <p:stCondLst>
                  <p:cond evt="onClick" delay="0">
                    <p:tgtEl>
                      <p:spTgt spid="128"/>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14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142"/>
                                        </p:tgtEl>
                                        <p:attrNameLst>
                                          <p:attrName>ppt_x</p:attrName>
                                          <p:attrName>ppt_y</p:attrName>
                                        </p:attrNameLst>
                                      </p:cBhvr>
                                      <p:rCtr x="44038" y="0"/>
                                    </p:animMotion>
                                  </p:childTnLst>
                                </p:cTn>
                              </p:par>
                            </p:childTnLst>
                          </p:cTn>
                        </p:par>
                      </p:childTnLst>
                    </p:cTn>
                  </p:par>
                </p:childTnLst>
              </p:cTn>
              <p:nextCondLst>
                <p:cond evt="onClick" delay="0">
                  <p:tgtEl>
                    <p:spTgt spid="128"/>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137"/>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137"/>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16"/>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138"/>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138"/>
                                        </p:tgtEl>
                                        <p:attrNameLst>
                                          <p:attrName>ppt_x</p:attrName>
                                          <p:attrName>ppt_y</p:attrName>
                                        </p:attrNameLst>
                                      </p:cBhvr>
                                      <p:rCtr x="47788" y="-417"/>
                                    </p:animMotion>
                                  </p:childTnLst>
                                </p:cTn>
                              </p:par>
                            </p:childTnLst>
                          </p:cTn>
                        </p:par>
                      </p:childTnLst>
                    </p:cTn>
                  </p:par>
                </p:childTnLst>
              </p:cTn>
              <p:nextCondLst>
                <p:cond evt="onClick" delay="0">
                  <p:tgtEl>
                    <p:spTgt spid="116"/>
                  </p:tgtEl>
                </p:cond>
              </p:nextCondLst>
            </p:seq>
            <p:seq concurrent="1" nextAc="seek">
              <p:cTn id="47" restart="whenNotActive" fill="hold" evtFilter="cancelBubble" nodeType="interactiveSeq">
                <p:stCondLst>
                  <p:cond evt="onClick" delay="0">
                    <p:tgtEl>
                      <p:spTgt spid="119"/>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139"/>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139"/>
                                        </p:tgtEl>
                                        <p:attrNameLst>
                                          <p:attrName>ppt_x</p:attrName>
                                          <p:attrName>ppt_y</p:attrName>
                                        </p:attrNameLst>
                                      </p:cBhvr>
                                      <p:rCtr x="44038" y="0"/>
                                    </p:animMotion>
                                  </p:childTnLst>
                                </p:cTn>
                              </p:par>
                            </p:childTnLst>
                          </p:cTn>
                        </p:par>
                      </p:childTnLst>
                    </p:cTn>
                  </p:par>
                </p:childTnLst>
              </p:cTn>
              <p:nextCondLst>
                <p:cond evt="onClick" delay="0">
                  <p:tgtEl>
                    <p:spTgt spid="119"/>
                  </p:tgtEl>
                </p:cond>
              </p:nextCondLst>
            </p:seq>
            <p:seq concurrent="1" nextAc="seek">
              <p:cTn id="56" restart="whenNotActive" fill="hold" evtFilter="cancelBubble" nodeType="interactiveSeq">
                <p:stCondLst>
                  <p:cond evt="onClick" delay="0">
                    <p:tgtEl>
                      <p:spTgt spid="122"/>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140"/>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140"/>
                                        </p:tgtEl>
                                        <p:attrNameLst>
                                          <p:attrName>ppt_x</p:attrName>
                                          <p:attrName>ppt_y</p:attrName>
                                        </p:attrNameLst>
                                      </p:cBhvr>
                                      <p:rCtr x="44038" y="0"/>
                                    </p:animMotion>
                                  </p:childTnLst>
                                </p:cTn>
                              </p:par>
                            </p:childTnLst>
                          </p:cTn>
                        </p:par>
                      </p:childTnLst>
                    </p:cTn>
                  </p:par>
                </p:childTnLst>
              </p:cTn>
              <p:nextCondLst>
                <p:cond evt="onClick" delay="0">
                  <p:tgtEl>
                    <p:spTgt spid="122"/>
                  </p:tgtEl>
                </p:cond>
              </p:nextCondLst>
            </p:seq>
            <p:seq concurrent="1" nextAc="seek">
              <p:cTn id="65" restart="whenNotActive" fill="hold" evtFilter="cancelBubble" nodeType="interactiveSeq">
                <p:stCondLst>
                  <p:cond evt="onClick" delay="0">
                    <p:tgtEl>
                      <p:spTgt spid="125"/>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141"/>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141"/>
                                        </p:tgtEl>
                                        <p:attrNameLst>
                                          <p:attrName>ppt_x</p:attrName>
                                          <p:attrName>ppt_y</p:attrName>
                                        </p:attrNameLst>
                                      </p:cBhvr>
                                      <p:rCtr x="44038" y="0"/>
                                    </p:animMotion>
                                  </p:childTnLst>
                                </p:cTn>
                              </p:par>
                            </p:childTnLst>
                          </p:cTn>
                        </p:par>
                      </p:childTnLst>
                    </p:cTn>
                  </p:par>
                </p:childTnLst>
              </p:cTn>
              <p:nextCondLst>
                <p:cond evt="onClick" delay="0">
                  <p:tgtEl>
                    <p:spTgt spid="125"/>
                  </p:tgtEl>
                </p:cond>
              </p:nextCondLst>
            </p:seq>
          </p:childTnLst>
        </p:cTn>
      </p:par>
    </p:tnLst>
  </p:timing>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8869-2534-3D37-38D9-440A154AB37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CE80B2-3103-AA42-5F5F-643A52DC13FD}"/>
              </a:ext>
            </a:extLst>
          </p:cNvPr>
          <p:cNvSpPr>
            <a:spLocks noGrp="1"/>
          </p:cNvSpPr>
          <p:nvPr>
            <p:ph idx="1"/>
          </p:nvPr>
        </p:nvSpPr>
        <p:spPr>
          <a:xfrm>
            <a:off x="12772" y="1002724"/>
            <a:ext cx="9203968" cy="5188422"/>
          </a:xfrm>
        </p:spPr>
        <p:txBody>
          <a:bodyPr/>
          <a:lstStyle/>
          <a:p>
            <a:r>
              <a:rPr lang="de-DE" sz="1600" b="1" dirty="0"/>
              <a:t>Aufgabe 1 </a:t>
            </a:r>
            <a:r>
              <a:rPr lang="de-DE" sz="1600" dirty="0"/>
              <a:t>[vgl. MSA 2016 N A6]</a:t>
            </a:r>
          </a:p>
          <a:p>
            <a:r>
              <a:rPr lang="de-DE" sz="1600" dirty="0"/>
              <a:t>*a)</a:t>
            </a:r>
          </a:p>
          <a:p>
            <a:br>
              <a:rPr lang="de-DE" sz="1600" dirty="0"/>
            </a:br>
            <a:br>
              <a:rPr lang="de-DE" sz="1600" dirty="0"/>
            </a:br>
            <a:br>
              <a:rPr lang="de-DE" sz="1600" dirty="0"/>
            </a:br>
            <a:br>
              <a:rPr lang="de-DE" sz="1600" dirty="0"/>
            </a:br>
            <a:endParaRPr lang="de-DE" sz="500" dirty="0"/>
          </a:p>
          <a:p>
            <a:r>
              <a:rPr lang="de-DE" sz="1600" dirty="0"/>
              <a:t>      </a:t>
            </a:r>
            <a:r>
              <a:rPr lang="de-DE" sz="1600" u="sng" dirty="0"/>
              <a:t>Begründung:</a:t>
            </a:r>
            <a:br>
              <a:rPr lang="de-DE" sz="1600" dirty="0"/>
            </a:br>
            <a:r>
              <a:rPr lang="de-DE" sz="1600" dirty="0"/>
              <a:t>      Der Graph ist fallend; also handelt es sich um eine Abnahme.</a:t>
            </a:r>
          </a:p>
          <a:p>
            <a:r>
              <a:rPr lang="de-DE" sz="1600" dirty="0"/>
              <a:t>      Der Graph ist keine Gerade; also liegt keine lineare Abnahme vor. </a:t>
            </a:r>
          </a:p>
          <a:p>
            <a:r>
              <a:rPr lang="de-DE" sz="1600" dirty="0"/>
              <a:t>      =&gt; Es kann nur exponentielle Abnahme sein</a:t>
            </a:r>
          </a:p>
          <a:p>
            <a:endParaRPr lang="de-DE" sz="1600" dirty="0"/>
          </a:p>
          <a:p>
            <a:r>
              <a:rPr lang="de-DE" sz="1600" dirty="0"/>
              <a:t>*b)</a:t>
            </a:r>
            <a:br>
              <a:rPr lang="de-DE" sz="1600" dirty="0"/>
            </a:br>
            <a:r>
              <a:rPr lang="de-DE" sz="1600" dirty="0"/>
              <a:t> </a:t>
            </a:r>
          </a:p>
          <a:p>
            <a:endParaRPr lang="de-DE" dirty="0"/>
          </a:p>
        </p:txBody>
      </p:sp>
      <p:sp>
        <p:nvSpPr>
          <p:cNvPr id="5" name="Titel 3">
            <a:extLst>
              <a:ext uri="{FF2B5EF4-FFF2-40B4-BE49-F238E27FC236}">
                <a16:creationId xmlns:a16="http://schemas.microsoft.com/office/drawing/2014/main" id="{5D072CA8-C4F3-B3AB-73D7-D93C09BCC23C}"/>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sp>
        <p:nvSpPr>
          <p:cNvPr id="6" name="Fußzeilenplatzhalter 5">
            <a:extLst>
              <a:ext uri="{FF2B5EF4-FFF2-40B4-BE49-F238E27FC236}">
                <a16:creationId xmlns:a16="http://schemas.microsoft.com/office/drawing/2014/main" id="{E895D58D-261A-576B-20AA-36ADC9798DC3}"/>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112" name="Tabelle 111">
            <a:extLst>
              <a:ext uri="{FF2B5EF4-FFF2-40B4-BE49-F238E27FC236}">
                <a16:creationId xmlns:a16="http://schemas.microsoft.com/office/drawing/2014/main" id="{EEBBD59D-EFFA-26AA-5CD7-95AAF3BACE69}"/>
              </a:ext>
            </a:extLst>
          </p:cNvPr>
          <p:cNvGraphicFramePr>
            <a:graphicFrameLocks noGrp="1"/>
          </p:cNvGraphicFramePr>
          <p:nvPr>
            <p:extLst>
              <p:ext uri="{D42A27DB-BD31-4B8C-83A1-F6EECF244321}">
                <p14:modId xmlns:p14="http://schemas.microsoft.com/office/powerpoint/2010/main" val="2699196883"/>
              </p:ext>
            </p:extLst>
          </p:nvPr>
        </p:nvGraphicFramePr>
        <p:xfrm>
          <a:off x="515037" y="1500984"/>
          <a:ext cx="4099719" cy="1079500"/>
        </p:xfrm>
        <a:graphic>
          <a:graphicData uri="http://schemas.openxmlformats.org/drawingml/2006/table">
            <a:tbl>
              <a:tblPr firstRow="1" firstCol="1" bandRow="1">
                <a:tableStyleId>{5C22544A-7EE6-4342-B048-85BDC9FD1C3A}</a:tableStyleId>
              </a:tblPr>
              <a:tblGrid>
                <a:gridCol w="305560">
                  <a:extLst>
                    <a:ext uri="{9D8B030D-6E8A-4147-A177-3AD203B41FA5}">
                      <a16:colId xmlns:a16="http://schemas.microsoft.com/office/drawing/2014/main" val="2174705380"/>
                    </a:ext>
                  </a:extLst>
                </a:gridCol>
                <a:gridCol w="3794159">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lineares Wachstum.</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exponentielles Wachstum.</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lineare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exponentielle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mc:AlternateContent xmlns:mc="http://schemas.openxmlformats.org/markup-compatibility/2006" xmlns:a14="http://schemas.microsoft.com/office/drawing/2010/main">
        <mc:Choice Requires="a14">
          <p:graphicFrame>
            <p:nvGraphicFramePr>
              <p:cNvPr id="113" name="Tabelle 112">
                <a:extLst>
                  <a:ext uri="{FF2B5EF4-FFF2-40B4-BE49-F238E27FC236}">
                    <a16:creationId xmlns:a16="http://schemas.microsoft.com/office/drawing/2014/main" id="{30C8740A-C864-42B6-7D62-66CCE9548808}"/>
                  </a:ext>
                </a:extLst>
              </p:cNvPr>
              <p:cNvGraphicFramePr>
                <a:graphicFrameLocks noGrp="1"/>
              </p:cNvGraphicFramePr>
              <p:nvPr>
                <p:extLst>
                  <p:ext uri="{D42A27DB-BD31-4B8C-83A1-F6EECF244321}">
                    <p14:modId xmlns:p14="http://schemas.microsoft.com/office/powerpoint/2010/main" val="1425769008"/>
                  </p:ext>
                </p:extLst>
              </p:nvPr>
            </p:nvGraphicFramePr>
            <p:xfrm>
              <a:off x="515037" y="4200395"/>
              <a:ext cx="5497100" cy="370840"/>
            </p:xfrm>
            <a:graphic>
              <a:graphicData uri="http://schemas.openxmlformats.org/drawingml/2006/table">
                <a:tbl>
                  <a:tblPr firstRow="1" bandRow="1">
                    <a:tableStyleId>{5C22544A-7EE6-4342-B048-85BDC9FD1C3A}</a:tableStyleId>
                  </a:tblPr>
                  <a:tblGrid>
                    <a:gridCol w="1374275">
                      <a:extLst>
                        <a:ext uri="{9D8B030D-6E8A-4147-A177-3AD203B41FA5}">
                          <a16:colId xmlns:a16="http://schemas.microsoft.com/office/drawing/2014/main" val="2555582957"/>
                        </a:ext>
                      </a:extLst>
                    </a:gridCol>
                    <a:gridCol w="1374275">
                      <a:extLst>
                        <a:ext uri="{9D8B030D-6E8A-4147-A177-3AD203B41FA5}">
                          <a16:colId xmlns:a16="http://schemas.microsoft.com/office/drawing/2014/main" val="3901097352"/>
                        </a:ext>
                      </a:extLst>
                    </a:gridCol>
                    <a:gridCol w="1279162">
                      <a:extLst>
                        <a:ext uri="{9D8B030D-6E8A-4147-A177-3AD203B41FA5}">
                          <a16:colId xmlns:a16="http://schemas.microsoft.com/office/drawing/2014/main" val="1403148769"/>
                        </a:ext>
                      </a:extLst>
                    </a:gridCol>
                    <a:gridCol w="1469388">
                      <a:extLst>
                        <a:ext uri="{9D8B030D-6E8A-4147-A177-3AD203B41FA5}">
                          <a16:colId xmlns:a16="http://schemas.microsoft.com/office/drawing/2014/main" val="3267212058"/>
                        </a:ext>
                      </a:extLst>
                    </a:gridCol>
                  </a:tblGrid>
                  <a:tr h="370840">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0,5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7,5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r>
                            <a:rPr lang="de-DE" sz="1400" b="1" baseline="0" dirty="0">
                              <a:solidFill>
                                <a:schemeClr val="tx1"/>
                              </a:solidFill>
                            </a:rPr>
                            <a:t> </a:t>
                          </a:r>
                          <a14:m>
                            <m:oMath xmlns:m="http://schemas.openxmlformats.org/officeDocument/2006/math">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1" smtClean="0">
                                      <a:solidFill>
                                        <a:schemeClr val="tx1"/>
                                      </a:solidFill>
                                      <a:latin typeface="Cambria Math" panose="02040503050406030204" pitchFamily="18" charset="0"/>
                                      <a:ea typeface="Cambria Math" panose="02040503050406030204" pitchFamily="18" charset="0"/>
                                    </a:rPr>
                                    <m:t>1</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lang="de-DE" sz="1400" b="1" dirty="0" smtClean="0">
                                    <a:solidFill>
                                      <a:schemeClr val="tx1"/>
                                    </a:solidFill>
                                  </a:rPr>
                                  <m:t>☐</m:t>
                                </m:r>
                                <m:r>
                                  <a:rPr lang="de-DE" sz="1400" b="1" i="0" dirty="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16</m:t>
                                </m:r>
                                <m:r>
                                  <a:rPr lang="de-DE" sz="1400" b="0" i="0" baseline="30000" smtClean="0">
                                    <a:solidFill>
                                      <a:schemeClr val="tx1"/>
                                    </a:solidFill>
                                    <a:latin typeface="Cambria Math" panose="02040503050406030204" pitchFamily="18" charset="0"/>
                                  </a:rPr>
                                  <m:t> </m:t>
                                </m:r>
                                <m:r>
                                  <a:rPr lang="de-DE" sz="1400" b="0" i="0" smtClean="0">
                                    <a:solidFill>
                                      <a:schemeClr val="tx1"/>
                                    </a:solidFill>
                                    <a:latin typeface="Cambria Math" panose="02040503050406030204" pitchFamily="18" charset="0"/>
                                  </a:rPr>
                                  <m:t>000</m:t>
                                </m:r>
                                <m:r>
                                  <a:rPr lang="de-DE" sz="1400" b="0" i="0" smtClean="0">
                                    <a:solidFill>
                                      <a:schemeClr val="tx1"/>
                                    </a:solidFill>
                                    <a:latin typeface="Cambria Math" panose="02040503050406030204" pitchFamily="18" charset="0"/>
                                    <a:ea typeface="Cambria Math" panose="02040503050406030204" pitchFamily="18" charset="0"/>
                                  </a:rPr>
                                  <m:t>∙</m:t>
                                </m:r>
                                <m:sSup>
                                  <m:sSupPr>
                                    <m:ctrlPr>
                                      <a:rPr lang="de-DE" sz="1400" b="0" i="1" smtClean="0">
                                        <a:solidFill>
                                          <a:schemeClr val="tx1"/>
                                        </a:solidFill>
                                        <a:latin typeface="Cambria Math" panose="02040503050406030204" pitchFamily="18" charset="0"/>
                                        <a:ea typeface="Cambria Math" panose="02040503050406030204" pitchFamily="18" charset="0"/>
                                      </a:rPr>
                                    </m:ctrlPr>
                                  </m:sSupPr>
                                  <m:e>
                                    <m:r>
                                      <a:rPr lang="de-DE" sz="1400" b="0" i="0" smtClean="0">
                                        <a:solidFill>
                                          <a:schemeClr val="tx1"/>
                                        </a:solidFill>
                                        <a:latin typeface="Cambria Math" panose="02040503050406030204" pitchFamily="18" charset="0"/>
                                        <a:ea typeface="Cambria Math" panose="02040503050406030204" pitchFamily="18" charset="0"/>
                                      </a:rPr>
                                      <m:t>1,25</m:t>
                                    </m:r>
                                  </m:e>
                                  <m:sup>
                                    <m:r>
                                      <m:rPr>
                                        <m:sty m:val="p"/>
                                      </m:rPr>
                                      <a:rPr lang="de-DE" sz="1400" b="0" i="0" smtClean="0">
                                        <a:solidFill>
                                          <a:schemeClr val="tx1"/>
                                        </a:solidFill>
                                        <a:latin typeface="Cambria Math" panose="02040503050406030204" pitchFamily="18" charset="0"/>
                                        <a:ea typeface="Cambria Math" panose="02040503050406030204" pitchFamily="18" charset="0"/>
                                      </a:rPr>
                                      <m:t>n</m:t>
                                    </m:r>
                                  </m:sup>
                                </m:sSup>
                              </m:oMath>
                            </m:oMathPara>
                          </a14:m>
                          <a:endParaRPr lang="de-DE" sz="14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332624"/>
                      </a:ext>
                    </a:extLst>
                  </a:tr>
                </a:tbl>
              </a:graphicData>
            </a:graphic>
          </p:graphicFrame>
        </mc:Choice>
        <mc:Fallback xmlns="">
          <p:graphicFrame>
            <p:nvGraphicFramePr>
              <p:cNvPr id="113" name="Tabelle 112">
                <a:extLst>
                  <a:ext uri="{FF2B5EF4-FFF2-40B4-BE49-F238E27FC236}">
                    <a16:creationId xmlns:a16="http://schemas.microsoft.com/office/drawing/2014/main" id="{30C8740A-C864-42B6-7D62-66CCE9548808}"/>
                  </a:ext>
                </a:extLst>
              </p:cNvPr>
              <p:cNvGraphicFramePr>
                <a:graphicFrameLocks noGrp="1"/>
              </p:cNvGraphicFramePr>
              <p:nvPr>
                <p:extLst>
                  <p:ext uri="{D42A27DB-BD31-4B8C-83A1-F6EECF244321}">
                    <p14:modId xmlns:p14="http://schemas.microsoft.com/office/powerpoint/2010/main" val="1425769008"/>
                  </p:ext>
                </p:extLst>
              </p:nvPr>
            </p:nvGraphicFramePr>
            <p:xfrm>
              <a:off x="515037" y="4200395"/>
              <a:ext cx="5497100" cy="370840"/>
            </p:xfrm>
            <a:graphic>
              <a:graphicData uri="http://schemas.openxmlformats.org/drawingml/2006/table">
                <a:tbl>
                  <a:tblPr firstRow="1" bandRow="1">
                    <a:tableStyleId>{5C22544A-7EE6-4342-B048-85BDC9FD1C3A}</a:tableStyleId>
                  </a:tblPr>
                  <a:tblGrid>
                    <a:gridCol w="1374275">
                      <a:extLst>
                        <a:ext uri="{9D8B030D-6E8A-4147-A177-3AD203B41FA5}">
                          <a16:colId xmlns:a16="http://schemas.microsoft.com/office/drawing/2014/main" val="2555582957"/>
                        </a:ext>
                      </a:extLst>
                    </a:gridCol>
                    <a:gridCol w="1374275">
                      <a:extLst>
                        <a:ext uri="{9D8B030D-6E8A-4147-A177-3AD203B41FA5}">
                          <a16:colId xmlns:a16="http://schemas.microsoft.com/office/drawing/2014/main" val="3901097352"/>
                        </a:ext>
                      </a:extLst>
                    </a:gridCol>
                    <a:gridCol w="1279162">
                      <a:extLst>
                        <a:ext uri="{9D8B030D-6E8A-4147-A177-3AD203B41FA5}">
                          <a16:colId xmlns:a16="http://schemas.microsoft.com/office/drawing/2014/main" val="1403148769"/>
                        </a:ext>
                      </a:extLst>
                    </a:gridCol>
                    <a:gridCol w="1469388">
                      <a:extLst>
                        <a:ext uri="{9D8B030D-6E8A-4147-A177-3AD203B41FA5}">
                          <a16:colId xmlns:a16="http://schemas.microsoft.com/office/drawing/2014/main" val="3267212058"/>
                        </a:ext>
                      </a:extLst>
                    </a:gridCol>
                  </a:tblGrid>
                  <a:tr h="37084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 r="-299083" b="-666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852" r="-201852" b="-666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15842" r="-115842" b="-666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5000" r="-862" b="-6667"/>
                          </a:stretch>
                        </a:blipFill>
                      </a:tcPr>
                    </a:tc>
                    <a:extLst>
                      <a:ext uri="{0D108BD9-81ED-4DB2-BD59-A6C34878D82A}">
                        <a16:rowId xmlns:a16="http://schemas.microsoft.com/office/drawing/2014/main" val="504332624"/>
                      </a:ext>
                    </a:extLst>
                  </a:tr>
                </a:tbl>
              </a:graphicData>
            </a:graphic>
          </p:graphicFrame>
        </mc:Fallback>
      </mc:AlternateContent>
    </p:spTree>
    <p:extLst>
      <p:ext uri="{BB962C8B-B14F-4D97-AF65-F5344CB8AC3E}">
        <p14:creationId xmlns:p14="http://schemas.microsoft.com/office/powerpoint/2010/main" val="327133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B837-44B2-EFC2-8CDD-CF29C9C13C6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481844C-EC72-ADD3-16FF-76D22C3CF8B5}"/>
                  </a:ext>
                </a:extLst>
              </p:cNvPr>
              <p:cNvSpPr>
                <a:spLocks noGrp="1"/>
              </p:cNvSpPr>
              <p:nvPr>
                <p:ph idx="1"/>
              </p:nvPr>
            </p:nvSpPr>
            <p:spPr>
              <a:xfrm>
                <a:off x="87209" y="1045191"/>
                <a:ext cx="9203968" cy="5192121"/>
              </a:xfrm>
            </p:spPr>
            <p:txBody>
              <a:bodyPr/>
              <a:lstStyle/>
              <a:p>
                <a:pPr>
                  <a:spcBef>
                    <a:spcPts val="0"/>
                  </a:spcBef>
                </a:pPr>
                <a:r>
                  <a:rPr lang="de-DE" sz="1600" b="1" dirty="0"/>
                  <a:t>Aufgabe 1 </a:t>
                </a:r>
                <a:r>
                  <a:rPr lang="de-DE" sz="1600" dirty="0"/>
                  <a:t>[vgl. MSA 2018 N A2]</a:t>
                </a:r>
              </a:p>
              <a:p>
                <a:pPr>
                  <a:spcBef>
                    <a:spcPts val="0"/>
                  </a:spcBef>
                </a:pPr>
                <a:r>
                  <a:rPr lang="de-DE" sz="1600" dirty="0"/>
                  <a:t>Das Startkapital einer Geldanlage beträgt 1</a:t>
                </a:r>
                <a:r>
                  <a:rPr lang="de-DE" sz="1600" baseline="30000" dirty="0"/>
                  <a:t> </a:t>
                </a:r>
                <a:r>
                  <a:rPr lang="de-DE" sz="1600" dirty="0"/>
                  <a:t>500 Euro.  Es steigt jährlich mit dem fest vereinbarten Zinssatz von 2,5 %.</a:t>
                </a:r>
              </a:p>
              <a:p>
                <a:pPr>
                  <a:spcBef>
                    <a:spcPts val="0"/>
                  </a:spcBef>
                </a:pPr>
                <a:r>
                  <a:rPr lang="de-DE" sz="1600" dirty="0"/>
                  <a:t>*a) Gib den Wachstumsfaktor an, der einer jährlichen Steigerung des Kapitals um 2,5 % entspricht.</a:t>
                </a:r>
              </a:p>
              <a:p>
                <a:pPr>
                  <a:spcBef>
                    <a:spcPts val="0"/>
                  </a:spcBef>
                </a:pPr>
                <a:r>
                  <a:rPr lang="de-DE" sz="1600" dirty="0"/>
                  <a:t>*b) Kreuze an, mit welcher Gleichung die Höhe des Guthabens für die nächsten Jahre berechnet werden kann. </a:t>
                </a:r>
              </a:p>
              <a:p>
                <a:pPr>
                  <a:spcBef>
                    <a:spcPts val="0"/>
                  </a:spcBef>
                </a:pPr>
                <a:endParaRPr lang="de-DE" sz="1600" dirty="0"/>
              </a:p>
              <a:p>
                <a:pPr>
                  <a:spcBef>
                    <a:spcPts val="0"/>
                  </a:spcBef>
                </a:pPr>
                <a:endParaRPr lang="de-DE" sz="1600" dirty="0"/>
              </a:p>
              <a:p>
                <a:pPr>
                  <a:spcBef>
                    <a:spcPts val="0"/>
                  </a:spcBef>
                </a:pPr>
                <a:br>
                  <a:rPr lang="de-DE" sz="1600" dirty="0"/>
                </a:br>
                <a:r>
                  <a:rPr lang="de-DE" sz="1600" dirty="0"/>
                  <a:t> </a:t>
                </a:r>
              </a:p>
              <a:p>
                <a:pPr marL="0">
                  <a:spcBef>
                    <a:spcPts val="0"/>
                  </a:spcBef>
                </a:pPr>
                <a:endParaRPr lang="de-DE" sz="1200" b="1" dirty="0"/>
              </a:p>
              <a:p>
                <a:pPr marL="0">
                  <a:spcBef>
                    <a:spcPts val="0"/>
                  </a:spcBef>
                </a:pPr>
                <a:r>
                  <a:rPr lang="de-DE" sz="1600" b="1" dirty="0"/>
                  <a:t>Aufgabe 2 </a:t>
                </a:r>
                <a:r>
                  <a:rPr lang="de-DE" sz="1600" dirty="0"/>
                  <a:t>[vgl. MSA 2019 A7]</a:t>
                </a:r>
              </a:p>
              <a:p>
                <a:pPr marL="0" algn="l">
                  <a:spcBef>
                    <a:spcPts val="0"/>
                  </a:spcBef>
                </a:pPr>
                <a:r>
                  <a:rPr lang="de-DE" sz="1600" dirty="0"/>
                  <a:t>Ein Kind hat nach der Geburt ein Gewicht von ca. 3500 g. Sein Gewicht nimmt ca. 3% pro Woche zu. Man kann diese Entwicklung mit der Funktionsgleichung </a:t>
                </a:r>
                <a14:m>
                  <m:oMath xmlns:m="http://schemas.openxmlformats.org/officeDocument/2006/math">
                    <m:r>
                      <a:rPr lang="de-DE" sz="1600" i="1" dirty="0" smtClean="0">
                        <a:latin typeface="Cambria Math" panose="02040503050406030204" pitchFamily="18" charset="0"/>
                      </a:rPr>
                      <m:t>𝑓</m:t>
                    </m:r>
                    <m:r>
                      <a:rPr lang="de-DE" sz="1600" i="1" dirty="0" smtClean="0">
                        <a:latin typeface="Cambria Math" panose="02040503050406030204" pitchFamily="18" charset="0"/>
                      </a:rPr>
                      <m:t>(</m:t>
                    </m:r>
                    <m:r>
                      <a:rPr lang="de-DE" sz="1600" i="1" dirty="0" smtClean="0">
                        <a:latin typeface="Cambria Math" panose="02040503050406030204" pitchFamily="18" charset="0"/>
                      </a:rPr>
                      <m:t>𝑥</m:t>
                    </m:r>
                    <m:r>
                      <a:rPr lang="de-DE" sz="1600" i="1" dirty="0" smtClean="0">
                        <a:latin typeface="Cambria Math" panose="02040503050406030204" pitchFamily="18" charset="0"/>
                      </a:rPr>
                      <m:t>)=3500∙</m:t>
                    </m:r>
                    <m:sSup>
                      <m:sSupPr>
                        <m:ctrlPr>
                          <a:rPr lang="de-DE" sz="1600" b="0" i="1" dirty="0" smtClean="0">
                            <a:latin typeface="Cambria Math" panose="02040503050406030204" pitchFamily="18" charset="0"/>
                            <a:ea typeface="Cambria Math" panose="02040503050406030204" pitchFamily="18" charset="0"/>
                          </a:rPr>
                        </m:ctrlPr>
                      </m:sSupPr>
                      <m:e>
                        <m:r>
                          <a:rPr lang="de-DE" sz="1600" b="0" i="1" dirty="0" smtClean="0">
                            <a:latin typeface="Cambria Math" panose="02040503050406030204" pitchFamily="18" charset="0"/>
                            <a:ea typeface="Cambria Math" panose="02040503050406030204" pitchFamily="18" charset="0"/>
                          </a:rPr>
                          <m:t>1,03</m:t>
                        </m:r>
                      </m:e>
                      <m:sup>
                        <m:r>
                          <a:rPr lang="de-DE" sz="1600" b="0" i="1" dirty="0" smtClean="0">
                            <a:latin typeface="Cambria Math" panose="02040503050406030204" pitchFamily="18" charset="0"/>
                            <a:ea typeface="Cambria Math" panose="02040503050406030204" pitchFamily="18" charset="0"/>
                          </a:rPr>
                          <m:t>𝑥</m:t>
                        </m:r>
                      </m:sup>
                    </m:sSup>
                  </m:oMath>
                </a14:m>
                <a:r>
                  <a:rPr lang="de-DE" sz="1600" dirty="0"/>
                  <a:t> beschreiben.</a:t>
                </a:r>
              </a:p>
              <a:p>
                <a:pPr marL="0" algn="l">
                  <a:spcBef>
                    <a:spcPts val="0"/>
                  </a:spcBef>
                </a:pPr>
                <a:r>
                  <a:rPr lang="de-DE" sz="1600" dirty="0"/>
                  <a:t>Geben Sie die Bedeutung der Bestandteile der Funktionsgleichung an.</a:t>
                </a:r>
              </a:p>
              <a:p>
                <a:pPr marL="0" algn="l">
                  <a:spcBef>
                    <a:spcPts val="0"/>
                  </a:spcBef>
                </a:pPr>
                <a:endParaRPr lang="de-DE" sz="1000" dirty="0"/>
              </a:p>
              <a:p>
                <a:pPr marL="0">
                  <a:spcBef>
                    <a:spcPts val="0"/>
                  </a:spcBef>
                </a:pPr>
                <a:endParaRPr lang="de-DE" sz="1600" dirty="0"/>
              </a:p>
              <a:p>
                <a:pPr marL="0" algn="l">
                  <a:spcBef>
                    <a:spcPts val="0"/>
                  </a:spcBef>
                </a:pPr>
                <a:endParaRPr lang="de-DE" sz="1000" dirty="0"/>
              </a:p>
              <a:p>
                <a:pPr marL="0">
                  <a:spcBef>
                    <a:spcPts val="0"/>
                  </a:spcBef>
                </a:pPr>
                <a:endParaRPr lang="de-DE" sz="1600" dirty="0"/>
              </a:p>
            </p:txBody>
          </p:sp>
        </mc:Choice>
        <mc:Fallback xmlns="">
          <p:sp>
            <p:nvSpPr>
              <p:cNvPr id="2" name="Inhaltsplatzhalter 1">
                <a:extLst>
                  <a:ext uri="{FF2B5EF4-FFF2-40B4-BE49-F238E27FC236}">
                    <a16:creationId xmlns:a16="http://schemas.microsoft.com/office/drawing/2014/main" id="{2481844C-EC72-ADD3-16FF-76D22C3CF8B5}"/>
                  </a:ext>
                </a:extLst>
              </p:cNvPr>
              <p:cNvSpPr>
                <a:spLocks noGrp="1" noRot="1" noChangeAspect="1" noMove="1" noResize="1" noEditPoints="1" noAdjustHandles="1" noChangeArrowheads="1" noChangeShapeType="1" noTextEdit="1"/>
              </p:cNvSpPr>
              <p:nvPr>
                <p:ph idx="1"/>
              </p:nvPr>
            </p:nvSpPr>
            <p:spPr>
              <a:xfrm>
                <a:off x="87209" y="1045191"/>
                <a:ext cx="9203968" cy="5192121"/>
              </a:xfrm>
              <a:blipFill>
                <a:blip r:embed="rId3"/>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583B5AC9-0A2D-6214-F54F-7CC4F87DCDBF}"/>
              </a:ext>
            </a:extLst>
          </p:cNvPr>
          <p:cNvSpPr>
            <a:spLocks noGrp="1"/>
          </p:cNvSpPr>
          <p:nvPr>
            <p:ph type="title"/>
          </p:nvPr>
        </p:nvSpPr>
        <p:spPr/>
        <p:txBody>
          <a:bodyPr>
            <a:normAutofit/>
          </a:bodyPr>
          <a:lstStyle/>
          <a:p>
            <a:r>
              <a:rPr lang="de-DE" dirty="0"/>
              <a:t>Funktionsgleichung</a:t>
            </a:r>
          </a:p>
        </p:txBody>
      </p:sp>
      <p:sp>
        <p:nvSpPr>
          <p:cNvPr id="7" name="Titel 3">
            <a:extLst>
              <a:ext uri="{FF2B5EF4-FFF2-40B4-BE49-F238E27FC236}">
                <a16:creationId xmlns:a16="http://schemas.microsoft.com/office/drawing/2014/main" id="{FF6D0EE6-D5F4-125F-EAAB-88559B73CEBE}"/>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sp>
        <p:nvSpPr>
          <p:cNvPr id="9" name="Fußzeilenplatzhalter 5">
            <a:extLst>
              <a:ext uri="{FF2B5EF4-FFF2-40B4-BE49-F238E27FC236}">
                <a16:creationId xmlns:a16="http://schemas.microsoft.com/office/drawing/2014/main" id="{CE767B09-3995-2977-7C21-1552823B2817}"/>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A2D7856-3A7C-A813-3915-CBAE63478130}"/>
                  </a:ext>
                </a:extLst>
              </p:cNvPr>
              <p:cNvGraphicFramePr>
                <a:graphicFrameLocks noGrp="1"/>
              </p:cNvGraphicFramePr>
              <p:nvPr>
                <p:extLst>
                  <p:ext uri="{D42A27DB-BD31-4B8C-83A1-F6EECF244321}">
                    <p14:modId xmlns:p14="http://schemas.microsoft.com/office/powerpoint/2010/main" val="3506270230"/>
                  </p:ext>
                </p:extLst>
              </p:nvPr>
            </p:nvGraphicFramePr>
            <p:xfrm>
              <a:off x="848544" y="2495473"/>
              <a:ext cx="2321952" cy="1079500"/>
            </p:xfrm>
            <a:graphic>
              <a:graphicData uri="http://schemas.openxmlformats.org/drawingml/2006/table">
                <a:tbl>
                  <a:tblPr firstRow="1" firstCol="1" bandRow="1">
                    <a:tableStyleId>{5C22544A-7EE6-4342-B048-85BDC9FD1C3A}</a:tableStyleId>
                  </a:tblPr>
                  <a:tblGrid>
                    <a:gridCol w="377736">
                      <a:extLst>
                        <a:ext uri="{9D8B030D-6E8A-4147-A177-3AD203B41FA5}">
                          <a16:colId xmlns:a16="http://schemas.microsoft.com/office/drawing/2014/main" val="2174705380"/>
                        </a:ext>
                      </a:extLst>
                    </a:gridCol>
                    <a:gridCol w="1944216">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14:m>
                            <m:oMathPara xmlns:m="http://schemas.openxmlformats.org/officeDocument/2006/math">
                              <m:oMathParaPr>
                                <m:jc m:val="left"/>
                              </m:oMathParaPr>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=2,5∙</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m:rPr>
                                        <m:sty m:val="p"/>
                                      </m:rPr>
                                      <a:rPr lang="de-DE" sz="1400" b="0" i="0" smtClean="0">
                                        <a:solidFill>
                                          <a:schemeClr val="tx1"/>
                                        </a:solidFill>
                                        <a:effectLst/>
                                        <a:latin typeface="Cambria Math" panose="02040503050406030204" pitchFamily="18" charset="0"/>
                                        <a:ea typeface="Cambria Math" panose="02040503050406030204" pitchFamily="18" charset="0"/>
                                      </a:rPr>
                                      <m:t>x</m:t>
                                    </m:r>
                                  </m:e>
                                  <m:sup>
                                    <m:r>
                                      <a:rPr lang="de-DE" sz="1400" b="0" i="0" smtClean="0">
                                        <a:solidFill>
                                          <a:schemeClr val="tx1"/>
                                        </a:solidFill>
                                        <a:effectLst/>
                                        <a:latin typeface="Cambria Math" panose="02040503050406030204" pitchFamily="18" charset="0"/>
                                        <a:ea typeface="Cambria Math" panose="02040503050406030204" pitchFamily="18" charset="0"/>
                                      </a:rPr>
                                      <m:t>2</m:t>
                                    </m:r>
                                  </m:sup>
                                </m:sSup>
                                <m:r>
                                  <a:rPr lang="de-DE" sz="1400" b="0" i="0" smtClean="0">
                                    <a:solidFill>
                                      <a:schemeClr val="tx1"/>
                                    </a:solidFill>
                                    <a:effectLst/>
                                    <a:latin typeface="Cambria Math" panose="02040503050406030204" pitchFamily="18" charset="0"/>
                                    <a:ea typeface="Cambria Math" panose="02040503050406030204" pitchFamily="18" charset="0"/>
                                  </a:rPr>
                                  <m:t>+1500</m:t>
                                </m:r>
                              </m:oMath>
                            </m:oMathPara>
                          </a14:m>
                          <a:endParaRPr lang="de-DE" sz="1400" b="0" i="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=1500</m:t>
                              </m:r>
                              <m:r>
                                <a:rPr lang="de-DE" sz="1400" b="0" i="1" smtClean="0">
                                  <a:solidFill>
                                    <a:schemeClr val="tx1"/>
                                  </a:solidFill>
                                  <a:effectLst/>
                                  <a:latin typeface="Cambria Math" panose="02040503050406030204" pitchFamily="18" charset="0"/>
                                  <a:ea typeface="Cambria Math" panose="02040503050406030204" pitchFamily="18" charset="0"/>
                                </a:rPr>
                                <m:t>∙</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a:rPr lang="de-DE" sz="1400" b="0" i="1" smtClean="0">
                                      <a:solidFill>
                                        <a:schemeClr val="tx1"/>
                                      </a:solidFill>
                                      <a:effectLst/>
                                      <a:latin typeface="Cambria Math" panose="02040503050406030204" pitchFamily="18" charset="0"/>
                                      <a:ea typeface="Cambria Math" panose="02040503050406030204" pitchFamily="18" charset="0"/>
                                    </a:rPr>
                                    <m:t>1,025</m:t>
                                  </m:r>
                                </m:e>
                                <m:sup>
                                  <m:r>
                                    <a:rPr lang="de-DE" sz="1400" b="0" i="1" smtClean="0">
                                      <a:solidFill>
                                        <a:schemeClr val="tx1"/>
                                      </a:solidFill>
                                      <a:effectLst/>
                                      <a:latin typeface="Cambria Math" panose="02040503050406030204" pitchFamily="18" charset="0"/>
                                      <a:ea typeface="Cambria Math" panose="02040503050406030204" pitchFamily="18" charset="0"/>
                                    </a:rPr>
                                    <m:t>𝑥</m:t>
                                  </m:r>
                                </m:sup>
                              </m:sSup>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=2,5∙</m:t>
                              </m:r>
                              <m:r>
                                <m:rPr>
                                  <m:sty m:val="p"/>
                                </m:rPr>
                                <a:rPr lang="de-DE" sz="1400" b="0" i="0" smtClean="0">
                                  <a:solidFill>
                                    <a:schemeClr val="tx1"/>
                                  </a:solidFill>
                                  <a:effectLst/>
                                  <a:latin typeface="Cambria Math" panose="02040503050406030204" pitchFamily="18" charset="0"/>
                                  <a:ea typeface="Times New Roman" panose="02020603050405020304" pitchFamily="18" charset="0"/>
                                </a:rPr>
                                <m:t>x</m:t>
                              </m:r>
                              <m:r>
                                <a:rPr lang="de-DE" sz="1400" b="0" i="0" smtClean="0">
                                  <a:solidFill>
                                    <a:schemeClr val="tx1"/>
                                  </a:solidFill>
                                  <a:effectLst/>
                                  <a:latin typeface="Cambria Math" panose="02040503050406030204" pitchFamily="18" charset="0"/>
                                  <a:ea typeface="Cambria Math" panose="02040503050406030204" pitchFamily="18" charset="0"/>
                                </a:rPr>
                                <m:t>+1500</m:t>
                              </m:r>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=1500</m:t>
                              </m:r>
                              <m:r>
                                <a:rPr lang="de-DE" sz="1400" b="0" i="1" smtClean="0">
                                  <a:solidFill>
                                    <a:schemeClr val="tx1"/>
                                  </a:solidFill>
                                  <a:effectLst/>
                                  <a:latin typeface="Cambria Math" panose="02040503050406030204" pitchFamily="18" charset="0"/>
                                  <a:ea typeface="Cambria Math" panose="02040503050406030204" pitchFamily="18" charset="0"/>
                                </a:rPr>
                                <m:t>∙</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a:rPr lang="de-DE" sz="1400" b="0" i="1" smtClean="0">
                                      <a:solidFill>
                                        <a:schemeClr val="tx1"/>
                                      </a:solidFill>
                                      <a:effectLst/>
                                      <a:latin typeface="Cambria Math" panose="02040503050406030204" pitchFamily="18" charset="0"/>
                                      <a:ea typeface="Cambria Math" panose="02040503050406030204" pitchFamily="18" charset="0"/>
                                    </a:rPr>
                                    <m:t>𝑥</m:t>
                                  </m:r>
                                </m:e>
                                <m:sup>
                                  <m:r>
                                    <a:rPr lang="de-DE" sz="1400" b="0" i="1" smtClean="0">
                                      <a:solidFill>
                                        <a:schemeClr val="tx1"/>
                                      </a:solidFill>
                                      <a:effectLst/>
                                      <a:latin typeface="Cambria Math" panose="02040503050406030204" pitchFamily="18" charset="0"/>
                                      <a:ea typeface="Cambria Math" panose="02040503050406030204" pitchFamily="18" charset="0"/>
                                    </a:rPr>
                                    <m:t>0,975</m:t>
                                  </m:r>
                                </m:sup>
                              </m:sSup>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mc:Choice>
        <mc:Fallback xmlns="">
          <p:graphicFrame>
            <p:nvGraphicFramePr>
              <p:cNvPr id="8" name="Tabelle 7">
                <a:extLst>
                  <a:ext uri="{FF2B5EF4-FFF2-40B4-BE49-F238E27FC236}">
                    <a16:creationId xmlns:a16="http://schemas.microsoft.com/office/drawing/2014/main" id="{1A2D7856-3A7C-A813-3915-CBAE63478130}"/>
                  </a:ext>
                </a:extLst>
              </p:cNvPr>
              <p:cNvGraphicFramePr>
                <a:graphicFrameLocks noGrp="1"/>
              </p:cNvGraphicFramePr>
              <p:nvPr>
                <p:extLst>
                  <p:ext uri="{D42A27DB-BD31-4B8C-83A1-F6EECF244321}">
                    <p14:modId xmlns:p14="http://schemas.microsoft.com/office/powerpoint/2010/main" val="3506270230"/>
                  </p:ext>
                </p:extLst>
              </p:nvPr>
            </p:nvGraphicFramePr>
            <p:xfrm>
              <a:off x="848544" y="2495473"/>
              <a:ext cx="2321952" cy="1079500"/>
            </p:xfrm>
            <a:graphic>
              <a:graphicData uri="http://schemas.openxmlformats.org/drawingml/2006/table">
                <a:tbl>
                  <a:tblPr firstRow="1" firstCol="1" bandRow="1">
                    <a:tableStyleId>{5C22544A-7EE6-4342-B048-85BDC9FD1C3A}</a:tableStyleId>
                  </a:tblPr>
                  <a:tblGrid>
                    <a:gridCol w="377736">
                      <a:extLst>
                        <a:ext uri="{9D8B030D-6E8A-4147-A177-3AD203B41FA5}">
                          <a16:colId xmlns:a16="http://schemas.microsoft.com/office/drawing/2014/main" val="2174705380"/>
                        </a:ext>
                      </a:extLst>
                    </a:gridCol>
                    <a:gridCol w="1944216">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9481" t="-13636" r="-1299" b="-318182"/>
                          </a:stretch>
                        </a:blip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9481" t="-119048" r="-1299" b="-233333"/>
                          </a:stretch>
                        </a:blip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9481" t="-209091" r="-1299" b="-122727"/>
                          </a:stretch>
                        </a:blip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9481" t="-323810" r="-1299" b="-28571"/>
                          </a:stretch>
                        </a:blipFill>
                      </a:tcPr>
                    </a:tc>
                    <a:extLst>
                      <a:ext uri="{0D108BD9-81ED-4DB2-BD59-A6C34878D82A}">
                        <a16:rowId xmlns:a16="http://schemas.microsoft.com/office/drawing/2014/main" val="834475163"/>
                      </a:ext>
                    </a:extLst>
                  </a:tr>
                </a:tbl>
              </a:graphicData>
            </a:graphic>
          </p:graphicFrame>
        </mc:Fallback>
      </mc:AlternateContent>
      <p:grpSp>
        <p:nvGrpSpPr>
          <p:cNvPr id="3" name="Knopf 8">
            <a:extLst>
              <a:ext uri="{FF2B5EF4-FFF2-40B4-BE49-F238E27FC236}">
                <a16:creationId xmlns:a16="http://schemas.microsoft.com/office/drawing/2014/main" id="{E0C288CA-86DD-50A4-6657-36CA113F3CF9}"/>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C4064BA6-7AAC-76E6-3501-6E749DBED9EE}"/>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0988A4E8-327C-E5D3-F340-EA0EF88EB8A5}"/>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0" name="Knopf 7">
            <a:extLst>
              <a:ext uri="{FF2B5EF4-FFF2-40B4-BE49-F238E27FC236}">
                <a16:creationId xmlns:a16="http://schemas.microsoft.com/office/drawing/2014/main" id="{B38817A8-913F-8398-612D-341E8D8FEA3D}"/>
              </a:ext>
            </a:extLst>
          </p:cNvPr>
          <p:cNvGrpSpPr/>
          <p:nvPr/>
        </p:nvGrpSpPr>
        <p:grpSpPr>
          <a:xfrm>
            <a:off x="9379302" y="4839935"/>
            <a:ext cx="513769" cy="504000"/>
            <a:chOff x="9312680" y="5062255"/>
            <a:chExt cx="580391" cy="576064"/>
          </a:xfrm>
          <a:solidFill>
            <a:schemeClr val="accent1"/>
          </a:solidFill>
        </p:grpSpPr>
        <p:sp>
          <p:nvSpPr>
            <p:cNvPr id="11" name="Rechteck 10">
              <a:extLst>
                <a:ext uri="{FF2B5EF4-FFF2-40B4-BE49-F238E27FC236}">
                  <a16:creationId xmlns:a16="http://schemas.microsoft.com/office/drawing/2014/main" id="{5E332BC4-9338-4B77-584B-6183A8676FF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7">
              <a:extLst>
                <a:ext uri="{FF2B5EF4-FFF2-40B4-BE49-F238E27FC236}">
                  <a16:creationId xmlns:a16="http://schemas.microsoft.com/office/drawing/2014/main" id="{DEA454FF-B813-35C6-2DD0-FF88AFD7A0C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3" name="Knopf6">
            <a:extLst>
              <a:ext uri="{FF2B5EF4-FFF2-40B4-BE49-F238E27FC236}">
                <a16:creationId xmlns:a16="http://schemas.microsoft.com/office/drawing/2014/main" id="{D9C2A287-690D-4D6C-DFC2-EDE3ED6A7BDD}"/>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A722980A-ECF5-199E-CAA8-90BF025A6CB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F13537B3-6E98-8585-2DE6-E96EF14728E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Knopf5">
            <a:extLst>
              <a:ext uri="{FF2B5EF4-FFF2-40B4-BE49-F238E27FC236}">
                <a16:creationId xmlns:a16="http://schemas.microsoft.com/office/drawing/2014/main" id="{C429AA70-D305-816A-363D-D3A1A77353F6}"/>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FDF40165-980B-BAC6-9FCD-871B169D6E9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91A68F6C-6639-AFAB-AC9D-7E1A3E602BE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Knopf4">
            <a:extLst>
              <a:ext uri="{FF2B5EF4-FFF2-40B4-BE49-F238E27FC236}">
                <a16:creationId xmlns:a16="http://schemas.microsoft.com/office/drawing/2014/main" id="{9BD60AC8-3BD9-404A-122B-61898E7E9EF0}"/>
              </a:ext>
            </a:extLst>
          </p:cNvPr>
          <p:cNvGrpSpPr/>
          <p:nvPr/>
        </p:nvGrpSpPr>
        <p:grpSpPr>
          <a:xfrm>
            <a:off x="9383011" y="2942492"/>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F8823FEB-AB29-F765-CCFE-94994FB6E88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9">
              <a:extLst>
                <a:ext uri="{FF2B5EF4-FFF2-40B4-BE49-F238E27FC236}">
                  <a16:creationId xmlns:a16="http://schemas.microsoft.com/office/drawing/2014/main" id="{64E38DB5-D381-51EC-787B-75703C18FE8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Knopf3">
            <a:extLst>
              <a:ext uri="{FF2B5EF4-FFF2-40B4-BE49-F238E27FC236}">
                <a16:creationId xmlns:a16="http://schemas.microsoft.com/office/drawing/2014/main" id="{33A38451-0334-9ADF-9FD4-D0D21A147ECB}"/>
              </a:ext>
            </a:extLst>
          </p:cNvPr>
          <p:cNvGrpSpPr/>
          <p:nvPr/>
        </p:nvGrpSpPr>
        <p:grpSpPr>
          <a:xfrm>
            <a:off x="9380848" y="2310011"/>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15796DE3-41D1-ADA1-8013-7896DA934DC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2">
              <a:extLst>
                <a:ext uri="{FF2B5EF4-FFF2-40B4-BE49-F238E27FC236}">
                  <a16:creationId xmlns:a16="http://schemas.microsoft.com/office/drawing/2014/main" id="{A2EB1362-89ED-B99E-9F04-DEC835F0D6C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5" name="Knopf2">
            <a:extLst>
              <a:ext uri="{FF2B5EF4-FFF2-40B4-BE49-F238E27FC236}">
                <a16:creationId xmlns:a16="http://schemas.microsoft.com/office/drawing/2014/main" id="{54F3258E-35E8-5F81-3E35-6CAFD7113BFC}"/>
              </a:ext>
            </a:extLst>
          </p:cNvPr>
          <p:cNvGrpSpPr/>
          <p:nvPr/>
        </p:nvGrpSpPr>
        <p:grpSpPr>
          <a:xfrm>
            <a:off x="9383011" y="1677530"/>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1BCF5049-A765-59E6-F4C1-242DAFB4357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5">
              <a:extLst>
                <a:ext uri="{FF2B5EF4-FFF2-40B4-BE49-F238E27FC236}">
                  <a16:creationId xmlns:a16="http://schemas.microsoft.com/office/drawing/2014/main" id="{FDAFCFAC-CF9A-26F2-2F04-C71C328444B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8" name="Knopf1">
            <a:extLst>
              <a:ext uri="{FF2B5EF4-FFF2-40B4-BE49-F238E27FC236}">
                <a16:creationId xmlns:a16="http://schemas.microsoft.com/office/drawing/2014/main" id="{55FC65EB-2E7D-3FDB-DEBA-A784E7274AC2}"/>
              </a:ext>
            </a:extLst>
          </p:cNvPr>
          <p:cNvGrpSpPr/>
          <p:nvPr/>
        </p:nvGrpSpPr>
        <p:grpSpPr>
          <a:xfrm>
            <a:off x="9383011" y="1045049"/>
            <a:ext cx="525690" cy="504000"/>
            <a:chOff x="8550142" y="4941168"/>
            <a:chExt cx="593858" cy="576064"/>
          </a:xfrm>
          <a:solidFill>
            <a:schemeClr val="accent1"/>
          </a:solidFill>
        </p:grpSpPr>
        <p:sp>
          <p:nvSpPr>
            <p:cNvPr id="29" name="Rechteck 28">
              <a:extLst>
                <a:ext uri="{FF2B5EF4-FFF2-40B4-BE49-F238E27FC236}">
                  <a16:creationId xmlns:a16="http://schemas.microsoft.com/office/drawing/2014/main" id="{F2D9A9EC-FB30-B611-74CD-DE312808B14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8">
              <a:extLst>
                <a:ext uri="{FF2B5EF4-FFF2-40B4-BE49-F238E27FC236}">
                  <a16:creationId xmlns:a16="http://schemas.microsoft.com/office/drawing/2014/main" id="{94518C2B-C6AC-D681-F17A-390492346D9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1" name="Hilfe 8 Grafik">
            <a:extLst>
              <a:ext uri="{FF2B5EF4-FFF2-40B4-BE49-F238E27FC236}">
                <a16:creationId xmlns:a16="http://schemas.microsoft.com/office/drawing/2014/main" id="{6079612A-584C-B588-CE1D-DE23EFAF43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2" name="Hilfe 7 Grafik">
            <a:extLst>
              <a:ext uri="{FF2B5EF4-FFF2-40B4-BE49-F238E27FC236}">
                <a16:creationId xmlns:a16="http://schemas.microsoft.com/office/drawing/2014/main" id="{5682B282-9A63-632C-1894-02829FB8ABA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3" name="Hilfe 6 Grafik">
            <a:extLst>
              <a:ext uri="{FF2B5EF4-FFF2-40B4-BE49-F238E27FC236}">
                <a16:creationId xmlns:a16="http://schemas.microsoft.com/office/drawing/2014/main" id="{0FF6F296-44F2-4660-A239-4F7DBC8D164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4" name="Hilfe 5 Grafik">
            <a:extLst>
              <a:ext uri="{FF2B5EF4-FFF2-40B4-BE49-F238E27FC236}">
                <a16:creationId xmlns:a16="http://schemas.microsoft.com/office/drawing/2014/main" id="{0E318BBC-97A6-B3DF-DBF3-FA9AE22D0C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5" name="Hilfe 4 Grafik">
            <a:extLst>
              <a:ext uri="{FF2B5EF4-FFF2-40B4-BE49-F238E27FC236}">
                <a16:creationId xmlns:a16="http://schemas.microsoft.com/office/drawing/2014/main" id="{0BD1DF36-451E-7982-F101-78D6C99B3F6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6" name="Hilfe 3 Grafik">
            <a:extLst>
              <a:ext uri="{FF2B5EF4-FFF2-40B4-BE49-F238E27FC236}">
                <a16:creationId xmlns:a16="http://schemas.microsoft.com/office/drawing/2014/main" id="{98E7C925-165C-2045-F902-F68D2FB258E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7" name="Hilfe 2 Grafik">
            <a:extLst>
              <a:ext uri="{FF2B5EF4-FFF2-40B4-BE49-F238E27FC236}">
                <a16:creationId xmlns:a16="http://schemas.microsoft.com/office/drawing/2014/main" id="{7EA4E703-7094-62FD-32E6-6E34F5A7864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8" name="Hilfe 1 Grafik">
            <a:extLst>
              <a:ext uri="{FF2B5EF4-FFF2-40B4-BE49-F238E27FC236}">
                <a16:creationId xmlns:a16="http://schemas.microsoft.com/office/drawing/2014/main" id="{4287C643-0099-28D4-C4CA-40903CE0651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mc:AlternateContent xmlns:mc="http://schemas.openxmlformats.org/markup-compatibility/2006" xmlns:a14="http://schemas.microsoft.com/office/drawing/2010/main">
        <mc:Choice Requires="a14">
          <p:graphicFrame>
            <p:nvGraphicFramePr>
              <p:cNvPr id="39" name="Tabelle 38">
                <a:extLst>
                  <a:ext uri="{FF2B5EF4-FFF2-40B4-BE49-F238E27FC236}">
                    <a16:creationId xmlns:a16="http://schemas.microsoft.com/office/drawing/2014/main" id="{EF74441F-5C12-AD1D-23DB-0DB86387F54A}"/>
                  </a:ext>
                </a:extLst>
              </p:cNvPr>
              <p:cNvGraphicFramePr>
                <a:graphicFrameLocks noGrp="1"/>
              </p:cNvGraphicFramePr>
              <p:nvPr>
                <p:extLst>
                  <p:ext uri="{D42A27DB-BD31-4B8C-83A1-F6EECF244321}">
                    <p14:modId xmlns:p14="http://schemas.microsoft.com/office/powerpoint/2010/main" val="2430561497"/>
                  </p:ext>
                </p:extLst>
              </p:nvPr>
            </p:nvGraphicFramePr>
            <p:xfrm>
              <a:off x="223310" y="4803935"/>
              <a:ext cx="8845375" cy="1080000"/>
            </p:xfrm>
            <a:graphic>
              <a:graphicData uri="http://schemas.openxmlformats.org/drawingml/2006/table">
                <a:tbl>
                  <a:tblPr firstRow="1" bandRow="1">
                    <a:tableStyleId>{5C22544A-7EE6-4342-B048-85BDC9FD1C3A}</a:tableStyleId>
                  </a:tblPr>
                  <a:tblGrid>
                    <a:gridCol w="1603756">
                      <a:extLst>
                        <a:ext uri="{9D8B030D-6E8A-4147-A177-3AD203B41FA5}">
                          <a16:colId xmlns:a16="http://schemas.microsoft.com/office/drawing/2014/main" val="3009813344"/>
                        </a:ext>
                      </a:extLst>
                    </a:gridCol>
                    <a:gridCol w="7241619">
                      <a:extLst>
                        <a:ext uri="{9D8B030D-6E8A-4147-A177-3AD203B41FA5}">
                          <a16:colId xmlns:a16="http://schemas.microsoft.com/office/drawing/2014/main" val="4095170056"/>
                        </a:ext>
                      </a:extLst>
                    </a:gridCol>
                  </a:tblGrid>
                  <a:tr h="360000">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3500</m:t>
                                </m:r>
                              </m:oMath>
                            </m:oMathPara>
                          </a14:m>
                          <a:endParaRPr lang="de-DE"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dirty="0" smtClean="0">
                                    <a:latin typeface="Cambria Math" panose="02040503050406030204" pitchFamily="18" charset="0"/>
                                  </a:rPr>
                                  <m:t>1,03</m:t>
                                </m:r>
                              </m:oMath>
                            </m:oMathPara>
                          </a14:m>
                          <a:endParaRPr lang="de-D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467692"/>
                      </a:ext>
                    </a:extLst>
                  </a:tr>
                  <a:tr h="360000">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dirty="0" smtClean="0">
                                    <a:latin typeface="Cambria Math" panose="02040503050406030204" pitchFamily="18" charset="0"/>
                                  </a:rPr>
                                  <m:t>𝑥</m:t>
                                </m:r>
                              </m:oMath>
                            </m:oMathPara>
                          </a14:m>
                          <a:endParaRPr lang="de-D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39" name="Tabelle 38">
                <a:extLst>
                  <a:ext uri="{FF2B5EF4-FFF2-40B4-BE49-F238E27FC236}">
                    <a16:creationId xmlns:a16="http://schemas.microsoft.com/office/drawing/2014/main" id="{EF74441F-5C12-AD1D-23DB-0DB86387F54A}"/>
                  </a:ext>
                </a:extLst>
              </p:cNvPr>
              <p:cNvGraphicFramePr>
                <a:graphicFrameLocks noGrp="1"/>
              </p:cNvGraphicFramePr>
              <p:nvPr>
                <p:extLst>
                  <p:ext uri="{D42A27DB-BD31-4B8C-83A1-F6EECF244321}">
                    <p14:modId xmlns:p14="http://schemas.microsoft.com/office/powerpoint/2010/main" val="2430561497"/>
                  </p:ext>
                </p:extLst>
              </p:nvPr>
            </p:nvGraphicFramePr>
            <p:xfrm>
              <a:off x="223310" y="4803935"/>
              <a:ext cx="8845375" cy="1080000"/>
            </p:xfrm>
            <a:graphic>
              <a:graphicData uri="http://schemas.openxmlformats.org/drawingml/2006/table">
                <a:tbl>
                  <a:tblPr firstRow="1" bandRow="1">
                    <a:tableStyleId>{5C22544A-7EE6-4342-B048-85BDC9FD1C3A}</a:tableStyleId>
                  </a:tblPr>
                  <a:tblGrid>
                    <a:gridCol w="1603756">
                      <a:extLst>
                        <a:ext uri="{9D8B030D-6E8A-4147-A177-3AD203B41FA5}">
                          <a16:colId xmlns:a16="http://schemas.microsoft.com/office/drawing/2014/main" val="3009813344"/>
                        </a:ext>
                      </a:extLst>
                    </a:gridCol>
                    <a:gridCol w="7241619">
                      <a:extLst>
                        <a:ext uri="{9D8B030D-6E8A-4147-A177-3AD203B41FA5}">
                          <a16:colId xmlns:a16="http://schemas.microsoft.com/office/drawing/2014/main" val="4095170056"/>
                        </a:ext>
                      </a:extLst>
                    </a:gridCol>
                  </a:tblGrid>
                  <a:tr h="36000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787" t="-3448" r="-450394" b="-200000"/>
                          </a:stretch>
                        </a:blip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787" t="-107143" r="-450394" b="-107143"/>
                          </a:stretch>
                        </a:blip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467692"/>
                      </a:ext>
                    </a:extLst>
                  </a:tr>
                  <a:tr h="36000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787" t="-200000" r="-450394" b="-3448"/>
                          </a:stretch>
                        </a:blip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Fallback>
      </mc:AlternateContent>
    </p:spTree>
    <p:extLst>
      <p:ext uri="{BB962C8B-B14F-4D97-AF65-F5344CB8AC3E}">
        <p14:creationId xmlns:p14="http://schemas.microsoft.com/office/powerpoint/2010/main" val="1047423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7"/>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1"/>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2"/>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2"/>
                                        </p:tgtEl>
                                        <p:attrNameLst>
                                          <p:attrName>ppt_x</p:attrName>
                                          <p:attrName>ppt_y</p:attrName>
                                        </p:attrNameLst>
                                      </p:cBhvr>
                                      <p:rCtr x="47788" y="-417"/>
                                    </p:animMotion>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3"/>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3"/>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4"/>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5"/>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childTnLst>
        </p:cTn>
      </p:par>
    </p:tn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0EC1-BAA8-50D2-116E-659014F1E18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87CAFA6-A013-5A81-6D8F-0128CB7ADD9D}"/>
                  </a:ext>
                </a:extLst>
              </p:cNvPr>
              <p:cNvSpPr>
                <a:spLocks noGrp="1"/>
              </p:cNvSpPr>
              <p:nvPr>
                <p:ph idx="1"/>
              </p:nvPr>
            </p:nvSpPr>
            <p:spPr>
              <a:xfrm>
                <a:off x="69512" y="1048890"/>
                <a:ext cx="9203968" cy="5188422"/>
              </a:xfrm>
            </p:spPr>
            <p:txBody>
              <a:bodyPr/>
              <a:lstStyle/>
              <a:p>
                <a:r>
                  <a:rPr lang="de-DE" sz="1600" b="1" dirty="0"/>
                  <a:t>Aufgabe 1 </a:t>
                </a:r>
                <a:r>
                  <a:rPr lang="de-DE" sz="1600" dirty="0"/>
                  <a:t>[vgl. MSA 2018 N A2]</a:t>
                </a:r>
              </a:p>
              <a:p>
                <a:r>
                  <a:rPr lang="de-DE" sz="1600" dirty="0"/>
                  <a:t>*a) Wachstumsfaktor: 1,025</a:t>
                </a:r>
              </a:p>
              <a:p>
                <a:r>
                  <a:rPr lang="de-DE" sz="1600" dirty="0"/>
                  <a:t>*b) </a:t>
                </a:r>
              </a:p>
              <a:p>
                <a:endParaRPr lang="de-DE" sz="1600" dirty="0"/>
              </a:p>
              <a:p>
                <a:endParaRPr lang="de-DE" sz="1600" dirty="0"/>
              </a:p>
              <a:p>
                <a:endParaRPr lang="de-DE" sz="1600" dirty="0"/>
              </a:p>
              <a:p>
                <a:endParaRPr lang="de-DE" sz="1600" dirty="0"/>
              </a:p>
              <a:p>
                <a:r>
                  <a:rPr lang="de-DE" sz="1600" b="1" dirty="0"/>
                  <a:t>Aufgabe 2 </a:t>
                </a:r>
                <a:r>
                  <a:rPr lang="de-DE" sz="1600" dirty="0"/>
                  <a:t>[vgl. MSA 2019 A7]</a:t>
                </a:r>
              </a:p>
              <a:p>
                <a:r>
                  <a:rPr lang="de-DE" sz="1600" dirty="0"/>
                  <a:t>*a) </a:t>
                </a:r>
              </a:p>
              <a:p>
                <a:r>
                  <a:rPr lang="de-DE" sz="1600" dirty="0"/>
                  <a:t>Die 3500 steht für das Gewicht unmittelbar nach der Geburt (Anfangswert).</a:t>
                </a:r>
              </a:p>
              <a:p>
                <a:r>
                  <a:rPr lang="de-DE" sz="1600" dirty="0"/>
                  <a:t>Die 1,03 gibt den Wachstumsfaktor an. Das Gewicht wächst pro Woche um ca. 3% </a:t>
                </a:r>
              </a:p>
              <a:p>
                <a:r>
                  <a:rPr lang="de-DE" sz="1600" dirty="0"/>
                  <a:t>=&gt; </a:t>
                </a:r>
                <a14:m>
                  <m:oMath xmlns:m="http://schemas.openxmlformats.org/officeDocument/2006/math">
                    <m:r>
                      <a:rPr lang="de-DE" sz="1600" i="1" dirty="0" smtClean="0">
                        <a:latin typeface="Cambria Math" panose="02040503050406030204" pitchFamily="18" charset="0"/>
                      </a:rPr>
                      <m:t>𝑏</m:t>
                    </m:r>
                    <m:r>
                      <a:rPr lang="de-DE" sz="1600" b="0" i="1" dirty="0" smtClean="0">
                        <a:latin typeface="Cambria Math" panose="02040503050406030204" pitchFamily="18" charset="0"/>
                      </a:rPr>
                      <m:t>=100%+3%</m:t>
                    </m:r>
                    <m:r>
                      <a:rPr lang="de-DE" sz="1600" i="1" dirty="0" smtClean="0">
                        <a:latin typeface="Cambria Math" panose="02040503050406030204" pitchFamily="18" charset="0"/>
                      </a:rPr>
                      <m:t>=</m:t>
                    </m:r>
                    <m:r>
                      <a:rPr lang="de-DE" sz="1600" b="0" i="1" dirty="0" smtClean="0">
                        <a:latin typeface="Cambria Math" panose="02040503050406030204" pitchFamily="18" charset="0"/>
                      </a:rPr>
                      <m:t>1,03</m:t>
                    </m:r>
                  </m:oMath>
                </a14:m>
                <a:endParaRPr lang="de-DE" sz="1600" b="0" dirty="0"/>
              </a:p>
              <a:p>
                <a:r>
                  <a:rPr lang="de-DE" sz="1600" dirty="0"/>
                  <a:t>Das x steht für die Anzahl der Wochen, in denen das Kind zunimmt.</a:t>
                </a:r>
                <a:br>
                  <a:rPr lang="de-DE" sz="1600" dirty="0"/>
                </a:br>
                <a:endParaRPr lang="de-DE" sz="1600" dirty="0"/>
              </a:p>
            </p:txBody>
          </p:sp>
        </mc:Choice>
        <mc:Fallback xmlns="">
          <p:sp>
            <p:nvSpPr>
              <p:cNvPr id="2" name="Inhaltsplatzhalter 1">
                <a:extLst>
                  <a:ext uri="{FF2B5EF4-FFF2-40B4-BE49-F238E27FC236}">
                    <a16:creationId xmlns:a16="http://schemas.microsoft.com/office/drawing/2014/main" id="{187CAFA6-A013-5A81-6D8F-0128CB7ADD9D}"/>
                  </a:ext>
                </a:extLst>
              </p:cNvPr>
              <p:cNvSpPr>
                <a:spLocks noGrp="1" noRot="1" noChangeAspect="1" noMove="1" noResize="1" noEditPoints="1" noAdjustHandles="1" noChangeArrowheads="1" noChangeShapeType="1" noTextEdit="1"/>
              </p:cNvSpPr>
              <p:nvPr>
                <p:ph idx="1"/>
              </p:nvPr>
            </p:nvSpPr>
            <p:spPr>
              <a:xfrm>
                <a:off x="69512" y="1048890"/>
                <a:ext cx="9203968" cy="5188422"/>
              </a:xfrm>
              <a:blipFill>
                <a:blip r:embed="rId3"/>
                <a:stretch>
                  <a:fillRect/>
                </a:stretch>
              </a:blipFill>
            </p:spPr>
            <p:txBody>
              <a:bodyPr/>
              <a:lstStyle/>
              <a:p>
                <a:r>
                  <a:rPr lang="de-DE">
                    <a:noFill/>
                  </a:rPr>
                  <a:t> </a:t>
                </a:r>
              </a:p>
            </p:txBody>
          </p:sp>
        </mc:Fallback>
      </mc:AlternateContent>
      <p:sp>
        <p:nvSpPr>
          <p:cNvPr id="5" name="Titel 3">
            <a:extLst>
              <a:ext uri="{FF2B5EF4-FFF2-40B4-BE49-F238E27FC236}">
                <a16:creationId xmlns:a16="http://schemas.microsoft.com/office/drawing/2014/main" id="{E51A82DB-6DAC-AE20-B98D-0925A2537096}"/>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sp>
        <p:nvSpPr>
          <p:cNvPr id="6" name="Fußzeilenplatzhalter 5">
            <a:extLst>
              <a:ext uri="{FF2B5EF4-FFF2-40B4-BE49-F238E27FC236}">
                <a16:creationId xmlns:a16="http://schemas.microsoft.com/office/drawing/2014/main" id="{612C8B86-3D4C-F7DA-2D27-2DE342F7C39E}"/>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mc:AlternateContent xmlns:mc="http://schemas.openxmlformats.org/markup-compatibility/2006" xmlns:a14="http://schemas.microsoft.com/office/drawing/2010/main">
        <mc:Choice Requires="a14">
          <p:graphicFrame>
            <p:nvGraphicFramePr>
              <p:cNvPr id="4" name="Tabelle 3">
                <a:extLst>
                  <a:ext uri="{FF2B5EF4-FFF2-40B4-BE49-F238E27FC236}">
                    <a16:creationId xmlns:a16="http://schemas.microsoft.com/office/drawing/2014/main" id="{374C9994-A5DE-FBD4-6167-10C22DB3BA63}"/>
                  </a:ext>
                </a:extLst>
              </p:cNvPr>
              <p:cNvGraphicFramePr>
                <a:graphicFrameLocks noGrp="1"/>
              </p:cNvGraphicFramePr>
              <p:nvPr>
                <p:extLst>
                  <p:ext uri="{D42A27DB-BD31-4B8C-83A1-F6EECF244321}">
                    <p14:modId xmlns:p14="http://schemas.microsoft.com/office/powerpoint/2010/main" val="328839511"/>
                  </p:ext>
                </p:extLst>
              </p:nvPr>
            </p:nvGraphicFramePr>
            <p:xfrm>
              <a:off x="614034" y="1772816"/>
              <a:ext cx="2321952" cy="1079500"/>
            </p:xfrm>
            <a:graphic>
              <a:graphicData uri="http://schemas.openxmlformats.org/drawingml/2006/table">
                <a:tbl>
                  <a:tblPr firstRow="1" firstCol="1" bandRow="1">
                    <a:tableStyleId>{5C22544A-7EE6-4342-B048-85BDC9FD1C3A}</a:tableStyleId>
                  </a:tblPr>
                  <a:tblGrid>
                    <a:gridCol w="377736">
                      <a:extLst>
                        <a:ext uri="{9D8B030D-6E8A-4147-A177-3AD203B41FA5}">
                          <a16:colId xmlns:a16="http://schemas.microsoft.com/office/drawing/2014/main" val="2174705380"/>
                        </a:ext>
                      </a:extLst>
                    </a:gridCol>
                    <a:gridCol w="1944216">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14:m>
                            <m:oMathPara xmlns:m="http://schemas.openxmlformats.org/officeDocument/2006/math">
                              <m:oMathParaPr>
                                <m:jc m:val="left"/>
                              </m:oMathParaPr>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=2,5∙</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m:rPr>
                                        <m:sty m:val="p"/>
                                      </m:rPr>
                                      <a:rPr lang="de-DE" sz="1400" b="0" i="0" smtClean="0">
                                        <a:solidFill>
                                          <a:schemeClr val="tx1"/>
                                        </a:solidFill>
                                        <a:effectLst/>
                                        <a:latin typeface="Cambria Math" panose="02040503050406030204" pitchFamily="18" charset="0"/>
                                        <a:ea typeface="Cambria Math" panose="02040503050406030204" pitchFamily="18" charset="0"/>
                                      </a:rPr>
                                      <m:t>x</m:t>
                                    </m:r>
                                  </m:e>
                                  <m:sup>
                                    <m:r>
                                      <a:rPr lang="de-DE" sz="1400" b="0" i="0" smtClean="0">
                                        <a:solidFill>
                                          <a:schemeClr val="tx1"/>
                                        </a:solidFill>
                                        <a:effectLst/>
                                        <a:latin typeface="Cambria Math" panose="02040503050406030204" pitchFamily="18" charset="0"/>
                                        <a:ea typeface="Cambria Math" panose="02040503050406030204" pitchFamily="18" charset="0"/>
                                      </a:rPr>
                                      <m:t>2</m:t>
                                    </m:r>
                                  </m:sup>
                                </m:sSup>
                                <m:r>
                                  <a:rPr lang="de-DE" sz="1400" b="0" i="0" smtClean="0">
                                    <a:solidFill>
                                      <a:schemeClr val="tx1"/>
                                    </a:solidFill>
                                    <a:effectLst/>
                                    <a:latin typeface="Cambria Math" panose="02040503050406030204" pitchFamily="18" charset="0"/>
                                    <a:ea typeface="Cambria Math" panose="02040503050406030204" pitchFamily="18" charset="0"/>
                                  </a:rPr>
                                  <m:t>+1500</m:t>
                                </m:r>
                              </m:oMath>
                            </m:oMathPara>
                          </a14:m>
                          <a:endParaRPr lang="de-DE" sz="1400" b="0" i="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=1500</m:t>
                              </m:r>
                              <m:r>
                                <a:rPr lang="de-DE" sz="1400" b="0" i="1" smtClean="0">
                                  <a:solidFill>
                                    <a:schemeClr val="tx1"/>
                                  </a:solidFill>
                                  <a:effectLst/>
                                  <a:latin typeface="Cambria Math" panose="02040503050406030204" pitchFamily="18" charset="0"/>
                                  <a:ea typeface="Cambria Math" panose="02040503050406030204" pitchFamily="18" charset="0"/>
                                </a:rPr>
                                <m:t>∙</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a:rPr lang="de-DE" sz="1400" b="0" i="1" smtClean="0">
                                      <a:solidFill>
                                        <a:schemeClr val="tx1"/>
                                      </a:solidFill>
                                      <a:effectLst/>
                                      <a:latin typeface="Cambria Math" panose="02040503050406030204" pitchFamily="18" charset="0"/>
                                      <a:ea typeface="Cambria Math" panose="02040503050406030204" pitchFamily="18" charset="0"/>
                                    </a:rPr>
                                    <m:t>1,025</m:t>
                                  </m:r>
                                </m:e>
                                <m:sup>
                                  <m:r>
                                    <a:rPr lang="de-DE" sz="1400" b="0" i="1" smtClean="0">
                                      <a:solidFill>
                                        <a:schemeClr val="tx1"/>
                                      </a:solidFill>
                                      <a:effectLst/>
                                      <a:latin typeface="Cambria Math" panose="02040503050406030204" pitchFamily="18" charset="0"/>
                                      <a:ea typeface="Cambria Math" panose="02040503050406030204" pitchFamily="18" charset="0"/>
                                    </a:rPr>
                                    <m:t>𝑥</m:t>
                                  </m:r>
                                </m:sup>
                              </m:sSup>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=2,5∙</m:t>
                              </m:r>
                              <m:r>
                                <m:rPr>
                                  <m:sty m:val="p"/>
                                </m:rPr>
                                <a:rPr lang="de-DE" sz="1400" b="0" i="0" smtClean="0">
                                  <a:solidFill>
                                    <a:schemeClr val="tx1"/>
                                  </a:solidFill>
                                  <a:effectLst/>
                                  <a:latin typeface="Cambria Math" panose="02040503050406030204" pitchFamily="18" charset="0"/>
                                  <a:ea typeface="Times New Roman" panose="02020603050405020304" pitchFamily="18" charset="0"/>
                                </a:rPr>
                                <m:t>x</m:t>
                              </m:r>
                              <m:r>
                                <a:rPr lang="de-DE" sz="1400" b="0" i="0" smtClean="0">
                                  <a:solidFill>
                                    <a:schemeClr val="tx1"/>
                                  </a:solidFill>
                                  <a:effectLst/>
                                  <a:latin typeface="Cambria Math" panose="02040503050406030204" pitchFamily="18" charset="0"/>
                                  <a:ea typeface="Cambria Math" panose="02040503050406030204" pitchFamily="18" charset="0"/>
                                </a:rPr>
                                <m:t>+1500</m:t>
                              </m:r>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de-DE" sz="1400" b="0" i="0" smtClean="0">
                                  <a:solidFill>
                                    <a:schemeClr val="tx1"/>
                                  </a:solidFill>
                                  <a:effectLst/>
                                  <a:latin typeface="Cambria Math" panose="02040503050406030204" pitchFamily="18" charset="0"/>
                                  <a:ea typeface="Times New Roman" panose="02020603050405020304" pitchFamily="18" charset="0"/>
                                </a:rPr>
                                <m:t>y</m:t>
                              </m:r>
                              <m:r>
                                <a:rPr lang="de-DE" sz="1400" b="0" i="0" smtClean="0">
                                  <a:solidFill>
                                    <a:schemeClr val="tx1"/>
                                  </a:solidFill>
                                  <a:effectLst/>
                                  <a:latin typeface="Cambria Math" panose="02040503050406030204" pitchFamily="18" charset="0"/>
                                  <a:ea typeface="Times New Roman" panose="02020603050405020304" pitchFamily="18" charset="0"/>
                                </a:rPr>
                                <m:t>=1500</m:t>
                              </m:r>
                              <m:r>
                                <a:rPr lang="de-DE" sz="1400" b="0" i="1" smtClean="0">
                                  <a:solidFill>
                                    <a:schemeClr val="tx1"/>
                                  </a:solidFill>
                                  <a:effectLst/>
                                  <a:latin typeface="Cambria Math" panose="02040503050406030204" pitchFamily="18" charset="0"/>
                                  <a:ea typeface="Cambria Math" panose="02040503050406030204" pitchFamily="18" charset="0"/>
                                </a:rPr>
                                <m:t>∙</m:t>
                              </m:r>
                              <m:sSup>
                                <m:sSupPr>
                                  <m:ctrlPr>
                                    <a:rPr lang="de-DE" sz="1400" b="0" i="1" smtClean="0">
                                      <a:solidFill>
                                        <a:schemeClr val="tx1"/>
                                      </a:solidFill>
                                      <a:effectLst/>
                                      <a:latin typeface="Cambria Math" panose="02040503050406030204" pitchFamily="18" charset="0"/>
                                      <a:ea typeface="Cambria Math" panose="02040503050406030204" pitchFamily="18" charset="0"/>
                                    </a:rPr>
                                  </m:ctrlPr>
                                </m:sSupPr>
                                <m:e>
                                  <m:r>
                                    <a:rPr lang="de-DE" sz="1400" b="0" i="1" smtClean="0">
                                      <a:solidFill>
                                        <a:schemeClr val="tx1"/>
                                      </a:solidFill>
                                      <a:effectLst/>
                                      <a:latin typeface="Cambria Math" panose="02040503050406030204" pitchFamily="18" charset="0"/>
                                      <a:ea typeface="Cambria Math" panose="02040503050406030204" pitchFamily="18" charset="0"/>
                                    </a:rPr>
                                    <m:t>𝑥</m:t>
                                  </m:r>
                                </m:e>
                                <m:sup>
                                  <m:r>
                                    <a:rPr lang="de-DE" sz="1400" b="0" i="1" smtClean="0">
                                      <a:solidFill>
                                        <a:schemeClr val="tx1"/>
                                      </a:solidFill>
                                      <a:effectLst/>
                                      <a:latin typeface="Cambria Math" panose="02040503050406030204" pitchFamily="18" charset="0"/>
                                      <a:ea typeface="Cambria Math" panose="02040503050406030204" pitchFamily="18" charset="0"/>
                                    </a:rPr>
                                    <m:t>0,975</m:t>
                                  </m:r>
                                </m:sup>
                              </m:sSup>
                            </m:oMath>
                          </a14:m>
                          <a:r>
                            <a:rPr lang="de-DE" sz="1400" b="0" i="0" dirty="0">
                              <a:solidFill>
                                <a:schemeClr val="tx1"/>
                              </a:solidFill>
                              <a:effectLst/>
                              <a:latin typeface="Arial" panose="020B0604020202020204" pitchFamily="34" charset="0"/>
                              <a:ea typeface="Times New Roman" panose="02020603050405020304" pitchFamily="18" charset="0"/>
                            </a:rPr>
                            <a:t> </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mc:Choice>
        <mc:Fallback xmlns="">
          <p:graphicFrame>
            <p:nvGraphicFramePr>
              <p:cNvPr id="4" name="Tabelle 3">
                <a:extLst>
                  <a:ext uri="{FF2B5EF4-FFF2-40B4-BE49-F238E27FC236}">
                    <a16:creationId xmlns:a16="http://schemas.microsoft.com/office/drawing/2014/main" id="{374C9994-A5DE-FBD4-6167-10C22DB3BA63}"/>
                  </a:ext>
                </a:extLst>
              </p:cNvPr>
              <p:cNvGraphicFramePr>
                <a:graphicFrameLocks noGrp="1"/>
              </p:cNvGraphicFramePr>
              <p:nvPr>
                <p:extLst>
                  <p:ext uri="{D42A27DB-BD31-4B8C-83A1-F6EECF244321}">
                    <p14:modId xmlns:p14="http://schemas.microsoft.com/office/powerpoint/2010/main" val="328839511"/>
                  </p:ext>
                </p:extLst>
              </p:nvPr>
            </p:nvGraphicFramePr>
            <p:xfrm>
              <a:off x="614034" y="1772816"/>
              <a:ext cx="2321952" cy="1079500"/>
            </p:xfrm>
            <a:graphic>
              <a:graphicData uri="http://schemas.openxmlformats.org/drawingml/2006/table">
                <a:tbl>
                  <a:tblPr firstRow="1" firstCol="1" bandRow="1">
                    <a:tableStyleId>{5C22544A-7EE6-4342-B048-85BDC9FD1C3A}</a:tableStyleId>
                  </a:tblPr>
                  <a:tblGrid>
                    <a:gridCol w="377736">
                      <a:extLst>
                        <a:ext uri="{9D8B030D-6E8A-4147-A177-3AD203B41FA5}">
                          <a16:colId xmlns:a16="http://schemas.microsoft.com/office/drawing/2014/main" val="2174705380"/>
                        </a:ext>
                      </a:extLst>
                    </a:gridCol>
                    <a:gridCol w="1944216">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0" t="-13636" r="-649" b="-318182"/>
                          </a:stretch>
                        </a:blipFill>
                      </a:tcPr>
                    </a:tc>
                    <a:extLst>
                      <a:ext uri="{0D108BD9-81ED-4DB2-BD59-A6C34878D82A}">
                        <a16:rowId xmlns:a16="http://schemas.microsoft.com/office/drawing/2014/main" val="2772797366"/>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0" t="-119048" r="-649" b="-233333"/>
                          </a:stretch>
                        </a:blipFill>
                      </a:tcPr>
                    </a:tc>
                    <a:extLst>
                      <a:ext uri="{0D108BD9-81ED-4DB2-BD59-A6C34878D82A}">
                        <a16:rowId xmlns:a16="http://schemas.microsoft.com/office/drawing/2014/main" val="1472185731"/>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0" t="-209091" r="-649" b="-122727"/>
                          </a:stretch>
                        </a:blip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0" t="-323810" r="-649" b="-28571"/>
                          </a:stretch>
                        </a:blipFill>
                      </a:tcPr>
                    </a:tc>
                    <a:extLst>
                      <a:ext uri="{0D108BD9-81ED-4DB2-BD59-A6C34878D82A}">
                        <a16:rowId xmlns:a16="http://schemas.microsoft.com/office/drawing/2014/main" val="834475163"/>
                      </a:ext>
                    </a:extLst>
                  </a:tr>
                </a:tbl>
              </a:graphicData>
            </a:graphic>
          </p:graphicFrame>
        </mc:Fallback>
      </mc:AlternateContent>
    </p:spTree>
    <p:extLst>
      <p:ext uri="{BB962C8B-B14F-4D97-AF65-F5344CB8AC3E}">
        <p14:creationId xmlns:p14="http://schemas.microsoft.com/office/powerpoint/2010/main" val="397047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8E7799-DDCA-161F-7BE6-4CCCCDC0CB46}"/>
              </a:ext>
            </a:extLst>
          </p:cNvPr>
          <p:cNvSpPr>
            <a:spLocks noGrp="1"/>
          </p:cNvSpPr>
          <p:nvPr>
            <p:ph idx="1"/>
          </p:nvPr>
        </p:nvSpPr>
        <p:spPr/>
        <p:txBody>
          <a:bodyPr/>
          <a:lstStyle/>
          <a:p>
            <a:endParaRPr lang="de-DE" dirty="0"/>
          </a:p>
        </p:txBody>
      </p:sp>
      <p:sp>
        <p:nvSpPr>
          <p:cNvPr id="4" name="Titel 3">
            <a:extLst>
              <a:ext uri="{FF2B5EF4-FFF2-40B4-BE49-F238E27FC236}">
                <a16:creationId xmlns:a16="http://schemas.microsoft.com/office/drawing/2014/main" id="{39C850F5-8056-5292-0826-7CDDBA8BCE12}"/>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sp>
        <p:nvSpPr>
          <p:cNvPr id="5" name="Fußzeilenplatzhalter 5">
            <a:extLst>
              <a:ext uri="{FF2B5EF4-FFF2-40B4-BE49-F238E27FC236}">
                <a16:creationId xmlns:a16="http://schemas.microsoft.com/office/drawing/2014/main" id="{A194AA87-955C-F58B-D0A4-48551F686E0A}"/>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mc:AlternateContent xmlns:mc="http://schemas.openxmlformats.org/markup-compatibility/2006" xmlns:a14="http://schemas.microsoft.com/office/drawing/2010/main">
        <mc:Choice Requires="a14">
          <p:sp>
            <p:nvSpPr>
              <p:cNvPr id="3" name="Inhaltsplatzhalter 1">
                <a:extLst>
                  <a:ext uri="{FF2B5EF4-FFF2-40B4-BE49-F238E27FC236}">
                    <a16:creationId xmlns:a16="http://schemas.microsoft.com/office/drawing/2014/main" id="{E4A43764-DD7D-6E38-E2ED-CF3C9928635A}"/>
                  </a:ext>
                </a:extLst>
              </p:cNvPr>
              <p:cNvSpPr txBox="1">
                <a:spLocks/>
              </p:cNvSpPr>
              <p:nvPr/>
            </p:nvSpPr>
            <p:spPr>
              <a:xfrm>
                <a:off x="64289" y="1045050"/>
                <a:ext cx="9203968" cy="5192120"/>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t"/>
              <a:lst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schemeClr val="dk1"/>
                    </a:solidFill>
                    <a:effectLst/>
                    <a:uLnTx/>
                    <a:uFillTx/>
                    <a:latin typeface="+mn-lt"/>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r>
                  <a:rPr lang="de-DE" sz="1600" b="1" dirty="0"/>
                  <a:t>Aufgabe 1</a:t>
                </a:r>
              </a:p>
              <a:p>
                <a:r>
                  <a:rPr lang="de-DE" sz="1600" dirty="0"/>
                  <a:t>Unter idealen Bedingungen verdoppelt sich die Anzahl einer bestimmten Art von Bakterien innerhalb einer Stunde. Zu Beginn (Zeit </a:t>
                </a:r>
                <a14:m>
                  <m:oMath xmlns:m="http://schemas.openxmlformats.org/officeDocument/2006/math">
                    <m:r>
                      <a:rPr lang="de-DE" sz="1600" i="1" dirty="0" smtClean="0">
                        <a:latin typeface="Cambria Math" panose="02040503050406030204" pitchFamily="18" charset="0"/>
                      </a:rPr>
                      <m:t>𝑥</m:t>
                    </m:r>
                    <m:r>
                      <a:rPr lang="de-DE" sz="1600" i="1" dirty="0" smtClean="0">
                        <a:latin typeface="Cambria Math" panose="02040503050406030204" pitchFamily="18" charset="0"/>
                      </a:rPr>
                      <m:t>=0</m:t>
                    </m:r>
                  </m:oMath>
                </a14:m>
                <a:r>
                  <a:rPr lang="de-DE" sz="1600" dirty="0"/>
                  <a:t>) sind 10 Bakterien vorhanden sind.</a:t>
                </a:r>
              </a:p>
              <a:p>
                <a:r>
                  <a:rPr lang="de-DE" sz="1600" dirty="0"/>
                  <a:t>a) Ergänze die folgende Tabelle. Trage unter den Pfeilen ein, wie man von einem Wert zum nächsten kommt.</a:t>
                </a:r>
                <a:br>
                  <a:rPr lang="de-DE" sz="1600" dirty="0"/>
                </a:br>
                <a:br>
                  <a:rPr lang="de-DE" sz="1600" dirty="0"/>
                </a:br>
                <a:endParaRPr lang="de-DE" sz="1600" dirty="0"/>
              </a:p>
              <a:p>
                <a:endParaRPr lang="de-DE" sz="1600" dirty="0"/>
              </a:p>
              <a:p>
                <a:endParaRPr lang="de-DE" sz="1600" dirty="0"/>
              </a:p>
              <a:p>
                <a:r>
                  <a:rPr lang="de-DE" sz="1600" dirty="0"/>
                  <a:t>b) Berechne die Anzahl der Bakterien für verschiedene Zeiten. Vervollständige dafür die Rechnungen.</a:t>
                </a:r>
              </a:p>
              <a:p>
                <a:pPr/>
                <a14:m>
                  <m:oMathPara xmlns:m="http://schemas.openxmlformats.org/officeDocument/2006/math">
                    <m:oMathParaPr>
                      <m:jc m:val="left"/>
                    </m:oMathParaPr>
                    <m:oMath xmlns:m="http://schemas.openxmlformats.org/officeDocument/2006/math">
                      <m:r>
                        <a:rPr lang="de-DE" sz="1600" i="1" smtClean="0">
                          <a:latin typeface="Cambria Math" panose="02040503050406030204" pitchFamily="18" charset="0"/>
                        </a:rPr>
                        <m:t>𝑓</m:t>
                      </m:r>
                      <m:d>
                        <m:dPr>
                          <m:ctrlPr>
                            <a:rPr lang="ar-AE" sz="1600" i="1" smtClean="0">
                              <a:latin typeface="Cambria Math" panose="02040503050406030204" pitchFamily="18" charset="0"/>
                            </a:rPr>
                          </m:ctrlPr>
                        </m:dPr>
                        <m:e>
                          <m:r>
                            <a:rPr lang="ar-AE" sz="1600" i="1" smtClean="0">
                              <a:latin typeface="Cambria Math" panose="02040503050406030204" pitchFamily="18" charset="0"/>
                            </a:rPr>
                            <m:t>1</m:t>
                          </m:r>
                        </m:e>
                      </m:d>
                      <m:r>
                        <a:rPr lang="ar-AE" sz="1600" i="1" smtClean="0">
                          <a:latin typeface="Cambria Math" panose="02040503050406030204" pitchFamily="18" charset="0"/>
                        </a:rPr>
                        <m:t>=10</m:t>
                      </m:r>
                      <m:r>
                        <a:rPr lang="ar-AE" sz="1600" i="1">
                          <a:latin typeface="Cambria Math" panose="02040503050406030204" pitchFamily="18" charset="0"/>
                          <a:ea typeface="Cambria Math" panose="02040503050406030204" pitchFamily="18" charset="0"/>
                        </a:rPr>
                        <m:t>∙</m:t>
                      </m:r>
                      <m:r>
                        <a:rPr lang="ar-AE" sz="1600" i="1" smtClean="0">
                          <a:latin typeface="Cambria Math" panose="02040503050406030204" pitchFamily="18" charset="0"/>
                          <a:ea typeface="Cambria Math" panose="02040503050406030204" pitchFamily="18" charset="0"/>
                        </a:rPr>
                        <m:t>2=</m:t>
                      </m:r>
                      <m:r>
                        <a:rPr lang="ar-AE" sz="1600" i="1" smtClean="0">
                          <a:latin typeface="Cambria Math" panose="02040503050406030204" pitchFamily="18" charset="0"/>
                        </a:rPr>
                        <m:t>10</m:t>
                      </m:r>
                      <m:r>
                        <a:rPr lang="ar-AE" sz="1600" i="1" smtClean="0">
                          <a:latin typeface="Cambria Math" panose="02040503050406030204" pitchFamily="18" charset="0"/>
                          <a:ea typeface="Cambria Math" panose="02040503050406030204" pitchFamily="18" charset="0"/>
                        </a:rPr>
                        <m:t>∙</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ar-AE" sz="1600" i="1" smtClean="0">
                              <a:latin typeface="Cambria Math" panose="02040503050406030204" pitchFamily="18" charset="0"/>
                              <a:ea typeface="Cambria Math" panose="02040503050406030204" pitchFamily="18" charset="0"/>
                            </a:rPr>
                            <m:t>1</m:t>
                          </m:r>
                        </m:sup>
                      </m:sSup>
                      <m:r>
                        <a:rPr lang="ar-AE" sz="1600" i="1" smtClean="0">
                          <a:latin typeface="Cambria Math" panose="02040503050406030204" pitchFamily="18" charset="0"/>
                          <a:ea typeface="Cambria Math" panose="02040503050406030204" pitchFamily="18" charset="0"/>
                        </a:rPr>
                        <m:t>=20</m:t>
                      </m:r>
                    </m:oMath>
                  </m:oMathPara>
                </a14:m>
                <a:endParaRPr lang="ar-AE" sz="16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sz="1600" i="1" smtClean="0">
                          <a:latin typeface="Cambria Math" panose="02040503050406030204" pitchFamily="18" charset="0"/>
                        </a:rPr>
                        <m:t>𝑓</m:t>
                      </m:r>
                      <m:r>
                        <a:rPr lang="ar-AE" sz="1600" i="1" smtClean="0">
                          <a:latin typeface="Cambria Math" panose="02040503050406030204" pitchFamily="18" charset="0"/>
                        </a:rPr>
                        <m:t>(2)=10∙2∙2=10∙</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ar-AE" sz="1600" i="1" smtClean="0">
                              <a:latin typeface="Cambria Math" panose="02040503050406030204" pitchFamily="18" charset="0"/>
                              <a:ea typeface="Cambria Math" panose="02040503050406030204" pitchFamily="18" charset="0"/>
                            </a:rPr>
                            <m:t>2</m:t>
                          </m:r>
                        </m:sup>
                      </m:sSup>
                      <m:r>
                        <a:rPr lang="ar-A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40</m:t>
                      </m:r>
                    </m:oMath>
                  </m:oMathPara>
                </a14:m>
                <a:endParaRPr lang="ar-AE" sz="1600" dirty="0"/>
              </a:p>
              <a:p>
                <a:pPr/>
                <a14:m>
                  <m:oMathPara xmlns:m="http://schemas.openxmlformats.org/officeDocument/2006/math">
                    <m:oMathParaPr>
                      <m:jc m:val="left"/>
                    </m:oMathParaPr>
                    <m:oMath xmlns:m="http://schemas.openxmlformats.org/officeDocument/2006/math">
                      <m:r>
                        <a:rPr lang="ar-AE" sz="1600" i="1">
                          <a:latin typeface="Cambria Math" panose="02040503050406030204" pitchFamily="18" charset="0"/>
                        </a:rPr>
                        <m:t>𝑓</m:t>
                      </m:r>
                      <m:r>
                        <a:rPr lang="ar-AE" sz="1600" i="1">
                          <a:latin typeface="Cambria Math" panose="02040503050406030204" pitchFamily="18" charset="0"/>
                        </a:rPr>
                        <m:t>(3)=10∙2∙2∙2=10∙</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3</m:t>
                          </m:r>
                        </m:sup>
                      </m:sSup>
                      <m:r>
                        <a:rPr lang="ar-A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80</m:t>
                      </m:r>
                    </m:oMath>
                  </m:oMathPara>
                </a14:m>
                <a:endParaRPr lang="ar-AE" sz="1600" dirty="0"/>
              </a:p>
              <a:p>
                <a:pPr/>
                <a14:m>
                  <m:oMathPara xmlns:m="http://schemas.openxmlformats.org/officeDocument/2006/math">
                    <m:oMathParaPr>
                      <m:jc m:val="left"/>
                    </m:oMathParaPr>
                    <m:oMath xmlns:m="http://schemas.openxmlformats.org/officeDocument/2006/math">
                      <m:r>
                        <a:rPr lang="ar-AE" sz="1600" i="1" smtClean="0">
                          <a:latin typeface="Cambria Math" panose="02040503050406030204" pitchFamily="18" charset="0"/>
                        </a:rPr>
                        <m:t>𝑓</m:t>
                      </m:r>
                      <m:d>
                        <m:dPr>
                          <m:ctrlPr>
                            <a:rPr lang="ar-AE" sz="1600" i="1" smtClean="0">
                              <a:latin typeface="Cambria Math" panose="02040503050406030204" pitchFamily="18" charset="0"/>
                            </a:rPr>
                          </m:ctrlPr>
                        </m:dPr>
                        <m:e>
                          <m:r>
                            <a:rPr lang="ar-AE" sz="1600" i="1" smtClean="0">
                              <a:latin typeface="Cambria Math" panose="02040503050406030204" pitchFamily="18" charset="0"/>
                            </a:rPr>
                            <m:t>4</m:t>
                          </m:r>
                        </m:e>
                      </m:d>
                      <m:r>
                        <a:rPr lang="ar-AE" sz="1600" i="1">
                          <a:latin typeface="Cambria Math" panose="02040503050406030204" pitchFamily="18" charset="0"/>
                        </a:rPr>
                        <m:t>=10∙2∙2∙2∙2=10∙</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4</m:t>
                          </m:r>
                        </m:sup>
                      </m:sSup>
                      <m:r>
                        <a:rPr lang="ar-A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160</m:t>
                      </m:r>
                    </m:oMath>
                  </m:oMathPara>
                </a14:m>
                <a:endParaRPr lang="ar-AE" sz="16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sz="1600" i="1" smtClean="0">
                          <a:latin typeface="Cambria Math" panose="02040503050406030204" pitchFamily="18" charset="0"/>
                        </a:rPr>
                        <m:t>𝑓</m:t>
                      </m:r>
                      <m:d>
                        <m:dPr>
                          <m:ctrlPr>
                            <a:rPr lang="ar-AE" sz="1600" i="1" smtClean="0">
                              <a:latin typeface="Cambria Math" panose="02040503050406030204" pitchFamily="18" charset="0"/>
                            </a:rPr>
                          </m:ctrlPr>
                        </m:dPr>
                        <m:e>
                          <m:r>
                            <a:rPr lang="ar-AE" sz="1600" i="1" smtClean="0">
                              <a:latin typeface="Cambria Math" panose="02040503050406030204" pitchFamily="18" charset="0"/>
                            </a:rPr>
                            <m:t>6</m:t>
                          </m:r>
                        </m:e>
                      </m:d>
                      <m:r>
                        <a:rPr lang="ar-AE" sz="1600" i="1" smtClean="0">
                          <a:latin typeface="Cambria Math" panose="02040503050406030204" pitchFamily="18" charset="0"/>
                        </a:rPr>
                        <m:t>=10∙</m:t>
                      </m:r>
                      <m:r>
                        <a:rPr lang="ar-AE" sz="1600" i="1">
                          <a:latin typeface="Cambria Math" panose="02040503050406030204" pitchFamily="18" charset="0"/>
                        </a:rPr>
                        <m:t>2∙2∙2∙2∙2∙2=10∙</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6</m:t>
                          </m:r>
                        </m:sup>
                      </m:sSup>
                      <m:r>
                        <a:rPr lang="ar-A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640</m:t>
                      </m:r>
                    </m:oMath>
                  </m:oMathPara>
                </a14:m>
                <a:endParaRPr lang="ar-AE" sz="1600" dirty="0"/>
              </a:p>
              <a:p>
                <a:pPr/>
                <a14:m>
                  <m:oMathPara xmlns:m="http://schemas.openxmlformats.org/officeDocument/2006/math">
                    <m:oMathParaPr>
                      <m:jc m:val="left"/>
                    </m:oMathParaPr>
                    <m:oMath xmlns:m="http://schemas.openxmlformats.org/officeDocument/2006/math">
                      <m:r>
                        <a:rPr lang="ar-AE" sz="1600" i="1" smtClean="0">
                          <a:latin typeface="Cambria Math" panose="02040503050406030204" pitchFamily="18" charset="0"/>
                        </a:rPr>
                        <m:t>𝑓</m:t>
                      </m:r>
                      <m:d>
                        <m:dPr>
                          <m:ctrlPr>
                            <a:rPr lang="ar-AE" sz="1600" i="1" smtClean="0">
                              <a:latin typeface="Cambria Math" panose="02040503050406030204" pitchFamily="18" charset="0"/>
                            </a:rPr>
                          </m:ctrlPr>
                        </m:dPr>
                        <m:e>
                          <m:r>
                            <a:rPr lang="ar-AE" sz="1600" i="1" smtClean="0">
                              <a:latin typeface="Cambria Math" panose="02040503050406030204" pitchFamily="18" charset="0"/>
                            </a:rPr>
                            <m:t>9</m:t>
                          </m:r>
                        </m:e>
                      </m:d>
                      <m:r>
                        <a:rPr lang="ar-AE" sz="1600" i="1" smtClean="0">
                          <a:latin typeface="Cambria Math" panose="02040503050406030204" pitchFamily="18" charset="0"/>
                        </a:rPr>
                        <m:t>=</m:t>
                      </m:r>
                      <m:r>
                        <a:rPr lang="ar-AE" sz="1600" i="1">
                          <a:latin typeface="Cambria Math" panose="02040503050406030204" pitchFamily="18" charset="0"/>
                        </a:rPr>
                        <m:t>10∙2∙2∙2∙2∙2∙2∙2∙2∙2</m:t>
                      </m:r>
                      <m:r>
                        <a:rPr lang="ar-AE" sz="1600" i="1" smtClean="0">
                          <a:latin typeface="Cambria Math" panose="02040503050406030204" pitchFamily="18" charset="0"/>
                        </a:rPr>
                        <m:t>=10∙</m:t>
                      </m:r>
                      <m:sSup>
                        <m:sSupPr>
                          <m:ctrlPr>
                            <a:rPr lang="ar-AE" sz="160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9</m:t>
                          </m:r>
                        </m:sup>
                      </m:sSup>
                      <m:r>
                        <a:rPr lang="ar-A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5120</m:t>
                      </m:r>
                    </m:oMath>
                  </m:oMathPara>
                </a14:m>
                <a:endParaRPr lang="ar-AE" sz="1600" dirty="0"/>
              </a:p>
              <a:p>
                <a:endParaRPr lang="ar-AE" sz="1200" dirty="0"/>
              </a:p>
              <a:p>
                <a:r>
                  <a:rPr lang="de-DE" sz="1600" dirty="0"/>
                  <a:t>c) Berechne die Anzahl der Bakterien nach 24 Stunden mit Hilfe der Funktionsgleichung </a:t>
                </a:r>
                <a14:m>
                  <m:oMath xmlns:m="http://schemas.openxmlformats.org/officeDocument/2006/math">
                    <m:r>
                      <a:rPr lang="de-DE" sz="1600" i="1" smtClean="0">
                        <a:latin typeface="Cambria Math" panose="02040503050406030204" pitchFamily="18" charset="0"/>
                      </a:rPr>
                      <m:t>𝑓</m:t>
                    </m:r>
                    <m:d>
                      <m:dPr>
                        <m:ctrlPr>
                          <a:rPr lang="ar-AE" sz="1600" i="1" smtClean="0">
                            <a:latin typeface="Cambria Math" panose="02040503050406030204" pitchFamily="18" charset="0"/>
                          </a:rPr>
                        </m:ctrlPr>
                      </m:dPr>
                      <m:e>
                        <m:r>
                          <a:rPr lang="ar-AE" sz="1600" i="1" smtClean="0">
                            <a:latin typeface="Cambria Math" panose="02040503050406030204" pitchFamily="18" charset="0"/>
                          </a:rPr>
                          <m:t>𝑥</m:t>
                        </m:r>
                      </m:e>
                    </m:d>
                    <m:r>
                      <a:rPr lang="ar-AE" sz="1600" i="1" smtClean="0">
                        <a:latin typeface="Cambria Math" panose="02040503050406030204" pitchFamily="18" charset="0"/>
                      </a:rPr>
                      <m:t>=10</m:t>
                    </m:r>
                    <m:r>
                      <a:rPr lang="ar-AE" sz="1600" i="1" smtClean="0">
                        <a:latin typeface="Cambria Math" panose="02040503050406030204" pitchFamily="18" charset="0"/>
                        <a:ea typeface="Cambria Math" panose="02040503050406030204" pitchFamily="18" charset="0"/>
                      </a:rPr>
                      <m:t>∙</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ar-AE" sz="1600" i="1" smtClean="0">
                            <a:latin typeface="Cambria Math" panose="02040503050406030204" pitchFamily="18" charset="0"/>
                            <a:ea typeface="Cambria Math" panose="02040503050406030204" pitchFamily="18" charset="0"/>
                          </a:rPr>
                          <m:t>𝑥</m:t>
                        </m:r>
                      </m:sup>
                    </m:sSup>
                  </m:oMath>
                </a14:m>
                <a:r>
                  <a:rPr lang="de-DE" sz="1600" dirty="0"/>
                  <a:t>.</a:t>
                </a:r>
              </a:p>
              <a:p>
                <a14:m>
                  <m:oMath xmlns:m="http://schemas.openxmlformats.org/officeDocument/2006/math">
                    <m:r>
                      <a:rPr lang="de-DE" sz="1600" i="1" smtClean="0">
                        <a:latin typeface="Cambria Math" panose="02040503050406030204" pitchFamily="18" charset="0"/>
                      </a:rPr>
                      <m:t>𝑓</m:t>
                    </m:r>
                    <m:d>
                      <m:dPr>
                        <m:ctrlPr>
                          <a:rPr lang="ar-AE" sz="1600" i="1" smtClean="0">
                            <a:latin typeface="Cambria Math" panose="02040503050406030204" pitchFamily="18" charset="0"/>
                          </a:rPr>
                        </m:ctrlPr>
                      </m:dPr>
                      <m:e>
                        <m:r>
                          <a:rPr lang="de-DE" sz="1600" b="0" i="1" smtClean="0">
                            <a:latin typeface="Cambria Math" panose="02040503050406030204" pitchFamily="18" charset="0"/>
                          </a:rPr>
                          <m:t>24</m:t>
                        </m:r>
                      </m:e>
                    </m:d>
                    <m:r>
                      <a:rPr lang="ar-AE" sz="1600" i="1" smtClean="0">
                        <a:latin typeface="Cambria Math" panose="02040503050406030204" pitchFamily="18" charset="0"/>
                      </a:rPr>
                      <m:t>=10</m:t>
                    </m:r>
                    <m:r>
                      <a:rPr lang="ar-AE" sz="1600" i="1" smtClean="0">
                        <a:latin typeface="Cambria Math" panose="02040503050406030204" pitchFamily="18" charset="0"/>
                        <a:ea typeface="Cambria Math" panose="02040503050406030204" pitchFamily="18" charset="0"/>
                      </a:rPr>
                      <m:t>∙</m:t>
                    </m:r>
                    <m:sSup>
                      <m:sSupPr>
                        <m:ctrlPr>
                          <a:rPr lang="ar-AE" sz="1600" i="1" smtClean="0">
                            <a:latin typeface="Cambria Math" panose="02040503050406030204" pitchFamily="18" charset="0"/>
                            <a:ea typeface="Cambria Math" panose="02040503050406030204" pitchFamily="18" charset="0"/>
                          </a:rPr>
                        </m:ctrlPr>
                      </m:sSupPr>
                      <m:e>
                        <m:r>
                          <a:rPr lang="ar-AE" sz="160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24</m:t>
                        </m:r>
                      </m:sup>
                    </m:sSup>
                    <m:r>
                      <a:rPr lang="de-DE" sz="1600" b="0" i="1" smtClean="0">
                        <a:latin typeface="Cambria Math" panose="02040503050406030204" pitchFamily="18" charset="0"/>
                        <a:ea typeface="Cambria Math" panose="02040503050406030204" pitchFamily="18" charset="0"/>
                      </a:rPr>
                      <m:t>=167.772.160</m:t>
                    </m:r>
                  </m:oMath>
                </a14:m>
                <a:r>
                  <a:rPr lang="ar-AE" sz="1600" dirty="0"/>
                  <a:t> </a:t>
                </a:r>
                <a:endParaRPr lang="de-DE" sz="1600" dirty="0"/>
              </a:p>
            </p:txBody>
          </p:sp>
        </mc:Choice>
        <mc:Fallback xmlns="">
          <p:sp>
            <p:nvSpPr>
              <p:cNvPr id="3" name="Inhaltsplatzhalter 1">
                <a:extLst>
                  <a:ext uri="{FF2B5EF4-FFF2-40B4-BE49-F238E27FC236}">
                    <a16:creationId xmlns:a16="http://schemas.microsoft.com/office/drawing/2014/main" id="{E4A43764-DD7D-6E38-E2ED-CF3C9928635A}"/>
                  </a:ext>
                </a:extLst>
              </p:cNvPr>
              <p:cNvSpPr txBox="1">
                <a:spLocks noRot="1" noChangeAspect="1" noMove="1" noResize="1" noEditPoints="1" noAdjustHandles="1" noChangeArrowheads="1" noChangeShapeType="1" noTextEdit="1"/>
              </p:cNvSpPr>
              <p:nvPr/>
            </p:nvSpPr>
            <p:spPr>
              <a:xfrm>
                <a:off x="64289" y="1045050"/>
                <a:ext cx="9203968" cy="5192120"/>
              </a:xfrm>
              <a:prstGeom prst="roundRect">
                <a:avLst>
                  <a:gd name="adj" fmla="val 3139"/>
                </a:avLst>
              </a:prstGeom>
              <a:blipFill>
                <a:blip r:embed="rId2"/>
                <a:stretch>
                  <a:fillRect/>
                </a:stretch>
              </a:blip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p:spPr>
            <p:txBody>
              <a:bodyPr/>
              <a:lstStyle/>
              <a:p>
                <a:r>
                  <a:rPr lang="de-DE">
                    <a:noFill/>
                  </a:rPr>
                  <a:t> </a:t>
                </a:r>
              </a:p>
            </p:txBody>
          </p:sp>
        </mc:Fallback>
      </mc:AlternateContent>
      <p:graphicFrame>
        <p:nvGraphicFramePr>
          <p:cNvPr id="7" name="Tabelle 6">
            <a:extLst>
              <a:ext uri="{FF2B5EF4-FFF2-40B4-BE49-F238E27FC236}">
                <a16:creationId xmlns:a16="http://schemas.microsoft.com/office/drawing/2014/main" id="{464B5D63-0BDB-3562-D606-BC4AB763DA06}"/>
              </a:ext>
            </a:extLst>
          </p:cNvPr>
          <p:cNvGraphicFramePr>
            <a:graphicFrameLocks noGrp="1"/>
          </p:cNvGraphicFramePr>
          <p:nvPr>
            <p:extLst>
              <p:ext uri="{D42A27DB-BD31-4B8C-83A1-F6EECF244321}">
                <p14:modId xmlns:p14="http://schemas.microsoft.com/office/powerpoint/2010/main" val="20263127"/>
              </p:ext>
            </p:extLst>
          </p:nvPr>
        </p:nvGraphicFramePr>
        <p:xfrm>
          <a:off x="200472" y="2348880"/>
          <a:ext cx="6912766" cy="426720"/>
        </p:xfrm>
        <a:graphic>
          <a:graphicData uri="http://schemas.openxmlformats.org/drawingml/2006/table">
            <a:tbl>
              <a:tblPr firstRow="1" firstCol="1" bandRow="1" bandCol="1">
                <a:tableStyleId>{5C22544A-7EE6-4342-B048-85BDC9FD1C3A}</a:tableStyleId>
              </a:tblPr>
              <a:tblGrid>
                <a:gridCol w="1588678">
                  <a:extLst>
                    <a:ext uri="{9D8B030D-6E8A-4147-A177-3AD203B41FA5}">
                      <a16:colId xmlns:a16="http://schemas.microsoft.com/office/drawing/2014/main" val="2270677662"/>
                    </a:ext>
                  </a:extLst>
                </a:gridCol>
                <a:gridCol w="760584">
                  <a:extLst>
                    <a:ext uri="{9D8B030D-6E8A-4147-A177-3AD203B41FA5}">
                      <a16:colId xmlns:a16="http://schemas.microsoft.com/office/drawing/2014/main" val="414680613"/>
                    </a:ext>
                  </a:extLst>
                </a:gridCol>
                <a:gridCol w="760584">
                  <a:extLst>
                    <a:ext uri="{9D8B030D-6E8A-4147-A177-3AD203B41FA5}">
                      <a16:colId xmlns:a16="http://schemas.microsoft.com/office/drawing/2014/main" val="2481841782"/>
                    </a:ext>
                  </a:extLst>
                </a:gridCol>
                <a:gridCol w="760584">
                  <a:extLst>
                    <a:ext uri="{9D8B030D-6E8A-4147-A177-3AD203B41FA5}">
                      <a16:colId xmlns:a16="http://schemas.microsoft.com/office/drawing/2014/main" val="2514416673"/>
                    </a:ext>
                  </a:extLst>
                </a:gridCol>
                <a:gridCol w="760584">
                  <a:extLst>
                    <a:ext uri="{9D8B030D-6E8A-4147-A177-3AD203B41FA5}">
                      <a16:colId xmlns:a16="http://schemas.microsoft.com/office/drawing/2014/main" val="2514016793"/>
                    </a:ext>
                  </a:extLst>
                </a:gridCol>
                <a:gridCol w="760584">
                  <a:extLst>
                    <a:ext uri="{9D8B030D-6E8A-4147-A177-3AD203B41FA5}">
                      <a16:colId xmlns:a16="http://schemas.microsoft.com/office/drawing/2014/main" val="282872609"/>
                    </a:ext>
                  </a:extLst>
                </a:gridCol>
                <a:gridCol w="760584">
                  <a:extLst>
                    <a:ext uri="{9D8B030D-6E8A-4147-A177-3AD203B41FA5}">
                      <a16:colId xmlns:a16="http://schemas.microsoft.com/office/drawing/2014/main" val="777223628"/>
                    </a:ext>
                  </a:extLst>
                </a:gridCol>
                <a:gridCol w="760584">
                  <a:extLst>
                    <a:ext uri="{9D8B030D-6E8A-4147-A177-3AD203B41FA5}">
                      <a16:colId xmlns:a16="http://schemas.microsoft.com/office/drawing/2014/main" val="1501120646"/>
                    </a:ext>
                  </a:extLst>
                </a:gridCol>
              </a:tblGrid>
              <a:tr h="0">
                <a:tc>
                  <a: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dirty="0">
                          <a:solidFill>
                            <a:schemeClr val="tx1"/>
                          </a:solidFill>
                          <a:effectLst/>
                          <a:latin typeface="+mn-lt"/>
                          <a:ea typeface="Times New Roman" panose="02020603050405020304" pitchFamily="18" charset="0"/>
                          <a:cs typeface="Calibri" panose="020F0502020204030204" pitchFamily="34" charset="0"/>
                        </a:rPr>
                        <a:t>x (Zeit in 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479770"/>
                  </a:ext>
                </a:extLst>
              </a:tr>
              <a:tr h="0">
                <a:tc>
                  <a: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dirty="0">
                          <a:solidFill>
                            <a:schemeClr val="tx1"/>
                          </a:solidFill>
                          <a:effectLst/>
                          <a:latin typeface="+mn-lt"/>
                          <a:ea typeface="Times New Roman" panose="02020603050405020304" pitchFamily="18" charset="0"/>
                          <a:cs typeface="Calibri" panose="020F0502020204030204" pitchFamily="34" charset="0"/>
                        </a:rPr>
                        <a:t>f(x) (Anzahl)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ea typeface="Times New Roman" panose="02020603050405020304" pitchFamily="18" charset="0"/>
                          <a:cs typeface="Calibri" panose="020F0502020204030204"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 80</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160</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320</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400" b="0" dirty="0">
                          <a:solidFill>
                            <a:schemeClr val="tx1"/>
                          </a:solidFill>
                          <a:effectLst/>
                          <a:latin typeface="+mn-lt"/>
                          <a:cs typeface="Calibri" panose="020F0502020204030204" pitchFamily="34" charset="0"/>
                        </a:rPr>
                        <a:t>640</a:t>
                      </a:r>
                      <a:endParaRPr lang="de-DE" sz="1400" b="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452985"/>
                  </a:ext>
                </a:extLst>
              </a:tr>
            </a:tbl>
          </a:graphicData>
        </a:graphic>
      </p:graphicFrame>
      <p:sp>
        <p:nvSpPr>
          <p:cNvPr id="8" name="Nach oben gekrümmter Pfeil 7">
            <a:extLst>
              <a:ext uri="{FF2B5EF4-FFF2-40B4-BE49-F238E27FC236}">
                <a16:creationId xmlns:a16="http://schemas.microsoft.com/office/drawing/2014/main" id="{07BAD626-EFD4-02C5-05ED-022A2FA1FFC2}"/>
              </a:ext>
            </a:extLst>
          </p:cNvPr>
          <p:cNvSpPr/>
          <p:nvPr/>
        </p:nvSpPr>
        <p:spPr>
          <a:xfrm>
            <a:off x="2144688" y="2814011"/>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oben gekrümmter Pfeil 8">
            <a:extLst>
              <a:ext uri="{FF2B5EF4-FFF2-40B4-BE49-F238E27FC236}">
                <a16:creationId xmlns:a16="http://schemas.microsoft.com/office/drawing/2014/main" id="{CFC17BEE-7A88-250C-1ABD-454932EB2AB4}"/>
              </a:ext>
            </a:extLst>
          </p:cNvPr>
          <p:cNvSpPr/>
          <p:nvPr/>
        </p:nvSpPr>
        <p:spPr>
          <a:xfrm>
            <a:off x="2928074" y="282539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Nach oben gekrümmter Pfeil 9">
            <a:extLst>
              <a:ext uri="{FF2B5EF4-FFF2-40B4-BE49-F238E27FC236}">
                <a16:creationId xmlns:a16="http://schemas.microsoft.com/office/drawing/2014/main" id="{100612B7-A3B3-6DD9-9FAF-4AE07CCFCFFA}"/>
              </a:ext>
            </a:extLst>
          </p:cNvPr>
          <p:cNvSpPr/>
          <p:nvPr/>
        </p:nvSpPr>
        <p:spPr>
          <a:xfrm>
            <a:off x="3693796" y="282539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Nach oben gekrümmter Pfeil 10">
            <a:extLst>
              <a:ext uri="{FF2B5EF4-FFF2-40B4-BE49-F238E27FC236}">
                <a16:creationId xmlns:a16="http://schemas.microsoft.com/office/drawing/2014/main" id="{5D2C0369-9FAA-94DC-0B09-A711541E9A48}"/>
              </a:ext>
            </a:extLst>
          </p:cNvPr>
          <p:cNvSpPr/>
          <p:nvPr/>
        </p:nvSpPr>
        <p:spPr>
          <a:xfrm>
            <a:off x="4433509" y="282924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Nach oben gekrümmter Pfeil 11">
            <a:extLst>
              <a:ext uri="{FF2B5EF4-FFF2-40B4-BE49-F238E27FC236}">
                <a16:creationId xmlns:a16="http://schemas.microsoft.com/office/drawing/2014/main" id="{9F1BDE92-19F2-2A78-324F-AB49AF01DCAC}"/>
              </a:ext>
            </a:extLst>
          </p:cNvPr>
          <p:cNvSpPr/>
          <p:nvPr/>
        </p:nvSpPr>
        <p:spPr>
          <a:xfrm>
            <a:off x="5192017" y="2814011"/>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Nach oben gekrümmter Pfeil 12">
            <a:extLst>
              <a:ext uri="{FF2B5EF4-FFF2-40B4-BE49-F238E27FC236}">
                <a16:creationId xmlns:a16="http://schemas.microsoft.com/office/drawing/2014/main" id="{CA6B6374-8382-E0DC-8914-A7C1C1438646}"/>
              </a:ext>
            </a:extLst>
          </p:cNvPr>
          <p:cNvSpPr/>
          <p:nvPr/>
        </p:nvSpPr>
        <p:spPr>
          <a:xfrm>
            <a:off x="6005820" y="2825396"/>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E36FA69F-F7DF-9138-9077-3B41BF22C165}"/>
                  </a:ext>
                </a:extLst>
              </p:cNvPr>
              <p:cNvSpPr txBox="1"/>
              <p:nvPr/>
            </p:nvSpPr>
            <p:spPr>
              <a:xfrm>
                <a:off x="2210350" y="2986452"/>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14" name="Textfeld 13">
                <a:extLst>
                  <a:ext uri="{FF2B5EF4-FFF2-40B4-BE49-F238E27FC236}">
                    <a16:creationId xmlns:a16="http://schemas.microsoft.com/office/drawing/2014/main" id="{E36FA69F-F7DF-9138-9077-3B41BF22C165}"/>
                  </a:ext>
                </a:extLst>
              </p:cNvPr>
              <p:cNvSpPr txBox="1">
                <a:spLocks noRot="1" noChangeAspect="1" noMove="1" noResize="1" noEditPoints="1" noAdjustHandles="1" noChangeArrowheads="1" noChangeShapeType="1" noTextEdit="1"/>
              </p:cNvSpPr>
              <p:nvPr/>
            </p:nvSpPr>
            <p:spPr>
              <a:xfrm>
                <a:off x="2210350" y="2986452"/>
                <a:ext cx="520852" cy="338554"/>
              </a:xfrm>
              <a:prstGeom prst="rect">
                <a:avLst/>
              </a:prstGeom>
              <a:blipFill>
                <a:blip r:embed="rId3"/>
                <a:stretch>
                  <a:fillRect t="-7407" b="-222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3E7718F6-293D-B66E-C4B1-9E9F9EB46594}"/>
                  </a:ext>
                </a:extLst>
              </p:cNvPr>
              <p:cNvSpPr txBox="1"/>
              <p:nvPr/>
            </p:nvSpPr>
            <p:spPr>
              <a:xfrm>
                <a:off x="3022927" y="2980329"/>
                <a:ext cx="520852" cy="584775"/>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2</a:t>
                </a:r>
              </a:p>
              <a:p>
                <a:endParaRPr lang="de-DE" sz="1600" dirty="0"/>
              </a:p>
            </p:txBody>
          </p:sp>
        </mc:Choice>
        <mc:Fallback xmlns="">
          <p:sp>
            <p:nvSpPr>
              <p:cNvPr id="15" name="Textfeld 14">
                <a:extLst>
                  <a:ext uri="{FF2B5EF4-FFF2-40B4-BE49-F238E27FC236}">
                    <a16:creationId xmlns:a16="http://schemas.microsoft.com/office/drawing/2014/main" id="{3E7718F6-293D-B66E-C4B1-9E9F9EB46594}"/>
                  </a:ext>
                </a:extLst>
              </p:cNvPr>
              <p:cNvSpPr txBox="1">
                <a:spLocks noRot="1" noChangeAspect="1" noMove="1" noResize="1" noEditPoints="1" noAdjustHandles="1" noChangeArrowheads="1" noChangeShapeType="1" noTextEdit="1"/>
              </p:cNvSpPr>
              <p:nvPr/>
            </p:nvSpPr>
            <p:spPr>
              <a:xfrm>
                <a:off x="3022927" y="2980329"/>
                <a:ext cx="520852" cy="584775"/>
              </a:xfrm>
              <a:prstGeom prst="rect">
                <a:avLst/>
              </a:prstGeom>
              <a:blipFill>
                <a:blip r:embed="rId4"/>
                <a:stretch>
                  <a:fillRect t="-21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FD1D3A1-E03B-8CDA-9F68-0A788080224F}"/>
                  </a:ext>
                </a:extLst>
              </p:cNvPr>
              <p:cNvSpPr txBox="1"/>
              <p:nvPr/>
            </p:nvSpPr>
            <p:spPr>
              <a:xfrm>
                <a:off x="3757406" y="2980329"/>
                <a:ext cx="520852" cy="338554"/>
              </a:xfrm>
              <a:prstGeom prst="rect">
                <a:avLst/>
              </a:prstGeom>
              <a:noFill/>
            </p:spPr>
            <p:txBody>
              <a:bodyPr wrap="square" rtlCol="0">
                <a:spAutoFit/>
              </a:bodyPr>
              <a:lstStyle/>
              <a:p>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16" name="Textfeld 15">
                <a:extLst>
                  <a:ext uri="{FF2B5EF4-FFF2-40B4-BE49-F238E27FC236}">
                    <a16:creationId xmlns:a16="http://schemas.microsoft.com/office/drawing/2014/main" id="{1FD1D3A1-E03B-8CDA-9F68-0A788080224F}"/>
                  </a:ext>
                </a:extLst>
              </p:cNvPr>
              <p:cNvSpPr txBox="1">
                <a:spLocks noRot="1" noChangeAspect="1" noMove="1" noResize="1" noEditPoints="1" noAdjustHandles="1" noChangeArrowheads="1" noChangeShapeType="1" noTextEdit="1"/>
              </p:cNvSpPr>
              <p:nvPr/>
            </p:nvSpPr>
            <p:spPr>
              <a:xfrm>
                <a:off x="3757406" y="2980329"/>
                <a:ext cx="520852" cy="338554"/>
              </a:xfrm>
              <a:prstGeom prst="rect">
                <a:avLst/>
              </a:prstGeom>
              <a:blipFill>
                <a:blip r:embed="rId5"/>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B454FA35-2804-5E45-E6FD-B5DDB503118C}"/>
                  </a:ext>
                </a:extLst>
              </p:cNvPr>
              <p:cNvSpPr txBox="1"/>
              <p:nvPr/>
            </p:nvSpPr>
            <p:spPr>
              <a:xfrm>
                <a:off x="4499817" y="2980329"/>
                <a:ext cx="520852" cy="338554"/>
              </a:xfrm>
              <a:prstGeom prst="rect">
                <a:avLst/>
              </a:prstGeom>
              <a:noFill/>
            </p:spPr>
            <p:txBody>
              <a:bodyPr wrap="square" rtlCol="0">
                <a:spAutoFit/>
              </a:bodyPr>
              <a:lstStyle/>
              <a:p>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17" name="Textfeld 16">
                <a:extLst>
                  <a:ext uri="{FF2B5EF4-FFF2-40B4-BE49-F238E27FC236}">
                    <a16:creationId xmlns:a16="http://schemas.microsoft.com/office/drawing/2014/main" id="{B454FA35-2804-5E45-E6FD-B5DDB503118C}"/>
                  </a:ext>
                </a:extLst>
              </p:cNvPr>
              <p:cNvSpPr txBox="1">
                <a:spLocks noRot="1" noChangeAspect="1" noMove="1" noResize="1" noEditPoints="1" noAdjustHandles="1" noChangeArrowheads="1" noChangeShapeType="1" noTextEdit="1"/>
              </p:cNvSpPr>
              <p:nvPr/>
            </p:nvSpPr>
            <p:spPr>
              <a:xfrm>
                <a:off x="4499817" y="2980329"/>
                <a:ext cx="520852" cy="338554"/>
              </a:xfrm>
              <a:prstGeom prst="rect">
                <a:avLst/>
              </a:prstGeom>
              <a:blipFill>
                <a:blip r:embed="rId6"/>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29E9514F-2395-B982-7A33-67B342394BCF}"/>
                  </a:ext>
                </a:extLst>
              </p:cNvPr>
              <p:cNvSpPr txBox="1"/>
              <p:nvPr/>
            </p:nvSpPr>
            <p:spPr>
              <a:xfrm>
                <a:off x="5259968" y="2980329"/>
                <a:ext cx="520852" cy="338554"/>
              </a:xfrm>
              <a:prstGeom prst="rect">
                <a:avLst/>
              </a:prstGeom>
              <a:noFill/>
            </p:spPr>
            <p:txBody>
              <a:bodyPr wrap="square" rtlCol="0">
                <a:spAutoFit/>
              </a:bodyPr>
              <a:lstStyle/>
              <a:p>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18" name="Textfeld 17">
                <a:extLst>
                  <a:ext uri="{FF2B5EF4-FFF2-40B4-BE49-F238E27FC236}">
                    <a16:creationId xmlns:a16="http://schemas.microsoft.com/office/drawing/2014/main" id="{29E9514F-2395-B982-7A33-67B342394BCF}"/>
                  </a:ext>
                </a:extLst>
              </p:cNvPr>
              <p:cNvSpPr txBox="1">
                <a:spLocks noRot="1" noChangeAspect="1" noMove="1" noResize="1" noEditPoints="1" noAdjustHandles="1" noChangeArrowheads="1" noChangeShapeType="1" noTextEdit="1"/>
              </p:cNvSpPr>
              <p:nvPr/>
            </p:nvSpPr>
            <p:spPr>
              <a:xfrm>
                <a:off x="5259968" y="2980329"/>
                <a:ext cx="520852" cy="338554"/>
              </a:xfrm>
              <a:prstGeom prst="rect">
                <a:avLst/>
              </a:prstGeom>
              <a:blipFill>
                <a:blip r:embed="rId7"/>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45ACD1B9-7FE8-072E-0421-FFDE3D53BF9D}"/>
                  </a:ext>
                </a:extLst>
              </p:cNvPr>
              <p:cNvSpPr txBox="1"/>
              <p:nvPr/>
            </p:nvSpPr>
            <p:spPr>
              <a:xfrm>
                <a:off x="6069430" y="2980329"/>
                <a:ext cx="520852" cy="338554"/>
              </a:xfrm>
              <a:prstGeom prst="rect">
                <a:avLst/>
              </a:prstGeom>
              <a:noFill/>
            </p:spPr>
            <p:txBody>
              <a:bodyPr wrap="square" rtlCol="0">
                <a:spAutoFit/>
              </a:bodyPr>
              <a:lstStyle/>
              <a:p>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19" name="Textfeld 18">
                <a:extLst>
                  <a:ext uri="{FF2B5EF4-FFF2-40B4-BE49-F238E27FC236}">
                    <a16:creationId xmlns:a16="http://schemas.microsoft.com/office/drawing/2014/main" id="{45ACD1B9-7FE8-072E-0421-FFDE3D53BF9D}"/>
                  </a:ext>
                </a:extLst>
              </p:cNvPr>
              <p:cNvSpPr txBox="1">
                <a:spLocks noRot="1" noChangeAspect="1" noMove="1" noResize="1" noEditPoints="1" noAdjustHandles="1" noChangeArrowheads="1" noChangeShapeType="1" noTextEdit="1"/>
              </p:cNvSpPr>
              <p:nvPr/>
            </p:nvSpPr>
            <p:spPr>
              <a:xfrm>
                <a:off x="6069430" y="2980329"/>
                <a:ext cx="520852" cy="338554"/>
              </a:xfrm>
              <a:prstGeom prst="rect">
                <a:avLst/>
              </a:prstGeom>
              <a:blipFill>
                <a:blip r:embed="rId8"/>
                <a:stretch>
                  <a:fillRect t="-3571" b="-17857"/>
                </a:stretch>
              </a:blipFill>
            </p:spPr>
            <p:txBody>
              <a:bodyPr/>
              <a:lstStyle/>
              <a:p>
                <a:r>
                  <a:rPr lang="de-DE">
                    <a:noFill/>
                  </a:rPr>
                  <a:t> </a:t>
                </a:r>
              </a:p>
            </p:txBody>
          </p:sp>
        </mc:Fallback>
      </mc:AlternateContent>
      <p:sp>
        <p:nvSpPr>
          <p:cNvPr id="22" name="Fußzeilenplatzhalter 5">
            <a:extLst>
              <a:ext uri="{FF2B5EF4-FFF2-40B4-BE49-F238E27FC236}">
                <a16:creationId xmlns:a16="http://schemas.microsoft.com/office/drawing/2014/main" id="{B233C744-C49A-9D09-A35A-60BF0C4E4652}"/>
              </a:ext>
            </a:extLst>
          </p:cNvPr>
          <p:cNvSpPr txBox="1">
            <a:spLocks/>
          </p:cNvSpPr>
          <p:nvPr/>
        </p:nvSpPr>
        <p:spPr>
          <a:xfrm>
            <a:off x="5840089" y="5970585"/>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Exponentielles Wachstum und Abnahme</a:t>
            </a:r>
          </a:p>
        </p:txBody>
      </p:sp>
    </p:spTree>
    <p:extLst>
      <p:ext uri="{BB962C8B-B14F-4D97-AF65-F5344CB8AC3E}">
        <p14:creationId xmlns:p14="http://schemas.microsoft.com/office/powerpoint/2010/main" val="67186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B837-44B2-EFC2-8CDD-CF29C9C13C6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481844C-EC72-ADD3-16FF-76D22C3CF8B5}"/>
                  </a:ext>
                </a:extLst>
              </p:cNvPr>
              <p:cNvSpPr>
                <a:spLocks noGrp="1"/>
              </p:cNvSpPr>
              <p:nvPr>
                <p:ph idx="1"/>
              </p:nvPr>
            </p:nvSpPr>
            <p:spPr>
              <a:xfrm>
                <a:off x="87209" y="1045191"/>
                <a:ext cx="9203968" cy="5192121"/>
              </a:xfrm>
            </p:spPr>
            <p:txBody>
              <a:bodyPr/>
              <a:lstStyle/>
              <a:p>
                <a:pPr>
                  <a:spcBef>
                    <a:spcPts val="0"/>
                  </a:spcBef>
                </a:pPr>
                <a:r>
                  <a:rPr lang="de-DE" sz="1600" b="1" dirty="0"/>
                  <a:t>Aufgabe 1 </a:t>
                </a:r>
                <a:r>
                  <a:rPr lang="de-DE" sz="1600" dirty="0"/>
                  <a:t>[vgl. MSA 2020 A4]</a:t>
                </a:r>
              </a:p>
              <a:p>
                <a:pPr>
                  <a:spcBef>
                    <a:spcPts val="0"/>
                  </a:spcBef>
                </a:pPr>
                <a:r>
                  <a:rPr lang="de-DE" sz="1600" dirty="0"/>
                  <a:t>Das Wachstum der Bevölkerung eines Landes kann laut einer Studie mit </a:t>
                </a:r>
                <a14:m>
                  <m:oMath xmlns:m="http://schemas.openxmlformats.org/officeDocument/2006/math">
                    <m:r>
                      <a:rPr lang="de-DE" sz="1600" i="1" dirty="0" smtClean="0">
                        <a:latin typeface="Cambria Math" panose="02040503050406030204" pitchFamily="18" charset="0"/>
                      </a:rPr>
                      <m:t>𝑦</m:t>
                    </m:r>
                    <m:r>
                      <a:rPr lang="de-DE" sz="1600" i="1" dirty="0" smtClean="0">
                        <a:latin typeface="Cambria Math" panose="02040503050406030204" pitchFamily="18" charset="0"/>
                      </a:rPr>
                      <m:t>=200∙</m:t>
                    </m:r>
                    <m:sSup>
                      <m:sSupPr>
                        <m:ctrlPr>
                          <a:rPr lang="de-DE" sz="1600" b="0" i="1" dirty="0" smtClean="0">
                            <a:latin typeface="Cambria Math" panose="02040503050406030204" pitchFamily="18" charset="0"/>
                            <a:ea typeface="Cambria Math" panose="02040503050406030204" pitchFamily="18" charset="0"/>
                          </a:rPr>
                        </m:ctrlPr>
                      </m:sSupPr>
                      <m:e>
                        <m:r>
                          <a:rPr lang="de-DE" sz="1600" i="1" dirty="0">
                            <a:latin typeface="Cambria Math" panose="02040503050406030204" pitchFamily="18" charset="0"/>
                            <a:ea typeface="Cambria Math" panose="02040503050406030204" pitchFamily="18" charset="0"/>
                          </a:rPr>
                          <m:t>1,02</m:t>
                        </m:r>
                      </m:e>
                      <m:sup>
                        <m:r>
                          <a:rPr lang="de-DE" sz="1600" b="0" i="1" dirty="0" smtClean="0">
                            <a:latin typeface="Cambria Math" panose="02040503050406030204" pitchFamily="18" charset="0"/>
                            <a:ea typeface="Cambria Math" panose="02040503050406030204" pitchFamily="18" charset="0"/>
                          </a:rPr>
                          <m:t>𝑥</m:t>
                        </m:r>
                      </m:sup>
                    </m:sSup>
                  </m:oMath>
                </a14:m>
                <a:r>
                  <a:rPr lang="de-DE" sz="1600" dirty="0"/>
                  <a:t> beschrieben werden. (x: Zeit in Jahren seit dem Jahr 2000, </a:t>
                </a:r>
                <a:r>
                  <a:rPr lang="de-DE" sz="1600" dirty="0" err="1"/>
                  <a:t>y</a:t>
                </a:r>
                <a:r>
                  <a:rPr lang="de-DE" sz="1600" dirty="0"/>
                  <a:t>: Einwohnerzahl in Millionen)</a:t>
                </a:r>
              </a:p>
              <a:p>
                <a:pPr>
                  <a:spcBef>
                    <a:spcPts val="0"/>
                  </a:spcBef>
                </a:pPr>
                <a:r>
                  <a:rPr lang="de-DE" sz="1600" dirty="0"/>
                  <a:t>Eine andere Studie schätzt, dass die Bevölkerung des gleichen Landes sich von 2000 bis 2016 um ca. 37% steigen wird.</a:t>
                </a:r>
              </a:p>
              <a:p>
                <a:pPr>
                  <a:spcBef>
                    <a:spcPts val="0"/>
                  </a:spcBef>
                </a:pPr>
                <a:r>
                  <a:rPr lang="de-DE" sz="1600" dirty="0"/>
                  <a:t>*a) Untersuchen Sie, ob beide Studien für das Jahr 2016 den gleichen Wasserverbrauch vorhersagen.</a:t>
                </a:r>
              </a:p>
              <a:p>
                <a:pPr>
                  <a:spcBef>
                    <a:spcPts val="0"/>
                  </a:spcBef>
                </a:pPr>
                <a:endParaRPr lang="de-DE" sz="1600" dirty="0"/>
              </a:p>
              <a:p>
                <a:r>
                  <a:rPr lang="de-DE" sz="1600" b="1" dirty="0"/>
                  <a:t>Aufgabe 2</a:t>
                </a:r>
                <a:r>
                  <a:rPr lang="de-DE" sz="1600" dirty="0"/>
                  <a:t> [vgl. MSA 2012 N A7]</a:t>
                </a:r>
              </a:p>
              <a:p>
                <a:r>
                  <a:rPr lang="de-DE" sz="1600" dirty="0"/>
                  <a:t>Eine Familie plant für den Kauf einer neuen Küche 10000 € ein. Dafür hat sie bereits 5500 € angespart. Die restlichen 4500 € möchte sie mit einem Kredit finanzieren.</a:t>
                </a:r>
              </a:p>
              <a:p>
                <a:r>
                  <a:rPr lang="de-DE" sz="1600" dirty="0"/>
                  <a:t>Zwei Kreditangebote stehen zur Auswahl:</a:t>
                </a:r>
              </a:p>
              <a:p>
                <a:r>
                  <a:rPr lang="de-DE" sz="1600" dirty="0"/>
                  <a:t>*a) Berechne, zu welchem Zinssatz die </a:t>
                </a:r>
              </a:p>
              <a:p>
                <a:r>
                  <a:rPr lang="de-DE" sz="1600" dirty="0"/>
                  <a:t>Bank A ihren Kredit anbietet.</a:t>
                </a:r>
              </a:p>
              <a:p>
                <a:r>
                  <a:rPr lang="de-DE" sz="1600" dirty="0"/>
                  <a:t>Welches Angebot ist kostengünstiger? </a:t>
                </a:r>
              </a:p>
              <a:p>
                <a:r>
                  <a:rPr lang="de-DE" sz="1600" dirty="0"/>
                  <a:t>Begründe.</a:t>
                </a:r>
              </a:p>
              <a:p>
                <a:pPr>
                  <a:spcBef>
                    <a:spcPts val="0"/>
                  </a:spcBef>
                </a:pPr>
                <a:endParaRPr lang="de-DE" sz="1600" dirty="0"/>
              </a:p>
              <a:p>
                <a:pPr>
                  <a:spcBef>
                    <a:spcPts val="0"/>
                  </a:spcBef>
                </a:pPr>
                <a:endParaRPr lang="de-DE" sz="1600" dirty="0"/>
              </a:p>
              <a:p>
                <a:pPr>
                  <a:spcBef>
                    <a:spcPts val="0"/>
                  </a:spcBef>
                </a:pPr>
                <a:endParaRPr lang="de-DE" sz="1600" dirty="0"/>
              </a:p>
              <a:p>
                <a:pPr algn="l">
                  <a:spcAft>
                    <a:spcPts val="600"/>
                  </a:spcAft>
                </a:pPr>
                <a:endParaRPr lang="de-DE" sz="1600" dirty="0"/>
              </a:p>
            </p:txBody>
          </p:sp>
        </mc:Choice>
        <mc:Fallback xmlns="">
          <p:sp>
            <p:nvSpPr>
              <p:cNvPr id="2" name="Inhaltsplatzhalter 1">
                <a:extLst>
                  <a:ext uri="{FF2B5EF4-FFF2-40B4-BE49-F238E27FC236}">
                    <a16:creationId xmlns:a16="http://schemas.microsoft.com/office/drawing/2014/main" id="{2481844C-EC72-ADD3-16FF-76D22C3CF8B5}"/>
                  </a:ext>
                </a:extLst>
              </p:cNvPr>
              <p:cNvSpPr>
                <a:spLocks noGrp="1" noRot="1" noChangeAspect="1" noMove="1" noResize="1" noEditPoints="1" noAdjustHandles="1" noChangeArrowheads="1" noChangeShapeType="1" noTextEdit="1"/>
              </p:cNvSpPr>
              <p:nvPr>
                <p:ph idx="1"/>
              </p:nvPr>
            </p:nvSpPr>
            <p:spPr>
              <a:xfrm>
                <a:off x="87209" y="1045191"/>
                <a:ext cx="9203968" cy="5192121"/>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583B5AC9-0A2D-6214-F54F-7CC4F87DCDBF}"/>
              </a:ext>
            </a:extLst>
          </p:cNvPr>
          <p:cNvSpPr>
            <a:spLocks noGrp="1"/>
          </p:cNvSpPr>
          <p:nvPr>
            <p:ph type="title"/>
          </p:nvPr>
        </p:nvSpPr>
        <p:spPr/>
        <p:txBody>
          <a:bodyPr>
            <a:normAutofit/>
          </a:bodyPr>
          <a:lstStyle/>
          <a:p>
            <a:r>
              <a:rPr lang="de-DE" dirty="0"/>
              <a:t>Wachstum im Vergleich</a:t>
            </a:r>
          </a:p>
        </p:txBody>
      </p:sp>
      <p:sp>
        <p:nvSpPr>
          <p:cNvPr id="7" name="Titel 3">
            <a:extLst>
              <a:ext uri="{FF2B5EF4-FFF2-40B4-BE49-F238E27FC236}">
                <a16:creationId xmlns:a16="http://schemas.microsoft.com/office/drawing/2014/main" id="{FF6D0EE6-D5F4-125F-EAAB-88559B73CEBE}"/>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5</a:t>
            </a:r>
          </a:p>
        </p:txBody>
      </p:sp>
      <p:sp>
        <p:nvSpPr>
          <p:cNvPr id="9" name="Fußzeilenplatzhalter 5">
            <a:extLst>
              <a:ext uri="{FF2B5EF4-FFF2-40B4-BE49-F238E27FC236}">
                <a16:creationId xmlns:a16="http://schemas.microsoft.com/office/drawing/2014/main" id="{CE767B09-3995-2977-7C21-1552823B2817}"/>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pSp>
        <p:nvGrpSpPr>
          <p:cNvPr id="3" name="Knopf 8">
            <a:extLst>
              <a:ext uri="{FF2B5EF4-FFF2-40B4-BE49-F238E27FC236}">
                <a16:creationId xmlns:a16="http://schemas.microsoft.com/office/drawing/2014/main" id="{E0C288CA-86DD-50A4-6657-36CA113F3CF9}"/>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C4064BA6-7AAC-76E6-3501-6E749DBED9EE}"/>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Knop8">
              <a:extLst>
                <a:ext uri="{FF2B5EF4-FFF2-40B4-BE49-F238E27FC236}">
                  <a16:creationId xmlns:a16="http://schemas.microsoft.com/office/drawing/2014/main" id="{0988A4E8-327C-E5D3-F340-EA0EF88EB8A5}"/>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0" name="Knopf 7">
            <a:extLst>
              <a:ext uri="{FF2B5EF4-FFF2-40B4-BE49-F238E27FC236}">
                <a16:creationId xmlns:a16="http://schemas.microsoft.com/office/drawing/2014/main" id="{B38817A8-913F-8398-612D-341E8D8FEA3D}"/>
              </a:ext>
            </a:extLst>
          </p:cNvPr>
          <p:cNvGrpSpPr/>
          <p:nvPr/>
        </p:nvGrpSpPr>
        <p:grpSpPr>
          <a:xfrm>
            <a:off x="9379302" y="4839935"/>
            <a:ext cx="513769" cy="504000"/>
            <a:chOff x="9312680" y="5062255"/>
            <a:chExt cx="580391" cy="576064"/>
          </a:xfrm>
          <a:solidFill>
            <a:schemeClr val="accent1"/>
          </a:solidFill>
        </p:grpSpPr>
        <p:sp>
          <p:nvSpPr>
            <p:cNvPr id="11" name="Rechteck 10">
              <a:extLst>
                <a:ext uri="{FF2B5EF4-FFF2-40B4-BE49-F238E27FC236}">
                  <a16:creationId xmlns:a16="http://schemas.microsoft.com/office/drawing/2014/main" id="{5E332BC4-9338-4B77-584B-6183A8676FF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7">
              <a:extLst>
                <a:ext uri="{FF2B5EF4-FFF2-40B4-BE49-F238E27FC236}">
                  <a16:creationId xmlns:a16="http://schemas.microsoft.com/office/drawing/2014/main" id="{DEA454FF-B813-35C6-2DD0-FF88AFD7A0C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3" name="Knopf6">
            <a:extLst>
              <a:ext uri="{FF2B5EF4-FFF2-40B4-BE49-F238E27FC236}">
                <a16:creationId xmlns:a16="http://schemas.microsoft.com/office/drawing/2014/main" id="{D9C2A287-690D-4D6C-DFC2-EDE3ED6A7BDD}"/>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A722980A-ECF5-199E-CAA8-90BF025A6CB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F13537B3-6E98-8585-2DE6-E96EF14728E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Knopf5">
            <a:extLst>
              <a:ext uri="{FF2B5EF4-FFF2-40B4-BE49-F238E27FC236}">
                <a16:creationId xmlns:a16="http://schemas.microsoft.com/office/drawing/2014/main" id="{C429AA70-D305-816A-363D-D3A1A77353F6}"/>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FDF40165-980B-BAC6-9FCD-871B169D6E9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91A68F6C-6639-AFAB-AC9D-7E1A3E602BE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Knopf4">
            <a:extLst>
              <a:ext uri="{FF2B5EF4-FFF2-40B4-BE49-F238E27FC236}">
                <a16:creationId xmlns:a16="http://schemas.microsoft.com/office/drawing/2014/main" id="{9BD60AC8-3BD9-404A-122B-61898E7E9EF0}"/>
              </a:ext>
            </a:extLst>
          </p:cNvPr>
          <p:cNvGrpSpPr/>
          <p:nvPr/>
        </p:nvGrpSpPr>
        <p:grpSpPr>
          <a:xfrm>
            <a:off x="9383011" y="2942492"/>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F8823FEB-AB29-F765-CCFE-94994FB6E88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9">
              <a:extLst>
                <a:ext uri="{FF2B5EF4-FFF2-40B4-BE49-F238E27FC236}">
                  <a16:creationId xmlns:a16="http://schemas.microsoft.com/office/drawing/2014/main" id="{64E38DB5-D381-51EC-787B-75703C18FE8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Knopf3">
            <a:extLst>
              <a:ext uri="{FF2B5EF4-FFF2-40B4-BE49-F238E27FC236}">
                <a16:creationId xmlns:a16="http://schemas.microsoft.com/office/drawing/2014/main" id="{33A38451-0334-9ADF-9FD4-D0D21A147ECB}"/>
              </a:ext>
            </a:extLst>
          </p:cNvPr>
          <p:cNvGrpSpPr/>
          <p:nvPr/>
        </p:nvGrpSpPr>
        <p:grpSpPr>
          <a:xfrm>
            <a:off x="9380848" y="2310011"/>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15796DE3-41D1-ADA1-8013-7896DA934DC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2">
              <a:extLst>
                <a:ext uri="{FF2B5EF4-FFF2-40B4-BE49-F238E27FC236}">
                  <a16:creationId xmlns:a16="http://schemas.microsoft.com/office/drawing/2014/main" id="{A2EB1362-89ED-B99E-9F04-DEC835F0D6C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5" name="Knopf2">
            <a:extLst>
              <a:ext uri="{FF2B5EF4-FFF2-40B4-BE49-F238E27FC236}">
                <a16:creationId xmlns:a16="http://schemas.microsoft.com/office/drawing/2014/main" id="{54F3258E-35E8-5F81-3E35-6CAFD7113BFC}"/>
              </a:ext>
            </a:extLst>
          </p:cNvPr>
          <p:cNvGrpSpPr/>
          <p:nvPr/>
        </p:nvGrpSpPr>
        <p:grpSpPr>
          <a:xfrm>
            <a:off x="9383011" y="1677530"/>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1BCF5049-A765-59E6-F4C1-242DAFB4357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5">
              <a:extLst>
                <a:ext uri="{FF2B5EF4-FFF2-40B4-BE49-F238E27FC236}">
                  <a16:creationId xmlns:a16="http://schemas.microsoft.com/office/drawing/2014/main" id="{FDAFCFAC-CF9A-26F2-2F04-C71C328444B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8" name="Knopf1">
            <a:extLst>
              <a:ext uri="{FF2B5EF4-FFF2-40B4-BE49-F238E27FC236}">
                <a16:creationId xmlns:a16="http://schemas.microsoft.com/office/drawing/2014/main" id="{55FC65EB-2E7D-3FDB-DEBA-A784E7274AC2}"/>
              </a:ext>
            </a:extLst>
          </p:cNvPr>
          <p:cNvGrpSpPr/>
          <p:nvPr/>
        </p:nvGrpSpPr>
        <p:grpSpPr>
          <a:xfrm>
            <a:off x="9383011" y="1045049"/>
            <a:ext cx="525690" cy="504000"/>
            <a:chOff x="8550142" y="4941168"/>
            <a:chExt cx="593858" cy="576064"/>
          </a:xfrm>
          <a:solidFill>
            <a:schemeClr val="accent1"/>
          </a:solidFill>
        </p:grpSpPr>
        <p:sp>
          <p:nvSpPr>
            <p:cNvPr id="29" name="Rechteck 28">
              <a:extLst>
                <a:ext uri="{FF2B5EF4-FFF2-40B4-BE49-F238E27FC236}">
                  <a16:creationId xmlns:a16="http://schemas.microsoft.com/office/drawing/2014/main" id="{F2D9A9EC-FB30-B611-74CD-DE312808B14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8">
              <a:extLst>
                <a:ext uri="{FF2B5EF4-FFF2-40B4-BE49-F238E27FC236}">
                  <a16:creationId xmlns:a16="http://schemas.microsoft.com/office/drawing/2014/main" id="{94518C2B-C6AC-D681-F17A-390492346D9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1" name="Hilfe 8 Grafik">
            <a:extLst>
              <a:ext uri="{FF2B5EF4-FFF2-40B4-BE49-F238E27FC236}">
                <a16:creationId xmlns:a16="http://schemas.microsoft.com/office/drawing/2014/main" id="{6079612A-584C-B588-CE1D-DE23EFAF43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2" name="Hilfe 7 Grafik">
            <a:extLst>
              <a:ext uri="{FF2B5EF4-FFF2-40B4-BE49-F238E27FC236}">
                <a16:creationId xmlns:a16="http://schemas.microsoft.com/office/drawing/2014/main" id="{5682B282-9A63-632C-1894-02829FB8AB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3" name="Hilfe 6 Grafik">
            <a:extLst>
              <a:ext uri="{FF2B5EF4-FFF2-40B4-BE49-F238E27FC236}">
                <a16:creationId xmlns:a16="http://schemas.microsoft.com/office/drawing/2014/main" id="{0FF6F296-44F2-4660-A239-4F7DBC8D164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4" name="Hilfe 5 Grafik">
            <a:extLst>
              <a:ext uri="{FF2B5EF4-FFF2-40B4-BE49-F238E27FC236}">
                <a16:creationId xmlns:a16="http://schemas.microsoft.com/office/drawing/2014/main" id="{0E318BBC-97A6-B3DF-DBF3-FA9AE22D0C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5" name="Hilfe 4 Grafik">
            <a:extLst>
              <a:ext uri="{FF2B5EF4-FFF2-40B4-BE49-F238E27FC236}">
                <a16:creationId xmlns:a16="http://schemas.microsoft.com/office/drawing/2014/main" id="{0BD1DF36-451E-7982-F101-78D6C99B3F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6" name="Hilfe 3 Grafik">
            <a:extLst>
              <a:ext uri="{FF2B5EF4-FFF2-40B4-BE49-F238E27FC236}">
                <a16:creationId xmlns:a16="http://schemas.microsoft.com/office/drawing/2014/main" id="{98E7C925-165C-2045-F902-F68D2FB258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7" name="Hilfe 2 Grafik">
            <a:extLst>
              <a:ext uri="{FF2B5EF4-FFF2-40B4-BE49-F238E27FC236}">
                <a16:creationId xmlns:a16="http://schemas.microsoft.com/office/drawing/2014/main" id="{7EA4E703-7094-62FD-32E6-6E34F5A7864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8" name="Hilfe 1 Grafik">
            <a:extLst>
              <a:ext uri="{FF2B5EF4-FFF2-40B4-BE49-F238E27FC236}">
                <a16:creationId xmlns:a16="http://schemas.microsoft.com/office/drawing/2014/main" id="{4287C643-0099-28D4-C4CA-40903CE0651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grpSp>
        <p:nvGrpSpPr>
          <p:cNvPr id="39" name="Gruppieren 38">
            <a:extLst>
              <a:ext uri="{FF2B5EF4-FFF2-40B4-BE49-F238E27FC236}">
                <a16:creationId xmlns:a16="http://schemas.microsoft.com/office/drawing/2014/main" id="{977F0D39-BD4E-3CAF-9583-C841D312E400}"/>
              </a:ext>
            </a:extLst>
          </p:cNvPr>
          <p:cNvGrpSpPr/>
          <p:nvPr/>
        </p:nvGrpSpPr>
        <p:grpSpPr>
          <a:xfrm>
            <a:off x="3878787" y="3827469"/>
            <a:ext cx="5189898" cy="1516466"/>
            <a:chOff x="200472" y="2060848"/>
            <a:chExt cx="5040560" cy="1733979"/>
          </a:xfrm>
        </p:grpSpPr>
        <p:sp>
          <p:nvSpPr>
            <p:cNvPr id="40" name="Gefaltete Ecke 39">
              <a:extLst>
                <a:ext uri="{FF2B5EF4-FFF2-40B4-BE49-F238E27FC236}">
                  <a16:creationId xmlns:a16="http://schemas.microsoft.com/office/drawing/2014/main" id="{0687B98A-A660-FA34-553C-7F93166D3820}"/>
                </a:ext>
              </a:extLst>
            </p:cNvPr>
            <p:cNvSpPr/>
            <p:nvPr/>
          </p:nvSpPr>
          <p:spPr>
            <a:xfrm>
              <a:off x="200472" y="2060848"/>
              <a:ext cx="2232248" cy="1728192"/>
            </a:xfrm>
            <a:prstGeom prst="foldedCorner">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56BEAC4C-B069-E97A-603F-C4BAABA9646F}"/>
                </a:ext>
              </a:extLst>
            </p:cNvPr>
            <p:cNvSpPr txBox="1"/>
            <p:nvPr/>
          </p:nvSpPr>
          <p:spPr>
            <a:xfrm>
              <a:off x="272480" y="2132856"/>
              <a:ext cx="2016224" cy="1077218"/>
            </a:xfrm>
            <a:prstGeom prst="rect">
              <a:avLst/>
            </a:prstGeom>
            <a:noFill/>
          </p:spPr>
          <p:txBody>
            <a:bodyPr wrap="square" rtlCol="0">
              <a:spAutoFit/>
            </a:bodyPr>
            <a:lstStyle/>
            <a:p>
              <a:r>
                <a:rPr lang="de-DE" sz="1600" b="1" dirty="0"/>
                <a:t>Bank A</a:t>
              </a:r>
            </a:p>
            <a:p>
              <a:r>
                <a:rPr lang="de-DE" sz="1600" dirty="0"/>
                <a:t>Kreditbetrag: 4500 €</a:t>
              </a:r>
            </a:p>
            <a:p>
              <a:r>
                <a:rPr lang="de-DE" sz="1600" dirty="0"/>
                <a:t>12 Monatsraten zu je 392,50 €</a:t>
              </a:r>
            </a:p>
          </p:txBody>
        </p:sp>
        <p:sp>
          <p:nvSpPr>
            <p:cNvPr id="42" name="Gefaltete Ecke 41">
              <a:extLst>
                <a:ext uri="{FF2B5EF4-FFF2-40B4-BE49-F238E27FC236}">
                  <a16:creationId xmlns:a16="http://schemas.microsoft.com/office/drawing/2014/main" id="{85BAFB72-EA80-4288-2091-A67C3EE1CC2E}"/>
                </a:ext>
              </a:extLst>
            </p:cNvPr>
            <p:cNvSpPr/>
            <p:nvPr/>
          </p:nvSpPr>
          <p:spPr>
            <a:xfrm>
              <a:off x="3008784" y="2066635"/>
              <a:ext cx="2232248" cy="1728192"/>
            </a:xfrm>
            <a:prstGeom prst="foldedCorner">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C88D1104-72AA-F8D3-B5C2-2711499E6670}"/>
                </a:ext>
              </a:extLst>
            </p:cNvPr>
            <p:cNvSpPr txBox="1"/>
            <p:nvPr/>
          </p:nvSpPr>
          <p:spPr>
            <a:xfrm>
              <a:off x="3080792" y="2138643"/>
              <a:ext cx="2016224" cy="1323439"/>
            </a:xfrm>
            <a:prstGeom prst="rect">
              <a:avLst/>
            </a:prstGeom>
            <a:noFill/>
          </p:spPr>
          <p:txBody>
            <a:bodyPr wrap="square" rtlCol="0">
              <a:spAutoFit/>
            </a:bodyPr>
            <a:lstStyle/>
            <a:p>
              <a:r>
                <a:rPr lang="de-DE" sz="1600" b="1" dirty="0"/>
                <a:t>Bank B</a:t>
              </a:r>
            </a:p>
            <a:p>
              <a:r>
                <a:rPr lang="de-DE" sz="1600" dirty="0"/>
                <a:t>Kreditbetrag: 4500 €</a:t>
              </a:r>
            </a:p>
            <a:p>
              <a:r>
                <a:rPr lang="de-DE" sz="1600" dirty="0"/>
                <a:t>Zinssatz von </a:t>
              </a:r>
              <a:br>
                <a:rPr lang="de-DE" sz="1600" dirty="0"/>
              </a:br>
              <a:r>
                <a:rPr lang="de-DE" sz="1600" dirty="0"/>
                <a:t>4,0 % pro Jahr</a:t>
              </a:r>
            </a:p>
            <a:p>
              <a:r>
                <a:rPr lang="de-DE" sz="1600" dirty="0"/>
                <a:t>Laufzeit: ein Jahr </a:t>
              </a:r>
            </a:p>
          </p:txBody>
        </p:sp>
      </p:grpSp>
    </p:spTree>
    <p:extLst>
      <p:ext uri="{BB962C8B-B14F-4D97-AF65-F5344CB8AC3E}">
        <p14:creationId xmlns:p14="http://schemas.microsoft.com/office/powerpoint/2010/main" val="794956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7"/>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1"/>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2"/>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2"/>
                                        </p:tgtEl>
                                        <p:attrNameLst>
                                          <p:attrName>ppt_x</p:attrName>
                                          <p:attrName>ppt_y</p:attrName>
                                        </p:attrNameLst>
                                      </p:cBhvr>
                                      <p:rCtr x="47788" y="-417"/>
                                    </p:animMotion>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3"/>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3"/>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4"/>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5"/>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54E8261E-5B6B-413D-6FBF-A55170BC588E}"/>
                  </a:ext>
                </a:extLst>
              </p:cNvPr>
              <p:cNvSpPr>
                <a:spLocks noGrp="1"/>
              </p:cNvSpPr>
              <p:nvPr>
                <p:ph idx="1"/>
              </p:nvPr>
            </p:nvSpPr>
            <p:spPr/>
            <p:txBody>
              <a:bodyPr/>
              <a:lstStyle/>
              <a:p>
                <a:r>
                  <a:rPr lang="de-DE" sz="1600" b="1" dirty="0"/>
                  <a:t>Aufgabe 1 </a:t>
                </a:r>
                <a:r>
                  <a:rPr lang="de-DE" sz="1600" dirty="0"/>
                  <a:t>[vgl. MSA 2020 A4]</a:t>
                </a:r>
              </a:p>
              <a:p>
                <a:r>
                  <a:rPr lang="de-DE" sz="1600" dirty="0"/>
                  <a:t>*a) Die Studien kommen fast exakt zum gleichen Ergebnis.</a:t>
                </a:r>
              </a:p>
              <a:p>
                <a:r>
                  <a:rPr lang="de-DE" sz="1600" u="sng" dirty="0"/>
                  <a:t>Studie 1:</a:t>
                </a:r>
                <a:r>
                  <a:rPr lang="de-DE" sz="1600" dirty="0"/>
                  <a:t> </a:t>
                </a:r>
                <a14:m>
                  <m:oMath xmlns:m="http://schemas.openxmlformats.org/officeDocument/2006/math">
                    <m:r>
                      <a:rPr lang="de-DE" sz="1600" i="1" dirty="0" smtClean="0">
                        <a:latin typeface="Cambria Math" panose="02040503050406030204" pitchFamily="18" charset="0"/>
                      </a:rPr>
                      <m:t>200</m:t>
                    </m:r>
                    <m:r>
                      <a:rPr lang="de-DE" sz="1600" i="1" dirty="0" smtClean="0">
                        <a:latin typeface="Cambria Math" panose="02040503050406030204" pitchFamily="18" charset="0"/>
                        <a:ea typeface="Cambria Math" panose="02040503050406030204" pitchFamily="18" charset="0"/>
                      </a:rPr>
                      <m:t>∙</m:t>
                    </m:r>
                    <m:sSup>
                      <m:sSupPr>
                        <m:ctrlPr>
                          <a:rPr lang="de-DE" sz="1600" i="1" dirty="0" smtClean="0">
                            <a:latin typeface="Cambria Math" panose="02040503050406030204" pitchFamily="18" charset="0"/>
                            <a:ea typeface="Cambria Math" panose="02040503050406030204" pitchFamily="18" charset="0"/>
                          </a:rPr>
                        </m:ctrlPr>
                      </m:sSupPr>
                      <m:e>
                        <m:r>
                          <a:rPr lang="de-DE" sz="1600" i="1" dirty="0">
                            <a:latin typeface="Cambria Math" panose="02040503050406030204" pitchFamily="18" charset="0"/>
                            <a:ea typeface="Cambria Math" panose="02040503050406030204" pitchFamily="18" charset="0"/>
                          </a:rPr>
                          <m:t>1,02</m:t>
                        </m:r>
                      </m:e>
                      <m:sup>
                        <m:r>
                          <a:rPr lang="de-DE" sz="1600" b="0" i="1" dirty="0" smtClean="0">
                            <a:latin typeface="Cambria Math" panose="02040503050406030204" pitchFamily="18" charset="0"/>
                            <a:ea typeface="Cambria Math" panose="02040503050406030204" pitchFamily="18" charset="0"/>
                          </a:rPr>
                          <m:t>16</m:t>
                        </m:r>
                      </m:sup>
                    </m:sSup>
                    <m:r>
                      <a:rPr lang="de-DE" sz="1600" i="1" dirty="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275</m:t>
                    </m:r>
                  </m:oMath>
                </a14:m>
                <a:endParaRPr lang="de-DE" sz="1600" dirty="0"/>
              </a:p>
              <a:p>
                <a:r>
                  <a:rPr lang="de-DE" sz="1600" u="sng" dirty="0"/>
                  <a:t>Studie 2:</a:t>
                </a:r>
                <a:r>
                  <a:rPr lang="de-DE" sz="1600" dirty="0"/>
                  <a:t> </a:t>
                </a:r>
                <a14:m>
                  <m:oMath xmlns:m="http://schemas.openxmlformats.org/officeDocument/2006/math">
                    <m:r>
                      <a:rPr lang="de-DE" sz="1600" i="1" dirty="0" smtClean="0">
                        <a:latin typeface="Cambria Math" panose="02040503050406030204" pitchFamily="18" charset="0"/>
                      </a:rPr>
                      <m:t>200</m:t>
                    </m:r>
                    <m:r>
                      <a:rPr lang="de-DE" sz="1600" i="1" dirty="0" smtClean="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1,37=274</m:t>
                    </m:r>
                  </m:oMath>
                </a14:m>
                <a:endParaRPr lang="de-DE" sz="1600" u="sng" dirty="0"/>
              </a:p>
              <a:p>
                <a:endParaRPr lang="de-DE" sz="1600" u="sng" dirty="0"/>
              </a:p>
              <a:p>
                <a:r>
                  <a:rPr lang="de-DE" sz="1600" b="1" dirty="0"/>
                  <a:t>Aufgabe 2</a:t>
                </a:r>
                <a:r>
                  <a:rPr lang="de-DE" sz="1600" dirty="0"/>
                  <a:t> [vgl. MSA 2012 N A7]</a:t>
                </a:r>
                <a:endParaRPr lang="de-DE" sz="1600" u="sng" dirty="0"/>
              </a:p>
              <a:p>
                <a:r>
                  <a:rPr lang="de-DE" sz="1600" b="0" dirty="0"/>
                  <a:t>*a) </a:t>
                </a:r>
                <a14:m>
                  <m:oMath xmlns:m="http://schemas.openxmlformats.org/officeDocument/2006/math">
                    <m:r>
                      <a:rPr lang="de-DE" sz="1600" b="0" i="0" smtClean="0">
                        <a:latin typeface="Cambria Math" panose="02040503050406030204" pitchFamily="18" charset="0"/>
                      </a:rPr>
                      <m:t>392,50 € </m:t>
                    </m:r>
                    <m:r>
                      <a:rPr lang="de-DE" sz="1600" b="0" i="0" smtClean="0">
                        <a:latin typeface="Cambria Math" panose="02040503050406030204" pitchFamily="18" charset="0"/>
                        <a:ea typeface="Cambria Math" panose="02040503050406030204" pitchFamily="18" charset="0"/>
                      </a:rPr>
                      <m:t>∙12=4710 €</m:t>
                    </m:r>
                  </m:oMath>
                </a14:m>
                <a:br>
                  <a:rPr lang="de-DE" sz="1600" dirty="0"/>
                </a:br>
                <a14:m>
                  <m:oMath xmlns:m="http://schemas.openxmlformats.org/officeDocument/2006/math">
                    <m:r>
                      <a:rPr lang="de-DE" sz="1600" b="0" i="0" smtClean="0">
                        <a:latin typeface="Cambria Math" panose="02040503050406030204" pitchFamily="18" charset="0"/>
                      </a:rPr>
                      <m:t>4710 € :4500 €</m:t>
                    </m:r>
                    <m:r>
                      <a:rPr lang="de-DE" sz="1600" b="0" i="1" smtClean="0">
                        <a:latin typeface="Cambria Math" panose="02040503050406030204" pitchFamily="18" charset="0"/>
                        <a:ea typeface="Cambria Math" panose="02040503050406030204" pitchFamily="18" charset="0"/>
                      </a:rPr>
                      <m:t>≈</m:t>
                    </m:r>
                    <m:r>
                      <a:rPr lang="de-DE" sz="1600" b="0" i="0" smtClean="0">
                        <a:latin typeface="Cambria Math" panose="02040503050406030204" pitchFamily="18" charset="0"/>
                      </a:rPr>
                      <m:t>1,047</m:t>
                    </m:r>
                  </m:oMath>
                </a14:m>
                <a:r>
                  <a:rPr lang="de-DE" sz="1600" dirty="0"/>
                  <a:t> </a:t>
                </a:r>
                <a:br>
                  <a:rPr lang="de-DE" sz="1600" dirty="0"/>
                </a:br>
                <a:r>
                  <a:rPr lang="de-DE" sz="1600" dirty="0"/>
                  <a:t> </a:t>
                </a:r>
                <a14:m>
                  <m:oMath xmlns:m="http://schemas.openxmlformats.org/officeDocument/2006/math">
                    <m:r>
                      <m:rPr>
                        <m:sty m:val="p"/>
                      </m:rPr>
                      <a:rPr lang="de-DE" sz="1600" b="0" i="0" smtClean="0">
                        <a:latin typeface="Cambria Math" panose="02040503050406030204" pitchFamily="18" charset="0"/>
                      </a:rPr>
                      <m:t>p</m:t>
                    </m:r>
                    <m:r>
                      <a:rPr lang="de-DE" sz="1600" b="0" i="0" smtClean="0">
                        <a:latin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m:t>
                    </m:r>
                    <m:r>
                      <a:rPr lang="de-DE" sz="1600" b="0" i="0" smtClean="0">
                        <a:latin typeface="Cambria Math" panose="02040503050406030204" pitchFamily="18" charset="0"/>
                      </a:rPr>
                      <m:t>4,7 %</m:t>
                    </m:r>
                  </m:oMath>
                </a14:m>
                <a:endParaRPr lang="de-DE" sz="1600" dirty="0"/>
              </a:p>
              <a:p>
                <a:r>
                  <a:rPr lang="de-DE" sz="1600" dirty="0"/>
                  <a:t>Das Angebot der Bank B ist kostengünstiger, da der Zinssatz mit 4% deutlich geringer ist, </a:t>
                </a:r>
              </a:p>
              <a:p>
                <a:r>
                  <a:rPr lang="de-DE" sz="1600" dirty="0"/>
                  <a:t>als der Zinssatz von Bank A, der bei 4,7% liegt.</a:t>
                </a:r>
              </a:p>
              <a:p>
                <a:endParaRPr lang="de-DE" sz="1600" u="sng" dirty="0"/>
              </a:p>
              <a:p>
                <a:endParaRPr lang="de-DE" sz="1600" u="sng" dirty="0"/>
              </a:p>
              <a:p>
                <a:endParaRPr lang="de-DE" sz="1600" u="sng" dirty="0"/>
              </a:p>
              <a:p>
                <a:endParaRPr lang="de-DE" sz="1600" u="sng" dirty="0"/>
              </a:p>
              <a:p>
                <a:endParaRPr lang="de-DE" sz="1600" u="sng" dirty="0"/>
              </a:p>
              <a:p>
                <a:endParaRPr lang="de-DE" sz="1600" dirty="0"/>
              </a:p>
            </p:txBody>
          </p:sp>
        </mc:Choice>
        <mc:Fallback xmlns="">
          <p:sp>
            <p:nvSpPr>
              <p:cNvPr id="2" name="Inhaltsplatzhalter 1">
                <a:extLst>
                  <a:ext uri="{FF2B5EF4-FFF2-40B4-BE49-F238E27FC236}">
                    <a16:creationId xmlns:a16="http://schemas.microsoft.com/office/drawing/2014/main" id="{54E8261E-5B6B-413D-6FBF-A55170BC588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7DAED17D-DE71-3C37-2FF4-2EF0A910CC57}"/>
              </a:ext>
            </a:extLst>
          </p:cNvPr>
          <p:cNvSpPr>
            <a:spLocks noGrp="1"/>
          </p:cNvSpPr>
          <p:nvPr>
            <p:ph type="body" sz="quarter" idx="11"/>
          </p:nvPr>
        </p:nvSpPr>
        <p:spPr/>
        <p:txBody>
          <a:bodyPr/>
          <a:lstStyle/>
          <a:p>
            <a:endParaRPr lang="de-DE"/>
          </a:p>
        </p:txBody>
      </p:sp>
      <p:sp>
        <p:nvSpPr>
          <p:cNvPr id="4" name="Fußzeilenplatzhalter 3">
            <a:extLst>
              <a:ext uri="{FF2B5EF4-FFF2-40B4-BE49-F238E27FC236}">
                <a16:creationId xmlns:a16="http://schemas.microsoft.com/office/drawing/2014/main" id="{09CF2B17-3A83-F4A9-8959-2AD9B81883E6}"/>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p:spTree>
    <p:extLst>
      <p:ext uri="{BB962C8B-B14F-4D97-AF65-F5344CB8AC3E}">
        <p14:creationId xmlns:p14="http://schemas.microsoft.com/office/powerpoint/2010/main" val="560233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6910592-3167-D28D-86FE-57CE0FD4D6EE}"/>
              </a:ext>
            </a:extLst>
          </p:cNvPr>
          <p:cNvSpPr>
            <a:spLocks noGrp="1"/>
          </p:cNvSpPr>
          <p:nvPr>
            <p:ph idx="1"/>
          </p:nvPr>
        </p:nvSpPr>
        <p:spPr/>
        <p:txBody>
          <a:bodyPr/>
          <a:lstStyle/>
          <a:p>
            <a:r>
              <a:rPr lang="de-DE" sz="1600" b="1" dirty="0"/>
              <a:t>Aufgabe 1 </a:t>
            </a:r>
            <a:r>
              <a:rPr lang="de-DE" sz="1600" dirty="0"/>
              <a:t>[MSA 2016 A4]</a:t>
            </a:r>
          </a:p>
          <a:p>
            <a:r>
              <a:rPr lang="de-DE" sz="1500" dirty="0"/>
              <a:t>Mit Hilfe radioaktiver Strahlung können Erkrankungen der Schilddrüse erkannt werden. Dazu wird dem Patienten eine Flüssigkeit mit einer kleinen Menge des radioaktiven Elements Technetium gespritzt. Pro Stunde nimmt die Masse des Technetiums um ca. 11% ab.</a:t>
            </a:r>
          </a:p>
          <a:p>
            <a:pPr marL="346075" indent="-342900">
              <a:buAutoNum type="alphaLcParenR"/>
            </a:pPr>
            <a:r>
              <a:rPr lang="de-DE" sz="1500" dirty="0"/>
              <a:t>Vervollständigen Sie die Tabelle für diese Abnahme.</a:t>
            </a:r>
            <a:br>
              <a:rPr lang="de-DE" sz="1600" dirty="0"/>
            </a:br>
            <a:br>
              <a:rPr lang="de-DE" sz="1600" dirty="0"/>
            </a:br>
            <a:br>
              <a:rPr lang="de-DE" sz="1600" dirty="0"/>
            </a:br>
            <a:endParaRPr lang="de-DE" sz="1600" dirty="0"/>
          </a:p>
          <a:p>
            <a:pPr marL="346075" indent="-342900">
              <a:buAutoNum type="alphaLcParenR"/>
            </a:pPr>
            <a:r>
              <a:rPr lang="de-DE" sz="1500" dirty="0"/>
              <a:t>Beschriften Sie das Koordinatensystem passend zur Tabelle und </a:t>
            </a:r>
            <a:br>
              <a:rPr lang="de-DE" sz="1500" dirty="0"/>
            </a:br>
            <a:r>
              <a:rPr lang="de-DE" sz="1500" dirty="0"/>
              <a:t>zeichnen Sie den Verlauf der Abnahme ein. </a:t>
            </a:r>
          </a:p>
          <a:p>
            <a:pPr marL="346075" indent="-342900">
              <a:buAutoNum type="alphaLcParenR"/>
            </a:pPr>
            <a:r>
              <a:rPr lang="de-DE" sz="1500" dirty="0"/>
              <a:t>Geben Sie an, nach welcher Zeit nur noch die Hälfte der Masse </a:t>
            </a:r>
            <a:br>
              <a:rPr lang="de-DE" sz="1500" dirty="0"/>
            </a:br>
            <a:r>
              <a:rPr lang="de-DE" sz="1500" dirty="0"/>
              <a:t>des Technetiums im Körper vorhanden ist.</a:t>
            </a:r>
          </a:p>
          <a:p>
            <a:pPr marL="346075" indent="-342900">
              <a:buAutoNum type="alphaLcParenR"/>
            </a:pPr>
            <a:r>
              <a:rPr lang="de-DE" sz="1500" dirty="0"/>
              <a:t>Entscheiden Sie, welche der beiden Aussagen über den </a:t>
            </a:r>
            <a:br>
              <a:rPr lang="de-DE" sz="1500" dirty="0"/>
            </a:br>
            <a:r>
              <a:rPr lang="de-DE" sz="1500" dirty="0"/>
              <a:t>Abnahmeprozess richtig ist.</a:t>
            </a:r>
            <a:br>
              <a:rPr lang="de-DE" sz="1500" dirty="0"/>
            </a:br>
            <a:br>
              <a:rPr lang="de-DE" sz="1500" dirty="0"/>
            </a:br>
            <a:br>
              <a:rPr lang="de-DE" sz="1500" dirty="0"/>
            </a:br>
            <a:br>
              <a:rPr lang="de-DE" sz="1500" dirty="0"/>
            </a:br>
            <a:r>
              <a:rPr lang="de-DE" sz="1500" dirty="0"/>
              <a:t>Begründen Sie Ihre Entscheidung.</a:t>
            </a:r>
          </a:p>
          <a:p>
            <a:pPr marL="346075" indent="-342900">
              <a:buAutoNum type="alphaLcParenR"/>
            </a:pPr>
            <a:r>
              <a:rPr lang="de-DE" sz="1500" dirty="0"/>
              <a:t>Geben Sie an, wie viel Milligramm Technetium nach einem Tag (24 h)</a:t>
            </a:r>
            <a:br>
              <a:rPr lang="de-DE" sz="1500" dirty="0"/>
            </a:br>
            <a:r>
              <a:rPr lang="de-DE" sz="1500" dirty="0"/>
              <a:t>noch vorhanden sind.</a:t>
            </a:r>
          </a:p>
        </p:txBody>
      </p:sp>
      <p:sp>
        <p:nvSpPr>
          <p:cNvPr id="4" name="Titel 3">
            <a:extLst>
              <a:ext uri="{FF2B5EF4-FFF2-40B4-BE49-F238E27FC236}">
                <a16:creationId xmlns:a16="http://schemas.microsoft.com/office/drawing/2014/main" id="{E2027C67-DC33-0788-84AC-A4628D98F951}"/>
              </a:ext>
            </a:extLst>
          </p:cNvPr>
          <p:cNvSpPr>
            <a:spLocks noGrp="1"/>
          </p:cNvSpPr>
          <p:nvPr>
            <p:ph type="title"/>
          </p:nvPr>
        </p:nvSpPr>
        <p:spPr/>
        <p:txBody>
          <a:bodyPr/>
          <a:lstStyle/>
          <a:p>
            <a:r>
              <a:rPr lang="de-DE" dirty="0"/>
              <a:t>Prüfungsaufgabe</a:t>
            </a:r>
          </a:p>
        </p:txBody>
      </p:sp>
      <p:sp>
        <p:nvSpPr>
          <p:cNvPr id="106" name="Textplatzhalter 105">
            <a:extLst>
              <a:ext uri="{FF2B5EF4-FFF2-40B4-BE49-F238E27FC236}">
                <a16:creationId xmlns:a16="http://schemas.microsoft.com/office/drawing/2014/main" id="{DAFA86CB-2FF3-CFD2-22CD-9F22CB785FBD}"/>
              </a:ext>
            </a:extLst>
          </p:cNvPr>
          <p:cNvSpPr>
            <a:spLocks noGrp="1"/>
          </p:cNvSpPr>
          <p:nvPr>
            <p:ph type="body" sz="quarter" idx="21"/>
          </p:nvPr>
        </p:nvSpPr>
        <p:spPr/>
        <p:txBody>
          <a:bodyPr/>
          <a:lstStyle/>
          <a:p>
            <a:endParaRPr lang="de-DE"/>
          </a:p>
        </p:txBody>
      </p:sp>
      <p:graphicFrame>
        <p:nvGraphicFramePr>
          <p:cNvPr id="5" name="Tabelle 4">
            <a:extLst>
              <a:ext uri="{FF2B5EF4-FFF2-40B4-BE49-F238E27FC236}">
                <a16:creationId xmlns:a16="http://schemas.microsoft.com/office/drawing/2014/main" id="{51357A8F-A814-553A-5DEF-CBF3FA73D18C}"/>
              </a:ext>
            </a:extLst>
          </p:cNvPr>
          <p:cNvGraphicFramePr>
            <a:graphicFrameLocks noGrp="1"/>
          </p:cNvGraphicFramePr>
          <p:nvPr>
            <p:extLst>
              <p:ext uri="{D42A27DB-BD31-4B8C-83A1-F6EECF244321}">
                <p14:modId xmlns:p14="http://schemas.microsoft.com/office/powerpoint/2010/main" val="1392583482"/>
              </p:ext>
            </p:extLst>
          </p:nvPr>
        </p:nvGraphicFramePr>
        <p:xfrm>
          <a:off x="560511" y="2516657"/>
          <a:ext cx="5904436" cy="540000"/>
        </p:xfrm>
        <a:graphic>
          <a:graphicData uri="http://schemas.openxmlformats.org/drawingml/2006/table">
            <a:tbl>
              <a:tblPr firstRow="1" bandRow="1">
                <a:tableStyleId>{5C22544A-7EE6-4342-B048-85BDC9FD1C3A}</a:tableStyleId>
              </a:tblPr>
              <a:tblGrid>
                <a:gridCol w="2218754">
                  <a:extLst>
                    <a:ext uri="{9D8B030D-6E8A-4147-A177-3AD203B41FA5}">
                      <a16:colId xmlns:a16="http://schemas.microsoft.com/office/drawing/2014/main" val="3859932826"/>
                    </a:ext>
                  </a:extLst>
                </a:gridCol>
                <a:gridCol w="526526">
                  <a:extLst>
                    <a:ext uri="{9D8B030D-6E8A-4147-A177-3AD203B41FA5}">
                      <a16:colId xmlns:a16="http://schemas.microsoft.com/office/drawing/2014/main" val="4138255622"/>
                    </a:ext>
                  </a:extLst>
                </a:gridCol>
                <a:gridCol w="526526">
                  <a:extLst>
                    <a:ext uri="{9D8B030D-6E8A-4147-A177-3AD203B41FA5}">
                      <a16:colId xmlns:a16="http://schemas.microsoft.com/office/drawing/2014/main" val="3709906582"/>
                    </a:ext>
                  </a:extLst>
                </a:gridCol>
                <a:gridCol w="526526">
                  <a:extLst>
                    <a:ext uri="{9D8B030D-6E8A-4147-A177-3AD203B41FA5}">
                      <a16:colId xmlns:a16="http://schemas.microsoft.com/office/drawing/2014/main" val="1011500859"/>
                    </a:ext>
                  </a:extLst>
                </a:gridCol>
                <a:gridCol w="526526">
                  <a:extLst>
                    <a:ext uri="{9D8B030D-6E8A-4147-A177-3AD203B41FA5}">
                      <a16:colId xmlns:a16="http://schemas.microsoft.com/office/drawing/2014/main" val="521029256"/>
                    </a:ext>
                  </a:extLst>
                </a:gridCol>
                <a:gridCol w="526526">
                  <a:extLst>
                    <a:ext uri="{9D8B030D-6E8A-4147-A177-3AD203B41FA5}">
                      <a16:colId xmlns:a16="http://schemas.microsoft.com/office/drawing/2014/main" val="2200102450"/>
                    </a:ext>
                  </a:extLst>
                </a:gridCol>
                <a:gridCol w="526526">
                  <a:extLst>
                    <a:ext uri="{9D8B030D-6E8A-4147-A177-3AD203B41FA5}">
                      <a16:colId xmlns:a16="http://schemas.microsoft.com/office/drawing/2014/main" val="3771227997"/>
                    </a:ext>
                  </a:extLst>
                </a:gridCol>
                <a:gridCol w="526526">
                  <a:extLst>
                    <a:ext uri="{9D8B030D-6E8A-4147-A177-3AD203B41FA5}">
                      <a16:colId xmlns:a16="http://schemas.microsoft.com/office/drawing/2014/main" val="3341650058"/>
                    </a:ext>
                  </a:extLst>
                </a:gridCol>
              </a:tblGrid>
              <a:tr h="270000">
                <a:tc>
                  <a:txBody>
                    <a:bodyPr/>
                    <a:lstStyle/>
                    <a:p>
                      <a:pPr algn="ctr"/>
                      <a:r>
                        <a:rPr lang="de-DE" sz="1400" b="1" dirty="0">
                          <a:solidFill>
                            <a:schemeClr val="tx1"/>
                          </a:solidFill>
                        </a:rPr>
                        <a:t>Zeit in h</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b="0" dirty="0">
                        <a:solidFill>
                          <a:schemeClr val="tx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912795"/>
                  </a:ext>
                </a:extLst>
              </a:tr>
              <a:tr h="270000">
                <a:tc>
                  <a:txBody>
                    <a:bodyPr/>
                    <a:lstStyle/>
                    <a:p>
                      <a:pPr algn="ctr"/>
                      <a:r>
                        <a:rPr lang="de-DE" sz="1400" b="1" dirty="0">
                          <a:solidFill>
                            <a:schemeClr val="tx1"/>
                          </a:solidFill>
                        </a:rPr>
                        <a:t>Masse des Technetium in mg</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400" b="0" dirty="0">
                        <a:solidFill>
                          <a:schemeClr val="tx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3,96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2,79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2,48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1,97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742383"/>
                  </a:ext>
                </a:extLst>
              </a:tr>
            </a:tbl>
          </a:graphicData>
        </a:graphic>
      </p:graphicFrame>
      <p:grpSp>
        <p:nvGrpSpPr>
          <p:cNvPr id="6" name="Gruppieren 5">
            <a:extLst>
              <a:ext uri="{FF2B5EF4-FFF2-40B4-BE49-F238E27FC236}">
                <a16:creationId xmlns:a16="http://schemas.microsoft.com/office/drawing/2014/main" id="{D3D1D933-0E85-73D3-FC84-9C07DCA2EA6D}"/>
              </a:ext>
            </a:extLst>
          </p:cNvPr>
          <p:cNvGrpSpPr>
            <a:grpSpLocks noChangeAspect="1"/>
          </p:cNvGrpSpPr>
          <p:nvPr/>
        </p:nvGrpSpPr>
        <p:grpSpPr bwMode="auto">
          <a:xfrm>
            <a:off x="5917525" y="3197924"/>
            <a:ext cx="3080058" cy="2772000"/>
            <a:chOff x="1417" y="1417"/>
            <a:chExt cx="5669" cy="5102"/>
          </a:xfrm>
        </p:grpSpPr>
        <p:sp>
          <p:nvSpPr>
            <p:cNvPr id="8" name="Text Box 381">
              <a:extLst>
                <a:ext uri="{FF2B5EF4-FFF2-40B4-BE49-F238E27FC236}">
                  <a16:creationId xmlns:a16="http://schemas.microsoft.com/office/drawing/2014/main" id="{E08F56F2-C9E4-8B91-C71E-0FCBFAC95482}"/>
                </a:ext>
              </a:extLst>
            </p:cNvPr>
            <p:cNvSpPr txBox="1">
              <a:spLocks noChangeAspect="1" noEditPoints="1" noChangeArrowheads="1" noChangeShapeType="1" noTextEdit="1"/>
            </p:cNvSpPr>
            <p:nvPr/>
          </p:nvSpPr>
          <p:spPr bwMode="auto">
            <a:xfrm>
              <a:off x="1417" y="1417"/>
              <a:ext cx="57" cy="57"/>
            </a:xfrm>
            <a:prstGeom prst="rect">
              <a:avLst/>
            </a:prstGeom>
            <a:solidFill>
              <a:srgbClr val="FFFFFF"/>
            </a:solidFill>
            <a:ln>
              <a:noFill/>
            </a:ln>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 </a:t>
              </a:r>
            </a:p>
          </p:txBody>
        </p:sp>
        <p:grpSp>
          <p:nvGrpSpPr>
            <p:cNvPr id="9" name="Group 382">
              <a:extLst>
                <a:ext uri="{FF2B5EF4-FFF2-40B4-BE49-F238E27FC236}">
                  <a16:creationId xmlns:a16="http://schemas.microsoft.com/office/drawing/2014/main" id="{44DD773E-7E7F-BF0D-401D-93402A156C81}"/>
                </a:ext>
              </a:extLst>
            </p:cNvPr>
            <p:cNvGrpSpPr>
              <a:grpSpLocks noChangeAspect="1"/>
            </p:cNvGrpSpPr>
            <p:nvPr/>
          </p:nvGrpSpPr>
          <p:grpSpPr bwMode="auto">
            <a:xfrm>
              <a:off x="1417" y="1417"/>
              <a:ext cx="5669" cy="5102"/>
              <a:chOff x="1417" y="1417"/>
              <a:chExt cx="5669" cy="5102"/>
            </a:xfrm>
          </p:grpSpPr>
          <p:cxnSp>
            <p:nvCxnSpPr>
              <p:cNvPr id="29" name="Line 383">
                <a:extLst>
                  <a:ext uri="{FF2B5EF4-FFF2-40B4-BE49-F238E27FC236}">
                    <a16:creationId xmlns:a16="http://schemas.microsoft.com/office/drawing/2014/main" id="{1C38D8DF-A786-B9D2-B85D-1CD71AE23F3F}"/>
                  </a:ext>
                </a:extLst>
              </p:cNvPr>
              <p:cNvCxnSpPr>
                <a:cxnSpLocks noChangeAspect="1" noEditPoints="1" noChangeArrowheads="1" noChangeShapeType="1"/>
              </p:cNvCxnSpPr>
              <p:nvPr/>
            </p:nvCxnSpPr>
            <p:spPr bwMode="auto">
              <a:xfrm>
                <a:off x="1417" y="1417"/>
                <a:ext cx="0" cy="5102"/>
              </a:xfrm>
              <a:prstGeom prst="line">
                <a:avLst/>
              </a:prstGeom>
              <a:noFill/>
              <a:ln w="3175">
                <a:solidFill>
                  <a:srgbClr val="C6C6C6"/>
                </a:solidFill>
                <a:round/>
                <a:headEnd/>
                <a:tailEnd/>
              </a:ln>
            </p:spPr>
          </p:cxnSp>
          <p:cxnSp>
            <p:nvCxnSpPr>
              <p:cNvPr id="30" name="Line 384">
                <a:extLst>
                  <a:ext uri="{FF2B5EF4-FFF2-40B4-BE49-F238E27FC236}">
                    <a16:creationId xmlns:a16="http://schemas.microsoft.com/office/drawing/2014/main" id="{6589BBB2-A47B-FC95-A055-7317B061FBC5}"/>
                  </a:ext>
                </a:extLst>
              </p:cNvPr>
              <p:cNvCxnSpPr>
                <a:cxnSpLocks noChangeAspect="1" noEditPoints="1" noChangeArrowheads="1" noChangeShapeType="1"/>
              </p:cNvCxnSpPr>
              <p:nvPr/>
            </p:nvCxnSpPr>
            <p:spPr bwMode="auto">
              <a:xfrm>
                <a:off x="1700" y="1417"/>
                <a:ext cx="0" cy="5102"/>
              </a:xfrm>
              <a:prstGeom prst="line">
                <a:avLst/>
              </a:prstGeom>
              <a:noFill/>
              <a:ln w="3175">
                <a:solidFill>
                  <a:srgbClr val="C6C6C6"/>
                </a:solidFill>
                <a:round/>
                <a:headEnd/>
                <a:tailEnd/>
              </a:ln>
            </p:spPr>
          </p:cxnSp>
          <p:cxnSp>
            <p:nvCxnSpPr>
              <p:cNvPr id="31" name="Line 385">
                <a:extLst>
                  <a:ext uri="{FF2B5EF4-FFF2-40B4-BE49-F238E27FC236}">
                    <a16:creationId xmlns:a16="http://schemas.microsoft.com/office/drawing/2014/main" id="{87F3BB55-1A73-7EF4-3ECE-B0EF96EE7D52}"/>
                  </a:ext>
                </a:extLst>
              </p:cNvPr>
              <p:cNvCxnSpPr>
                <a:cxnSpLocks noChangeAspect="1" noEditPoints="1" noChangeArrowheads="1" noChangeShapeType="1"/>
              </p:cNvCxnSpPr>
              <p:nvPr/>
            </p:nvCxnSpPr>
            <p:spPr bwMode="auto">
              <a:xfrm>
                <a:off x="1984" y="1417"/>
                <a:ext cx="0" cy="5102"/>
              </a:xfrm>
              <a:prstGeom prst="line">
                <a:avLst/>
              </a:prstGeom>
              <a:noFill/>
              <a:ln w="3175">
                <a:solidFill>
                  <a:srgbClr val="C6C6C6"/>
                </a:solidFill>
                <a:round/>
                <a:headEnd/>
                <a:tailEnd/>
              </a:ln>
            </p:spPr>
          </p:cxnSp>
          <p:cxnSp>
            <p:nvCxnSpPr>
              <p:cNvPr id="32" name="Line 386">
                <a:extLst>
                  <a:ext uri="{FF2B5EF4-FFF2-40B4-BE49-F238E27FC236}">
                    <a16:creationId xmlns:a16="http://schemas.microsoft.com/office/drawing/2014/main" id="{2F3C40C3-1424-E8DF-1D98-A59A0733B25D}"/>
                  </a:ext>
                </a:extLst>
              </p:cNvPr>
              <p:cNvCxnSpPr>
                <a:cxnSpLocks noChangeAspect="1" noEditPoints="1" noChangeArrowheads="1" noChangeShapeType="1"/>
              </p:cNvCxnSpPr>
              <p:nvPr/>
            </p:nvCxnSpPr>
            <p:spPr bwMode="auto">
              <a:xfrm>
                <a:off x="2267" y="1417"/>
                <a:ext cx="0" cy="5102"/>
              </a:xfrm>
              <a:prstGeom prst="line">
                <a:avLst/>
              </a:prstGeom>
              <a:noFill/>
              <a:ln w="3175">
                <a:solidFill>
                  <a:srgbClr val="C6C6C6"/>
                </a:solidFill>
                <a:round/>
                <a:headEnd/>
                <a:tailEnd/>
              </a:ln>
            </p:spPr>
          </p:cxnSp>
          <p:cxnSp>
            <p:nvCxnSpPr>
              <p:cNvPr id="33" name="Line 387">
                <a:extLst>
                  <a:ext uri="{FF2B5EF4-FFF2-40B4-BE49-F238E27FC236}">
                    <a16:creationId xmlns:a16="http://schemas.microsoft.com/office/drawing/2014/main" id="{BB346A91-B8C7-5B12-F275-5C75068EE26C}"/>
                  </a:ext>
                </a:extLst>
              </p:cNvPr>
              <p:cNvCxnSpPr>
                <a:cxnSpLocks noChangeAspect="1" noEditPoints="1" noChangeArrowheads="1" noChangeShapeType="1"/>
              </p:cNvCxnSpPr>
              <p:nvPr/>
            </p:nvCxnSpPr>
            <p:spPr bwMode="auto">
              <a:xfrm>
                <a:off x="2551" y="1417"/>
                <a:ext cx="0" cy="5102"/>
              </a:xfrm>
              <a:prstGeom prst="line">
                <a:avLst/>
              </a:prstGeom>
              <a:noFill/>
              <a:ln w="3175">
                <a:solidFill>
                  <a:srgbClr val="C6C6C6"/>
                </a:solidFill>
                <a:round/>
                <a:headEnd/>
                <a:tailEnd/>
              </a:ln>
            </p:spPr>
          </p:cxnSp>
          <p:cxnSp>
            <p:nvCxnSpPr>
              <p:cNvPr id="34" name="Line 388">
                <a:extLst>
                  <a:ext uri="{FF2B5EF4-FFF2-40B4-BE49-F238E27FC236}">
                    <a16:creationId xmlns:a16="http://schemas.microsoft.com/office/drawing/2014/main" id="{25543FAA-1348-7F65-2C21-DA161FACB7D7}"/>
                  </a:ext>
                </a:extLst>
              </p:cNvPr>
              <p:cNvCxnSpPr>
                <a:cxnSpLocks noChangeAspect="1" noEditPoints="1" noChangeArrowheads="1" noChangeShapeType="1"/>
              </p:cNvCxnSpPr>
              <p:nvPr/>
            </p:nvCxnSpPr>
            <p:spPr bwMode="auto">
              <a:xfrm>
                <a:off x="2834" y="1417"/>
                <a:ext cx="0" cy="5102"/>
              </a:xfrm>
              <a:prstGeom prst="line">
                <a:avLst/>
              </a:prstGeom>
              <a:noFill/>
              <a:ln w="3175">
                <a:solidFill>
                  <a:srgbClr val="C6C6C6"/>
                </a:solidFill>
                <a:round/>
                <a:headEnd/>
                <a:tailEnd/>
              </a:ln>
            </p:spPr>
          </p:cxnSp>
          <p:cxnSp>
            <p:nvCxnSpPr>
              <p:cNvPr id="35" name="Line 389">
                <a:extLst>
                  <a:ext uri="{FF2B5EF4-FFF2-40B4-BE49-F238E27FC236}">
                    <a16:creationId xmlns:a16="http://schemas.microsoft.com/office/drawing/2014/main" id="{AEE0F950-326E-7BE7-D0DB-0C4036F2A0C1}"/>
                  </a:ext>
                </a:extLst>
              </p:cNvPr>
              <p:cNvCxnSpPr>
                <a:cxnSpLocks noChangeAspect="1" noEditPoints="1" noChangeArrowheads="1" noChangeShapeType="1"/>
              </p:cNvCxnSpPr>
              <p:nvPr/>
            </p:nvCxnSpPr>
            <p:spPr bwMode="auto">
              <a:xfrm>
                <a:off x="3118" y="1417"/>
                <a:ext cx="0" cy="5102"/>
              </a:xfrm>
              <a:prstGeom prst="line">
                <a:avLst/>
              </a:prstGeom>
              <a:noFill/>
              <a:ln w="3175">
                <a:solidFill>
                  <a:srgbClr val="C6C6C6"/>
                </a:solidFill>
                <a:round/>
                <a:headEnd/>
                <a:tailEnd/>
              </a:ln>
            </p:spPr>
          </p:cxnSp>
          <p:cxnSp>
            <p:nvCxnSpPr>
              <p:cNvPr id="36" name="Line 390">
                <a:extLst>
                  <a:ext uri="{FF2B5EF4-FFF2-40B4-BE49-F238E27FC236}">
                    <a16:creationId xmlns:a16="http://schemas.microsoft.com/office/drawing/2014/main" id="{CEEC9847-8B67-EE60-AD48-ED74D977E738}"/>
                  </a:ext>
                </a:extLst>
              </p:cNvPr>
              <p:cNvCxnSpPr>
                <a:cxnSpLocks noChangeAspect="1" noEditPoints="1" noChangeArrowheads="1" noChangeShapeType="1"/>
              </p:cNvCxnSpPr>
              <p:nvPr/>
            </p:nvCxnSpPr>
            <p:spPr bwMode="auto">
              <a:xfrm>
                <a:off x="3401" y="1417"/>
                <a:ext cx="0" cy="5102"/>
              </a:xfrm>
              <a:prstGeom prst="line">
                <a:avLst/>
              </a:prstGeom>
              <a:noFill/>
              <a:ln w="3175">
                <a:solidFill>
                  <a:srgbClr val="C6C6C6"/>
                </a:solidFill>
                <a:round/>
                <a:headEnd/>
                <a:tailEnd/>
              </a:ln>
            </p:spPr>
          </p:cxnSp>
          <p:cxnSp>
            <p:nvCxnSpPr>
              <p:cNvPr id="37" name="Line 391">
                <a:extLst>
                  <a:ext uri="{FF2B5EF4-FFF2-40B4-BE49-F238E27FC236}">
                    <a16:creationId xmlns:a16="http://schemas.microsoft.com/office/drawing/2014/main" id="{CC0C0F7C-7204-047C-0670-5A6EF668487C}"/>
                  </a:ext>
                </a:extLst>
              </p:cNvPr>
              <p:cNvCxnSpPr>
                <a:cxnSpLocks noChangeAspect="1" noEditPoints="1" noChangeArrowheads="1" noChangeShapeType="1"/>
              </p:cNvCxnSpPr>
              <p:nvPr/>
            </p:nvCxnSpPr>
            <p:spPr bwMode="auto">
              <a:xfrm>
                <a:off x="3685" y="1417"/>
                <a:ext cx="0" cy="5102"/>
              </a:xfrm>
              <a:prstGeom prst="line">
                <a:avLst/>
              </a:prstGeom>
              <a:noFill/>
              <a:ln w="3175">
                <a:solidFill>
                  <a:srgbClr val="C6C6C6"/>
                </a:solidFill>
                <a:round/>
                <a:headEnd/>
                <a:tailEnd/>
              </a:ln>
            </p:spPr>
          </p:cxnSp>
          <p:cxnSp>
            <p:nvCxnSpPr>
              <p:cNvPr id="38" name="Line 392">
                <a:extLst>
                  <a:ext uri="{FF2B5EF4-FFF2-40B4-BE49-F238E27FC236}">
                    <a16:creationId xmlns:a16="http://schemas.microsoft.com/office/drawing/2014/main" id="{144DB7EB-4E19-77BC-BF3C-4DA6015C1002}"/>
                  </a:ext>
                </a:extLst>
              </p:cNvPr>
              <p:cNvCxnSpPr>
                <a:cxnSpLocks noChangeAspect="1" noEditPoints="1" noChangeArrowheads="1" noChangeShapeType="1"/>
              </p:cNvCxnSpPr>
              <p:nvPr/>
            </p:nvCxnSpPr>
            <p:spPr bwMode="auto">
              <a:xfrm>
                <a:off x="3968" y="1417"/>
                <a:ext cx="0" cy="5102"/>
              </a:xfrm>
              <a:prstGeom prst="line">
                <a:avLst/>
              </a:prstGeom>
              <a:noFill/>
              <a:ln w="3175">
                <a:solidFill>
                  <a:srgbClr val="C6C6C6"/>
                </a:solidFill>
                <a:round/>
                <a:headEnd/>
                <a:tailEnd/>
              </a:ln>
            </p:spPr>
          </p:cxnSp>
          <p:cxnSp>
            <p:nvCxnSpPr>
              <p:cNvPr id="39" name="Line 393">
                <a:extLst>
                  <a:ext uri="{FF2B5EF4-FFF2-40B4-BE49-F238E27FC236}">
                    <a16:creationId xmlns:a16="http://schemas.microsoft.com/office/drawing/2014/main" id="{5227453C-139D-D419-9D28-ACD7DDD15283}"/>
                  </a:ext>
                </a:extLst>
              </p:cNvPr>
              <p:cNvCxnSpPr>
                <a:cxnSpLocks noChangeAspect="1" noEditPoints="1" noChangeArrowheads="1" noChangeShapeType="1"/>
              </p:cNvCxnSpPr>
              <p:nvPr/>
            </p:nvCxnSpPr>
            <p:spPr bwMode="auto">
              <a:xfrm>
                <a:off x="4252" y="1417"/>
                <a:ext cx="0" cy="5102"/>
              </a:xfrm>
              <a:prstGeom prst="line">
                <a:avLst/>
              </a:prstGeom>
              <a:noFill/>
              <a:ln w="3175">
                <a:solidFill>
                  <a:srgbClr val="C6C6C6"/>
                </a:solidFill>
                <a:round/>
                <a:headEnd/>
                <a:tailEnd/>
              </a:ln>
            </p:spPr>
          </p:cxnSp>
          <p:cxnSp>
            <p:nvCxnSpPr>
              <p:cNvPr id="40" name="Line 394">
                <a:extLst>
                  <a:ext uri="{FF2B5EF4-FFF2-40B4-BE49-F238E27FC236}">
                    <a16:creationId xmlns:a16="http://schemas.microsoft.com/office/drawing/2014/main" id="{5E11464C-3BE8-E3F8-9345-65C4E706AAB9}"/>
                  </a:ext>
                </a:extLst>
              </p:cNvPr>
              <p:cNvCxnSpPr>
                <a:cxnSpLocks noChangeAspect="1" noEditPoints="1" noChangeArrowheads="1" noChangeShapeType="1"/>
              </p:cNvCxnSpPr>
              <p:nvPr/>
            </p:nvCxnSpPr>
            <p:spPr bwMode="auto">
              <a:xfrm>
                <a:off x="4535" y="1417"/>
                <a:ext cx="0" cy="5102"/>
              </a:xfrm>
              <a:prstGeom prst="line">
                <a:avLst/>
              </a:prstGeom>
              <a:noFill/>
              <a:ln w="3175">
                <a:solidFill>
                  <a:srgbClr val="C6C6C6"/>
                </a:solidFill>
                <a:round/>
                <a:headEnd/>
                <a:tailEnd/>
              </a:ln>
            </p:spPr>
          </p:cxnSp>
          <p:cxnSp>
            <p:nvCxnSpPr>
              <p:cNvPr id="41" name="Line 395">
                <a:extLst>
                  <a:ext uri="{FF2B5EF4-FFF2-40B4-BE49-F238E27FC236}">
                    <a16:creationId xmlns:a16="http://schemas.microsoft.com/office/drawing/2014/main" id="{6AC0AD6B-C38E-87A1-C79A-A0662C8EF607}"/>
                  </a:ext>
                </a:extLst>
              </p:cNvPr>
              <p:cNvCxnSpPr>
                <a:cxnSpLocks noChangeAspect="1" noEditPoints="1" noChangeArrowheads="1" noChangeShapeType="1"/>
              </p:cNvCxnSpPr>
              <p:nvPr/>
            </p:nvCxnSpPr>
            <p:spPr bwMode="auto">
              <a:xfrm>
                <a:off x="4819" y="1417"/>
                <a:ext cx="0" cy="5102"/>
              </a:xfrm>
              <a:prstGeom prst="line">
                <a:avLst/>
              </a:prstGeom>
              <a:noFill/>
              <a:ln w="3175">
                <a:solidFill>
                  <a:srgbClr val="C6C6C6"/>
                </a:solidFill>
                <a:round/>
                <a:headEnd/>
                <a:tailEnd/>
              </a:ln>
            </p:spPr>
          </p:cxnSp>
          <p:cxnSp>
            <p:nvCxnSpPr>
              <p:cNvPr id="42" name="Line 396">
                <a:extLst>
                  <a:ext uri="{FF2B5EF4-FFF2-40B4-BE49-F238E27FC236}">
                    <a16:creationId xmlns:a16="http://schemas.microsoft.com/office/drawing/2014/main" id="{B30DCC73-A99F-BEFE-F6B1-663D5CE7379B}"/>
                  </a:ext>
                </a:extLst>
              </p:cNvPr>
              <p:cNvCxnSpPr>
                <a:cxnSpLocks noChangeAspect="1" noEditPoints="1" noChangeArrowheads="1" noChangeShapeType="1"/>
              </p:cNvCxnSpPr>
              <p:nvPr/>
            </p:nvCxnSpPr>
            <p:spPr bwMode="auto">
              <a:xfrm>
                <a:off x="5102" y="1417"/>
                <a:ext cx="0" cy="5102"/>
              </a:xfrm>
              <a:prstGeom prst="line">
                <a:avLst/>
              </a:prstGeom>
              <a:noFill/>
              <a:ln w="3175">
                <a:solidFill>
                  <a:srgbClr val="C6C6C6"/>
                </a:solidFill>
                <a:round/>
                <a:headEnd/>
                <a:tailEnd/>
              </a:ln>
            </p:spPr>
          </p:cxnSp>
          <p:cxnSp>
            <p:nvCxnSpPr>
              <p:cNvPr id="43" name="Line 397">
                <a:extLst>
                  <a:ext uri="{FF2B5EF4-FFF2-40B4-BE49-F238E27FC236}">
                    <a16:creationId xmlns:a16="http://schemas.microsoft.com/office/drawing/2014/main" id="{B957ADB9-A8FF-B11B-6039-92D3B24B9BCC}"/>
                  </a:ext>
                </a:extLst>
              </p:cNvPr>
              <p:cNvCxnSpPr>
                <a:cxnSpLocks noChangeAspect="1" noEditPoints="1" noChangeArrowheads="1" noChangeShapeType="1"/>
              </p:cNvCxnSpPr>
              <p:nvPr/>
            </p:nvCxnSpPr>
            <p:spPr bwMode="auto">
              <a:xfrm>
                <a:off x="5386" y="1417"/>
                <a:ext cx="0" cy="5102"/>
              </a:xfrm>
              <a:prstGeom prst="line">
                <a:avLst/>
              </a:prstGeom>
              <a:noFill/>
              <a:ln w="3175">
                <a:solidFill>
                  <a:srgbClr val="C6C6C6"/>
                </a:solidFill>
                <a:round/>
                <a:headEnd/>
                <a:tailEnd/>
              </a:ln>
            </p:spPr>
          </p:cxnSp>
          <p:cxnSp>
            <p:nvCxnSpPr>
              <p:cNvPr id="44" name="Line 398">
                <a:extLst>
                  <a:ext uri="{FF2B5EF4-FFF2-40B4-BE49-F238E27FC236}">
                    <a16:creationId xmlns:a16="http://schemas.microsoft.com/office/drawing/2014/main" id="{388C20A3-9BF2-4031-4434-B4F4E50FFE76}"/>
                  </a:ext>
                </a:extLst>
              </p:cNvPr>
              <p:cNvCxnSpPr>
                <a:cxnSpLocks noChangeAspect="1" noEditPoints="1" noChangeArrowheads="1" noChangeShapeType="1"/>
              </p:cNvCxnSpPr>
              <p:nvPr/>
            </p:nvCxnSpPr>
            <p:spPr bwMode="auto">
              <a:xfrm>
                <a:off x="5669" y="1417"/>
                <a:ext cx="0" cy="5102"/>
              </a:xfrm>
              <a:prstGeom prst="line">
                <a:avLst/>
              </a:prstGeom>
              <a:noFill/>
              <a:ln w="3175">
                <a:solidFill>
                  <a:srgbClr val="C6C6C6"/>
                </a:solidFill>
                <a:round/>
                <a:headEnd/>
                <a:tailEnd/>
              </a:ln>
            </p:spPr>
          </p:cxnSp>
          <p:cxnSp>
            <p:nvCxnSpPr>
              <p:cNvPr id="45" name="Line 399">
                <a:extLst>
                  <a:ext uri="{FF2B5EF4-FFF2-40B4-BE49-F238E27FC236}">
                    <a16:creationId xmlns:a16="http://schemas.microsoft.com/office/drawing/2014/main" id="{BBD34520-CF39-F686-8592-C34F95BE12C8}"/>
                  </a:ext>
                </a:extLst>
              </p:cNvPr>
              <p:cNvCxnSpPr>
                <a:cxnSpLocks noChangeAspect="1" noEditPoints="1" noChangeArrowheads="1" noChangeShapeType="1"/>
              </p:cNvCxnSpPr>
              <p:nvPr/>
            </p:nvCxnSpPr>
            <p:spPr bwMode="auto">
              <a:xfrm>
                <a:off x="5952" y="1417"/>
                <a:ext cx="0" cy="5102"/>
              </a:xfrm>
              <a:prstGeom prst="line">
                <a:avLst/>
              </a:prstGeom>
              <a:noFill/>
              <a:ln w="3175">
                <a:solidFill>
                  <a:srgbClr val="C6C6C6"/>
                </a:solidFill>
                <a:round/>
                <a:headEnd/>
                <a:tailEnd/>
              </a:ln>
            </p:spPr>
          </p:cxnSp>
          <p:cxnSp>
            <p:nvCxnSpPr>
              <p:cNvPr id="46" name="Line 400">
                <a:extLst>
                  <a:ext uri="{FF2B5EF4-FFF2-40B4-BE49-F238E27FC236}">
                    <a16:creationId xmlns:a16="http://schemas.microsoft.com/office/drawing/2014/main" id="{BC325828-F1E0-68D9-B14C-9BB890CF11E0}"/>
                  </a:ext>
                </a:extLst>
              </p:cNvPr>
              <p:cNvCxnSpPr>
                <a:cxnSpLocks noChangeAspect="1" noEditPoints="1" noChangeArrowheads="1" noChangeShapeType="1"/>
              </p:cNvCxnSpPr>
              <p:nvPr/>
            </p:nvCxnSpPr>
            <p:spPr bwMode="auto">
              <a:xfrm>
                <a:off x="6236" y="1417"/>
                <a:ext cx="0" cy="5102"/>
              </a:xfrm>
              <a:prstGeom prst="line">
                <a:avLst/>
              </a:prstGeom>
              <a:noFill/>
              <a:ln w="3175">
                <a:solidFill>
                  <a:srgbClr val="C6C6C6"/>
                </a:solidFill>
                <a:round/>
                <a:headEnd/>
                <a:tailEnd/>
              </a:ln>
            </p:spPr>
          </p:cxnSp>
          <p:cxnSp>
            <p:nvCxnSpPr>
              <p:cNvPr id="47" name="Line 401">
                <a:extLst>
                  <a:ext uri="{FF2B5EF4-FFF2-40B4-BE49-F238E27FC236}">
                    <a16:creationId xmlns:a16="http://schemas.microsoft.com/office/drawing/2014/main" id="{CA66F040-2009-AFB5-66FD-BDE9F186E7F5}"/>
                  </a:ext>
                </a:extLst>
              </p:cNvPr>
              <p:cNvCxnSpPr>
                <a:cxnSpLocks noChangeAspect="1" noEditPoints="1" noChangeArrowheads="1" noChangeShapeType="1"/>
              </p:cNvCxnSpPr>
              <p:nvPr/>
            </p:nvCxnSpPr>
            <p:spPr bwMode="auto">
              <a:xfrm>
                <a:off x="6519" y="1417"/>
                <a:ext cx="0" cy="5102"/>
              </a:xfrm>
              <a:prstGeom prst="line">
                <a:avLst/>
              </a:prstGeom>
              <a:noFill/>
              <a:ln w="3175">
                <a:solidFill>
                  <a:srgbClr val="C6C6C6"/>
                </a:solidFill>
                <a:round/>
                <a:headEnd/>
                <a:tailEnd/>
              </a:ln>
            </p:spPr>
          </p:cxnSp>
          <p:cxnSp>
            <p:nvCxnSpPr>
              <p:cNvPr id="48" name="Line 402">
                <a:extLst>
                  <a:ext uri="{FF2B5EF4-FFF2-40B4-BE49-F238E27FC236}">
                    <a16:creationId xmlns:a16="http://schemas.microsoft.com/office/drawing/2014/main" id="{10756D41-2EDD-A0D3-BA51-7C1EF2F3CC3C}"/>
                  </a:ext>
                </a:extLst>
              </p:cNvPr>
              <p:cNvCxnSpPr>
                <a:cxnSpLocks noChangeAspect="1" noEditPoints="1" noChangeArrowheads="1" noChangeShapeType="1"/>
              </p:cNvCxnSpPr>
              <p:nvPr/>
            </p:nvCxnSpPr>
            <p:spPr bwMode="auto">
              <a:xfrm>
                <a:off x="6803" y="1417"/>
                <a:ext cx="0" cy="5102"/>
              </a:xfrm>
              <a:prstGeom prst="line">
                <a:avLst/>
              </a:prstGeom>
              <a:noFill/>
              <a:ln w="3175">
                <a:solidFill>
                  <a:srgbClr val="C6C6C6"/>
                </a:solidFill>
                <a:round/>
                <a:headEnd/>
                <a:tailEnd/>
              </a:ln>
            </p:spPr>
          </p:cxnSp>
          <p:cxnSp>
            <p:nvCxnSpPr>
              <p:cNvPr id="49" name="Line 403">
                <a:extLst>
                  <a:ext uri="{FF2B5EF4-FFF2-40B4-BE49-F238E27FC236}">
                    <a16:creationId xmlns:a16="http://schemas.microsoft.com/office/drawing/2014/main" id="{AC963F15-4D02-8E9B-6837-2372DDD4F4FB}"/>
                  </a:ext>
                </a:extLst>
              </p:cNvPr>
              <p:cNvCxnSpPr>
                <a:cxnSpLocks noChangeAspect="1" noEditPoints="1" noChangeArrowheads="1" noChangeShapeType="1"/>
              </p:cNvCxnSpPr>
              <p:nvPr/>
            </p:nvCxnSpPr>
            <p:spPr bwMode="auto">
              <a:xfrm>
                <a:off x="7086" y="1417"/>
                <a:ext cx="0" cy="5102"/>
              </a:xfrm>
              <a:prstGeom prst="line">
                <a:avLst/>
              </a:prstGeom>
              <a:noFill/>
              <a:ln w="3175">
                <a:solidFill>
                  <a:srgbClr val="C6C6C6"/>
                </a:solidFill>
                <a:round/>
                <a:headEnd/>
                <a:tailEnd/>
              </a:ln>
            </p:spPr>
          </p:cxnSp>
          <p:cxnSp>
            <p:nvCxnSpPr>
              <p:cNvPr id="50" name="Line 404">
                <a:extLst>
                  <a:ext uri="{FF2B5EF4-FFF2-40B4-BE49-F238E27FC236}">
                    <a16:creationId xmlns:a16="http://schemas.microsoft.com/office/drawing/2014/main" id="{8CCFD5C2-2242-1810-39BB-758773FDCEBC}"/>
                  </a:ext>
                </a:extLst>
              </p:cNvPr>
              <p:cNvCxnSpPr>
                <a:cxnSpLocks noChangeAspect="1" noEditPoints="1" noChangeArrowheads="1" noChangeShapeType="1"/>
              </p:cNvCxnSpPr>
              <p:nvPr/>
            </p:nvCxnSpPr>
            <p:spPr bwMode="auto">
              <a:xfrm>
                <a:off x="1417" y="1417"/>
                <a:ext cx="5669" cy="0"/>
              </a:xfrm>
              <a:prstGeom prst="line">
                <a:avLst/>
              </a:prstGeom>
              <a:noFill/>
              <a:ln w="3175">
                <a:solidFill>
                  <a:srgbClr val="C6C6C6"/>
                </a:solidFill>
                <a:round/>
                <a:headEnd/>
                <a:tailEnd/>
              </a:ln>
            </p:spPr>
          </p:cxnSp>
          <p:cxnSp>
            <p:nvCxnSpPr>
              <p:cNvPr id="51" name="Line 405">
                <a:extLst>
                  <a:ext uri="{FF2B5EF4-FFF2-40B4-BE49-F238E27FC236}">
                    <a16:creationId xmlns:a16="http://schemas.microsoft.com/office/drawing/2014/main" id="{6F4F72DD-4429-DCC5-2262-C4494BC29C45}"/>
                  </a:ext>
                </a:extLst>
              </p:cNvPr>
              <p:cNvCxnSpPr>
                <a:cxnSpLocks noChangeAspect="1" noEditPoints="1" noChangeArrowheads="1" noChangeShapeType="1"/>
              </p:cNvCxnSpPr>
              <p:nvPr/>
            </p:nvCxnSpPr>
            <p:spPr bwMode="auto">
              <a:xfrm>
                <a:off x="1417" y="1700"/>
                <a:ext cx="5669" cy="0"/>
              </a:xfrm>
              <a:prstGeom prst="line">
                <a:avLst/>
              </a:prstGeom>
              <a:noFill/>
              <a:ln w="3175">
                <a:solidFill>
                  <a:srgbClr val="C6C6C6"/>
                </a:solidFill>
                <a:round/>
                <a:headEnd/>
                <a:tailEnd/>
              </a:ln>
            </p:spPr>
          </p:cxnSp>
          <p:cxnSp>
            <p:nvCxnSpPr>
              <p:cNvPr id="52" name="Line 406">
                <a:extLst>
                  <a:ext uri="{FF2B5EF4-FFF2-40B4-BE49-F238E27FC236}">
                    <a16:creationId xmlns:a16="http://schemas.microsoft.com/office/drawing/2014/main" id="{995FA6C4-89F1-F9C5-6996-FB17CFBE68B4}"/>
                  </a:ext>
                </a:extLst>
              </p:cNvPr>
              <p:cNvCxnSpPr>
                <a:cxnSpLocks noChangeAspect="1" noEditPoints="1" noChangeArrowheads="1" noChangeShapeType="1"/>
              </p:cNvCxnSpPr>
              <p:nvPr/>
            </p:nvCxnSpPr>
            <p:spPr bwMode="auto">
              <a:xfrm>
                <a:off x="1417" y="1984"/>
                <a:ext cx="5669" cy="0"/>
              </a:xfrm>
              <a:prstGeom prst="line">
                <a:avLst/>
              </a:prstGeom>
              <a:noFill/>
              <a:ln w="3175">
                <a:solidFill>
                  <a:srgbClr val="C6C6C6"/>
                </a:solidFill>
                <a:round/>
                <a:headEnd/>
                <a:tailEnd/>
              </a:ln>
            </p:spPr>
          </p:cxnSp>
          <p:cxnSp>
            <p:nvCxnSpPr>
              <p:cNvPr id="53" name="Line 407">
                <a:extLst>
                  <a:ext uri="{FF2B5EF4-FFF2-40B4-BE49-F238E27FC236}">
                    <a16:creationId xmlns:a16="http://schemas.microsoft.com/office/drawing/2014/main" id="{1EC72D85-A0DB-ECA0-3308-3B5E29B2B4B7}"/>
                  </a:ext>
                </a:extLst>
              </p:cNvPr>
              <p:cNvCxnSpPr>
                <a:cxnSpLocks noChangeAspect="1" noEditPoints="1" noChangeArrowheads="1" noChangeShapeType="1"/>
              </p:cNvCxnSpPr>
              <p:nvPr/>
            </p:nvCxnSpPr>
            <p:spPr bwMode="auto">
              <a:xfrm>
                <a:off x="1417" y="2267"/>
                <a:ext cx="5669" cy="0"/>
              </a:xfrm>
              <a:prstGeom prst="line">
                <a:avLst/>
              </a:prstGeom>
              <a:noFill/>
              <a:ln w="3175">
                <a:solidFill>
                  <a:srgbClr val="C6C6C6"/>
                </a:solidFill>
                <a:round/>
                <a:headEnd/>
                <a:tailEnd/>
              </a:ln>
            </p:spPr>
          </p:cxnSp>
          <p:cxnSp>
            <p:nvCxnSpPr>
              <p:cNvPr id="54" name="Line 408">
                <a:extLst>
                  <a:ext uri="{FF2B5EF4-FFF2-40B4-BE49-F238E27FC236}">
                    <a16:creationId xmlns:a16="http://schemas.microsoft.com/office/drawing/2014/main" id="{1E0ADF76-83DB-4E05-440B-43030F875FE1}"/>
                  </a:ext>
                </a:extLst>
              </p:cNvPr>
              <p:cNvCxnSpPr>
                <a:cxnSpLocks noChangeAspect="1" noEditPoints="1" noChangeArrowheads="1" noChangeShapeType="1"/>
              </p:cNvCxnSpPr>
              <p:nvPr/>
            </p:nvCxnSpPr>
            <p:spPr bwMode="auto">
              <a:xfrm>
                <a:off x="1417" y="2551"/>
                <a:ext cx="5669" cy="0"/>
              </a:xfrm>
              <a:prstGeom prst="line">
                <a:avLst/>
              </a:prstGeom>
              <a:noFill/>
              <a:ln w="3175">
                <a:solidFill>
                  <a:srgbClr val="C6C6C6"/>
                </a:solidFill>
                <a:round/>
                <a:headEnd/>
                <a:tailEnd/>
              </a:ln>
            </p:spPr>
          </p:cxnSp>
          <p:cxnSp>
            <p:nvCxnSpPr>
              <p:cNvPr id="55" name="Line 409">
                <a:extLst>
                  <a:ext uri="{FF2B5EF4-FFF2-40B4-BE49-F238E27FC236}">
                    <a16:creationId xmlns:a16="http://schemas.microsoft.com/office/drawing/2014/main" id="{12C9AFAC-4BDE-D0C7-0783-338875AC3307}"/>
                  </a:ext>
                </a:extLst>
              </p:cNvPr>
              <p:cNvCxnSpPr>
                <a:cxnSpLocks noChangeAspect="1" noEditPoints="1" noChangeArrowheads="1" noChangeShapeType="1"/>
              </p:cNvCxnSpPr>
              <p:nvPr/>
            </p:nvCxnSpPr>
            <p:spPr bwMode="auto">
              <a:xfrm>
                <a:off x="1417" y="2834"/>
                <a:ext cx="5669" cy="0"/>
              </a:xfrm>
              <a:prstGeom prst="line">
                <a:avLst/>
              </a:prstGeom>
              <a:noFill/>
              <a:ln w="3175">
                <a:solidFill>
                  <a:srgbClr val="C6C6C6"/>
                </a:solidFill>
                <a:round/>
                <a:headEnd/>
                <a:tailEnd/>
              </a:ln>
            </p:spPr>
          </p:cxnSp>
          <p:cxnSp>
            <p:nvCxnSpPr>
              <p:cNvPr id="56" name="Line 410">
                <a:extLst>
                  <a:ext uri="{FF2B5EF4-FFF2-40B4-BE49-F238E27FC236}">
                    <a16:creationId xmlns:a16="http://schemas.microsoft.com/office/drawing/2014/main" id="{CFF45772-9649-0B53-6DDE-E3FE6BA27F24}"/>
                  </a:ext>
                </a:extLst>
              </p:cNvPr>
              <p:cNvCxnSpPr>
                <a:cxnSpLocks noChangeAspect="1" noEditPoints="1" noChangeArrowheads="1" noChangeShapeType="1"/>
              </p:cNvCxnSpPr>
              <p:nvPr/>
            </p:nvCxnSpPr>
            <p:spPr bwMode="auto">
              <a:xfrm>
                <a:off x="1417" y="3118"/>
                <a:ext cx="5669" cy="0"/>
              </a:xfrm>
              <a:prstGeom prst="line">
                <a:avLst/>
              </a:prstGeom>
              <a:noFill/>
              <a:ln w="3175">
                <a:solidFill>
                  <a:srgbClr val="C6C6C6"/>
                </a:solidFill>
                <a:round/>
                <a:headEnd/>
                <a:tailEnd/>
              </a:ln>
            </p:spPr>
          </p:cxnSp>
          <p:cxnSp>
            <p:nvCxnSpPr>
              <p:cNvPr id="57" name="Line 411">
                <a:extLst>
                  <a:ext uri="{FF2B5EF4-FFF2-40B4-BE49-F238E27FC236}">
                    <a16:creationId xmlns:a16="http://schemas.microsoft.com/office/drawing/2014/main" id="{DF3B81CB-B30B-FD34-D8D1-B69BC7944541}"/>
                  </a:ext>
                </a:extLst>
              </p:cNvPr>
              <p:cNvCxnSpPr>
                <a:cxnSpLocks noChangeAspect="1" noEditPoints="1" noChangeArrowheads="1" noChangeShapeType="1"/>
              </p:cNvCxnSpPr>
              <p:nvPr/>
            </p:nvCxnSpPr>
            <p:spPr bwMode="auto">
              <a:xfrm>
                <a:off x="1417" y="3401"/>
                <a:ext cx="5669" cy="0"/>
              </a:xfrm>
              <a:prstGeom prst="line">
                <a:avLst/>
              </a:prstGeom>
              <a:noFill/>
              <a:ln w="3175">
                <a:solidFill>
                  <a:srgbClr val="C6C6C6"/>
                </a:solidFill>
                <a:round/>
                <a:headEnd/>
                <a:tailEnd/>
              </a:ln>
            </p:spPr>
          </p:cxnSp>
          <p:cxnSp>
            <p:nvCxnSpPr>
              <p:cNvPr id="58" name="Line 412">
                <a:extLst>
                  <a:ext uri="{FF2B5EF4-FFF2-40B4-BE49-F238E27FC236}">
                    <a16:creationId xmlns:a16="http://schemas.microsoft.com/office/drawing/2014/main" id="{AD8DED9C-1625-E1FA-AF7B-4F6E402E5D56}"/>
                  </a:ext>
                </a:extLst>
              </p:cNvPr>
              <p:cNvCxnSpPr>
                <a:cxnSpLocks noChangeAspect="1" noEditPoints="1" noChangeArrowheads="1" noChangeShapeType="1"/>
              </p:cNvCxnSpPr>
              <p:nvPr/>
            </p:nvCxnSpPr>
            <p:spPr bwMode="auto">
              <a:xfrm>
                <a:off x="1417" y="3685"/>
                <a:ext cx="5669" cy="0"/>
              </a:xfrm>
              <a:prstGeom prst="line">
                <a:avLst/>
              </a:prstGeom>
              <a:noFill/>
              <a:ln w="3175">
                <a:solidFill>
                  <a:srgbClr val="C6C6C6"/>
                </a:solidFill>
                <a:round/>
                <a:headEnd/>
                <a:tailEnd/>
              </a:ln>
            </p:spPr>
          </p:cxnSp>
          <p:cxnSp>
            <p:nvCxnSpPr>
              <p:cNvPr id="59" name="Line 413">
                <a:extLst>
                  <a:ext uri="{FF2B5EF4-FFF2-40B4-BE49-F238E27FC236}">
                    <a16:creationId xmlns:a16="http://schemas.microsoft.com/office/drawing/2014/main" id="{38519423-B2BA-E07C-4CAE-BAEF48B5ADE8}"/>
                  </a:ext>
                </a:extLst>
              </p:cNvPr>
              <p:cNvCxnSpPr>
                <a:cxnSpLocks noChangeAspect="1" noEditPoints="1" noChangeArrowheads="1" noChangeShapeType="1"/>
              </p:cNvCxnSpPr>
              <p:nvPr/>
            </p:nvCxnSpPr>
            <p:spPr bwMode="auto">
              <a:xfrm>
                <a:off x="1417" y="3968"/>
                <a:ext cx="5669" cy="0"/>
              </a:xfrm>
              <a:prstGeom prst="line">
                <a:avLst/>
              </a:prstGeom>
              <a:noFill/>
              <a:ln w="3175">
                <a:solidFill>
                  <a:srgbClr val="C6C6C6"/>
                </a:solidFill>
                <a:round/>
                <a:headEnd/>
                <a:tailEnd/>
              </a:ln>
            </p:spPr>
          </p:cxnSp>
          <p:cxnSp>
            <p:nvCxnSpPr>
              <p:cNvPr id="60" name="Line 414">
                <a:extLst>
                  <a:ext uri="{FF2B5EF4-FFF2-40B4-BE49-F238E27FC236}">
                    <a16:creationId xmlns:a16="http://schemas.microsoft.com/office/drawing/2014/main" id="{51DFE73F-12FE-878A-4503-A5564C0606A6}"/>
                  </a:ext>
                </a:extLst>
              </p:cNvPr>
              <p:cNvCxnSpPr>
                <a:cxnSpLocks noChangeAspect="1" noEditPoints="1" noChangeArrowheads="1" noChangeShapeType="1"/>
              </p:cNvCxnSpPr>
              <p:nvPr/>
            </p:nvCxnSpPr>
            <p:spPr bwMode="auto">
              <a:xfrm>
                <a:off x="1417" y="4252"/>
                <a:ext cx="5669" cy="0"/>
              </a:xfrm>
              <a:prstGeom prst="line">
                <a:avLst/>
              </a:prstGeom>
              <a:noFill/>
              <a:ln w="3175">
                <a:solidFill>
                  <a:srgbClr val="C6C6C6"/>
                </a:solidFill>
                <a:round/>
                <a:headEnd/>
                <a:tailEnd/>
              </a:ln>
            </p:spPr>
          </p:cxnSp>
          <p:cxnSp>
            <p:nvCxnSpPr>
              <p:cNvPr id="61" name="Line 415">
                <a:extLst>
                  <a:ext uri="{FF2B5EF4-FFF2-40B4-BE49-F238E27FC236}">
                    <a16:creationId xmlns:a16="http://schemas.microsoft.com/office/drawing/2014/main" id="{23DE4864-F0CE-0B77-1002-DBE6B9DF31C5}"/>
                  </a:ext>
                </a:extLst>
              </p:cNvPr>
              <p:cNvCxnSpPr>
                <a:cxnSpLocks noChangeAspect="1" noEditPoints="1" noChangeArrowheads="1" noChangeShapeType="1"/>
              </p:cNvCxnSpPr>
              <p:nvPr/>
            </p:nvCxnSpPr>
            <p:spPr bwMode="auto">
              <a:xfrm>
                <a:off x="1417" y="4535"/>
                <a:ext cx="5669" cy="0"/>
              </a:xfrm>
              <a:prstGeom prst="line">
                <a:avLst/>
              </a:prstGeom>
              <a:noFill/>
              <a:ln w="3175">
                <a:solidFill>
                  <a:srgbClr val="C6C6C6"/>
                </a:solidFill>
                <a:round/>
                <a:headEnd/>
                <a:tailEnd/>
              </a:ln>
            </p:spPr>
          </p:cxnSp>
          <p:cxnSp>
            <p:nvCxnSpPr>
              <p:cNvPr id="62" name="Line 416">
                <a:extLst>
                  <a:ext uri="{FF2B5EF4-FFF2-40B4-BE49-F238E27FC236}">
                    <a16:creationId xmlns:a16="http://schemas.microsoft.com/office/drawing/2014/main" id="{6F4B42A1-66CB-0E5D-DDFE-1E1C0B79380B}"/>
                  </a:ext>
                </a:extLst>
              </p:cNvPr>
              <p:cNvCxnSpPr>
                <a:cxnSpLocks noChangeAspect="1" noEditPoints="1" noChangeArrowheads="1" noChangeShapeType="1"/>
              </p:cNvCxnSpPr>
              <p:nvPr/>
            </p:nvCxnSpPr>
            <p:spPr bwMode="auto">
              <a:xfrm>
                <a:off x="1417" y="4819"/>
                <a:ext cx="5669" cy="0"/>
              </a:xfrm>
              <a:prstGeom prst="line">
                <a:avLst/>
              </a:prstGeom>
              <a:noFill/>
              <a:ln w="3175">
                <a:solidFill>
                  <a:srgbClr val="C6C6C6"/>
                </a:solidFill>
                <a:round/>
                <a:headEnd/>
                <a:tailEnd/>
              </a:ln>
            </p:spPr>
          </p:cxnSp>
          <p:cxnSp>
            <p:nvCxnSpPr>
              <p:cNvPr id="63" name="Line 417">
                <a:extLst>
                  <a:ext uri="{FF2B5EF4-FFF2-40B4-BE49-F238E27FC236}">
                    <a16:creationId xmlns:a16="http://schemas.microsoft.com/office/drawing/2014/main" id="{3B1AAB9E-2242-8EB6-84C5-5488650F5197}"/>
                  </a:ext>
                </a:extLst>
              </p:cNvPr>
              <p:cNvCxnSpPr>
                <a:cxnSpLocks noChangeAspect="1" noEditPoints="1" noChangeArrowheads="1" noChangeShapeType="1"/>
              </p:cNvCxnSpPr>
              <p:nvPr/>
            </p:nvCxnSpPr>
            <p:spPr bwMode="auto">
              <a:xfrm>
                <a:off x="1417" y="5102"/>
                <a:ext cx="5669" cy="0"/>
              </a:xfrm>
              <a:prstGeom prst="line">
                <a:avLst/>
              </a:prstGeom>
              <a:noFill/>
              <a:ln w="3175">
                <a:solidFill>
                  <a:srgbClr val="C6C6C6"/>
                </a:solidFill>
                <a:round/>
                <a:headEnd/>
                <a:tailEnd/>
              </a:ln>
            </p:spPr>
          </p:cxnSp>
          <p:cxnSp>
            <p:nvCxnSpPr>
              <p:cNvPr id="64" name="Line 418">
                <a:extLst>
                  <a:ext uri="{FF2B5EF4-FFF2-40B4-BE49-F238E27FC236}">
                    <a16:creationId xmlns:a16="http://schemas.microsoft.com/office/drawing/2014/main" id="{8992E0BE-BAB6-FCE1-AD52-DFD3C102FDC5}"/>
                  </a:ext>
                </a:extLst>
              </p:cNvPr>
              <p:cNvCxnSpPr>
                <a:cxnSpLocks noChangeAspect="1" noEditPoints="1" noChangeArrowheads="1" noChangeShapeType="1"/>
              </p:cNvCxnSpPr>
              <p:nvPr/>
            </p:nvCxnSpPr>
            <p:spPr bwMode="auto">
              <a:xfrm>
                <a:off x="1417" y="5386"/>
                <a:ext cx="5669" cy="0"/>
              </a:xfrm>
              <a:prstGeom prst="line">
                <a:avLst/>
              </a:prstGeom>
              <a:noFill/>
              <a:ln w="3175">
                <a:solidFill>
                  <a:srgbClr val="C6C6C6"/>
                </a:solidFill>
                <a:round/>
                <a:headEnd/>
                <a:tailEnd/>
              </a:ln>
            </p:spPr>
          </p:cxnSp>
          <p:cxnSp>
            <p:nvCxnSpPr>
              <p:cNvPr id="65" name="Line 419">
                <a:extLst>
                  <a:ext uri="{FF2B5EF4-FFF2-40B4-BE49-F238E27FC236}">
                    <a16:creationId xmlns:a16="http://schemas.microsoft.com/office/drawing/2014/main" id="{9218555D-0566-E8A0-E67A-90E29880A7DF}"/>
                  </a:ext>
                </a:extLst>
              </p:cNvPr>
              <p:cNvCxnSpPr>
                <a:cxnSpLocks noChangeAspect="1" noEditPoints="1" noChangeArrowheads="1" noChangeShapeType="1"/>
              </p:cNvCxnSpPr>
              <p:nvPr/>
            </p:nvCxnSpPr>
            <p:spPr bwMode="auto">
              <a:xfrm>
                <a:off x="1417" y="5669"/>
                <a:ext cx="5669" cy="0"/>
              </a:xfrm>
              <a:prstGeom prst="line">
                <a:avLst/>
              </a:prstGeom>
              <a:noFill/>
              <a:ln w="3175">
                <a:solidFill>
                  <a:srgbClr val="C6C6C6"/>
                </a:solidFill>
                <a:round/>
                <a:headEnd/>
                <a:tailEnd/>
              </a:ln>
            </p:spPr>
          </p:cxnSp>
          <p:cxnSp>
            <p:nvCxnSpPr>
              <p:cNvPr id="66" name="Line 420">
                <a:extLst>
                  <a:ext uri="{FF2B5EF4-FFF2-40B4-BE49-F238E27FC236}">
                    <a16:creationId xmlns:a16="http://schemas.microsoft.com/office/drawing/2014/main" id="{A6E651CA-D5A8-31DB-3BAB-B2A17F707044}"/>
                  </a:ext>
                </a:extLst>
              </p:cNvPr>
              <p:cNvCxnSpPr>
                <a:cxnSpLocks noChangeAspect="1" noEditPoints="1" noChangeArrowheads="1" noChangeShapeType="1"/>
              </p:cNvCxnSpPr>
              <p:nvPr/>
            </p:nvCxnSpPr>
            <p:spPr bwMode="auto">
              <a:xfrm>
                <a:off x="1417" y="5952"/>
                <a:ext cx="5669" cy="0"/>
              </a:xfrm>
              <a:prstGeom prst="line">
                <a:avLst/>
              </a:prstGeom>
              <a:noFill/>
              <a:ln w="3175">
                <a:solidFill>
                  <a:srgbClr val="C6C6C6"/>
                </a:solidFill>
                <a:round/>
                <a:headEnd/>
                <a:tailEnd/>
              </a:ln>
            </p:spPr>
          </p:cxnSp>
          <p:cxnSp>
            <p:nvCxnSpPr>
              <p:cNvPr id="67" name="Line 421">
                <a:extLst>
                  <a:ext uri="{FF2B5EF4-FFF2-40B4-BE49-F238E27FC236}">
                    <a16:creationId xmlns:a16="http://schemas.microsoft.com/office/drawing/2014/main" id="{DF5D4041-F912-DE3C-9B49-D32F1EBCE0CE}"/>
                  </a:ext>
                </a:extLst>
              </p:cNvPr>
              <p:cNvCxnSpPr>
                <a:cxnSpLocks noChangeAspect="1" noEditPoints="1" noChangeArrowheads="1" noChangeShapeType="1"/>
              </p:cNvCxnSpPr>
              <p:nvPr/>
            </p:nvCxnSpPr>
            <p:spPr bwMode="auto">
              <a:xfrm>
                <a:off x="1417" y="6236"/>
                <a:ext cx="5669" cy="0"/>
              </a:xfrm>
              <a:prstGeom prst="line">
                <a:avLst/>
              </a:prstGeom>
              <a:noFill/>
              <a:ln w="3175">
                <a:solidFill>
                  <a:srgbClr val="C6C6C6"/>
                </a:solidFill>
                <a:round/>
                <a:headEnd/>
                <a:tailEnd/>
              </a:ln>
            </p:spPr>
          </p:cxnSp>
          <p:cxnSp>
            <p:nvCxnSpPr>
              <p:cNvPr id="68" name="Line 422">
                <a:extLst>
                  <a:ext uri="{FF2B5EF4-FFF2-40B4-BE49-F238E27FC236}">
                    <a16:creationId xmlns:a16="http://schemas.microsoft.com/office/drawing/2014/main" id="{00F0F68B-4EA2-53FE-4167-CC421B38D5C0}"/>
                  </a:ext>
                </a:extLst>
              </p:cNvPr>
              <p:cNvCxnSpPr>
                <a:cxnSpLocks noChangeAspect="1" noEditPoints="1" noChangeArrowheads="1" noChangeShapeType="1"/>
              </p:cNvCxnSpPr>
              <p:nvPr/>
            </p:nvCxnSpPr>
            <p:spPr bwMode="auto">
              <a:xfrm>
                <a:off x="1417" y="6519"/>
                <a:ext cx="5669" cy="0"/>
              </a:xfrm>
              <a:prstGeom prst="line">
                <a:avLst/>
              </a:prstGeom>
              <a:noFill/>
              <a:ln w="3175">
                <a:solidFill>
                  <a:srgbClr val="C6C6C6"/>
                </a:solidFill>
                <a:round/>
                <a:headEnd/>
                <a:tailEnd/>
              </a:ln>
            </p:spPr>
          </p:cxnSp>
        </p:grpSp>
        <p:grpSp>
          <p:nvGrpSpPr>
            <p:cNvPr id="10" name="Group 423">
              <a:extLst>
                <a:ext uri="{FF2B5EF4-FFF2-40B4-BE49-F238E27FC236}">
                  <a16:creationId xmlns:a16="http://schemas.microsoft.com/office/drawing/2014/main" id="{8C3DCC27-94DE-2395-F3EE-C54671FB71F4}"/>
                </a:ext>
              </a:extLst>
            </p:cNvPr>
            <p:cNvGrpSpPr>
              <a:grpSpLocks noChangeAspect="1"/>
            </p:cNvGrpSpPr>
            <p:nvPr/>
          </p:nvGrpSpPr>
          <p:grpSpPr bwMode="auto">
            <a:xfrm>
              <a:off x="1927" y="1984"/>
              <a:ext cx="4592" cy="4025"/>
              <a:chOff x="1927" y="1984"/>
              <a:chExt cx="4592" cy="4025"/>
            </a:xfrm>
          </p:grpSpPr>
          <p:cxnSp>
            <p:nvCxnSpPr>
              <p:cNvPr id="14" name="Line 424">
                <a:extLst>
                  <a:ext uri="{FF2B5EF4-FFF2-40B4-BE49-F238E27FC236}">
                    <a16:creationId xmlns:a16="http://schemas.microsoft.com/office/drawing/2014/main" id="{C7D54AA3-EA9F-8271-7339-A68BA8F4D142}"/>
                  </a:ext>
                </a:extLst>
              </p:cNvPr>
              <p:cNvCxnSpPr>
                <a:cxnSpLocks noChangeAspect="1" noEditPoints="1" noChangeArrowheads="1" noChangeShapeType="1"/>
              </p:cNvCxnSpPr>
              <p:nvPr/>
            </p:nvCxnSpPr>
            <p:spPr bwMode="auto">
              <a:xfrm flipV="1">
                <a:off x="2551" y="5896"/>
                <a:ext cx="0" cy="113"/>
              </a:xfrm>
              <a:prstGeom prst="line">
                <a:avLst/>
              </a:prstGeom>
              <a:noFill/>
              <a:ln w="9525">
                <a:solidFill>
                  <a:srgbClr val="555555"/>
                </a:solidFill>
                <a:round/>
                <a:headEnd/>
                <a:tailEnd/>
              </a:ln>
            </p:spPr>
          </p:cxnSp>
          <p:cxnSp>
            <p:nvCxnSpPr>
              <p:cNvPr id="15" name="Line 425">
                <a:extLst>
                  <a:ext uri="{FF2B5EF4-FFF2-40B4-BE49-F238E27FC236}">
                    <a16:creationId xmlns:a16="http://schemas.microsoft.com/office/drawing/2014/main" id="{86EDCCCF-93DC-EC2E-1C3D-50882094575A}"/>
                  </a:ext>
                </a:extLst>
              </p:cNvPr>
              <p:cNvCxnSpPr>
                <a:cxnSpLocks noChangeAspect="1" noEditPoints="1" noChangeArrowheads="1" noChangeShapeType="1"/>
              </p:cNvCxnSpPr>
              <p:nvPr/>
            </p:nvCxnSpPr>
            <p:spPr bwMode="auto">
              <a:xfrm flipV="1">
                <a:off x="3118" y="5896"/>
                <a:ext cx="0" cy="113"/>
              </a:xfrm>
              <a:prstGeom prst="line">
                <a:avLst/>
              </a:prstGeom>
              <a:noFill/>
              <a:ln w="9525">
                <a:solidFill>
                  <a:srgbClr val="555555"/>
                </a:solidFill>
                <a:round/>
                <a:headEnd/>
                <a:tailEnd/>
              </a:ln>
            </p:spPr>
          </p:cxnSp>
          <p:cxnSp>
            <p:nvCxnSpPr>
              <p:cNvPr id="16" name="Line 426">
                <a:extLst>
                  <a:ext uri="{FF2B5EF4-FFF2-40B4-BE49-F238E27FC236}">
                    <a16:creationId xmlns:a16="http://schemas.microsoft.com/office/drawing/2014/main" id="{128F8DD9-6D9F-D8F4-1E73-34EE153B0783}"/>
                  </a:ext>
                </a:extLst>
              </p:cNvPr>
              <p:cNvCxnSpPr>
                <a:cxnSpLocks noChangeAspect="1" noEditPoints="1" noChangeArrowheads="1" noChangeShapeType="1"/>
              </p:cNvCxnSpPr>
              <p:nvPr/>
            </p:nvCxnSpPr>
            <p:spPr bwMode="auto">
              <a:xfrm flipV="1">
                <a:off x="3685" y="5896"/>
                <a:ext cx="0" cy="113"/>
              </a:xfrm>
              <a:prstGeom prst="line">
                <a:avLst/>
              </a:prstGeom>
              <a:noFill/>
              <a:ln w="9525">
                <a:solidFill>
                  <a:srgbClr val="555555"/>
                </a:solidFill>
                <a:round/>
                <a:headEnd/>
                <a:tailEnd/>
              </a:ln>
            </p:spPr>
          </p:cxnSp>
          <p:cxnSp>
            <p:nvCxnSpPr>
              <p:cNvPr id="17" name="Line 427">
                <a:extLst>
                  <a:ext uri="{FF2B5EF4-FFF2-40B4-BE49-F238E27FC236}">
                    <a16:creationId xmlns:a16="http://schemas.microsoft.com/office/drawing/2014/main" id="{2E2A6B49-5F12-71CF-D0EA-65E728A2324F}"/>
                  </a:ext>
                </a:extLst>
              </p:cNvPr>
              <p:cNvCxnSpPr>
                <a:cxnSpLocks noChangeAspect="1" noEditPoints="1" noChangeArrowheads="1" noChangeShapeType="1"/>
              </p:cNvCxnSpPr>
              <p:nvPr/>
            </p:nvCxnSpPr>
            <p:spPr bwMode="auto">
              <a:xfrm flipV="1">
                <a:off x="4252" y="5896"/>
                <a:ext cx="0" cy="113"/>
              </a:xfrm>
              <a:prstGeom prst="line">
                <a:avLst/>
              </a:prstGeom>
              <a:noFill/>
              <a:ln w="9525">
                <a:solidFill>
                  <a:srgbClr val="555555"/>
                </a:solidFill>
                <a:round/>
                <a:headEnd/>
                <a:tailEnd/>
              </a:ln>
            </p:spPr>
          </p:cxnSp>
          <p:cxnSp>
            <p:nvCxnSpPr>
              <p:cNvPr id="18" name="Line 428">
                <a:extLst>
                  <a:ext uri="{FF2B5EF4-FFF2-40B4-BE49-F238E27FC236}">
                    <a16:creationId xmlns:a16="http://schemas.microsoft.com/office/drawing/2014/main" id="{2050B814-48A6-0AD1-6DEE-AD38A1944F99}"/>
                  </a:ext>
                </a:extLst>
              </p:cNvPr>
              <p:cNvCxnSpPr>
                <a:cxnSpLocks noChangeAspect="1" noEditPoints="1" noChangeArrowheads="1" noChangeShapeType="1"/>
              </p:cNvCxnSpPr>
              <p:nvPr/>
            </p:nvCxnSpPr>
            <p:spPr bwMode="auto">
              <a:xfrm flipV="1">
                <a:off x="4819" y="5896"/>
                <a:ext cx="0" cy="113"/>
              </a:xfrm>
              <a:prstGeom prst="line">
                <a:avLst/>
              </a:prstGeom>
              <a:noFill/>
              <a:ln w="9525">
                <a:solidFill>
                  <a:srgbClr val="555555"/>
                </a:solidFill>
                <a:round/>
                <a:headEnd/>
                <a:tailEnd/>
              </a:ln>
            </p:spPr>
          </p:cxnSp>
          <p:cxnSp>
            <p:nvCxnSpPr>
              <p:cNvPr id="19" name="Line 429">
                <a:extLst>
                  <a:ext uri="{FF2B5EF4-FFF2-40B4-BE49-F238E27FC236}">
                    <a16:creationId xmlns:a16="http://schemas.microsoft.com/office/drawing/2014/main" id="{31D779A7-BEA6-F200-1B17-051EE0AB12E0}"/>
                  </a:ext>
                </a:extLst>
              </p:cNvPr>
              <p:cNvCxnSpPr>
                <a:cxnSpLocks noChangeAspect="1" noEditPoints="1" noChangeArrowheads="1" noChangeShapeType="1"/>
              </p:cNvCxnSpPr>
              <p:nvPr/>
            </p:nvCxnSpPr>
            <p:spPr bwMode="auto">
              <a:xfrm flipV="1">
                <a:off x="5386" y="5896"/>
                <a:ext cx="0" cy="113"/>
              </a:xfrm>
              <a:prstGeom prst="line">
                <a:avLst/>
              </a:prstGeom>
              <a:noFill/>
              <a:ln w="9525">
                <a:solidFill>
                  <a:srgbClr val="555555"/>
                </a:solidFill>
                <a:round/>
                <a:headEnd/>
                <a:tailEnd/>
              </a:ln>
            </p:spPr>
          </p:cxnSp>
          <p:cxnSp>
            <p:nvCxnSpPr>
              <p:cNvPr id="20" name="Line 430">
                <a:extLst>
                  <a:ext uri="{FF2B5EF4-FFF2-40B4-BE49-F238E27FC236}">
                    <a16:creationId xmlns:a16="http://schemas.microsoft.com/office/drawing/2014/main" id="{14C72F2C-D2B3-784E-CB76-F97A181A5DAE}"/>
                  </a:ext>
                </a:extLst>
              </p:cNvPr>
              <p:cNvCxnSpPr>
                <a:cxnSpLocks noChangeAspect="1" noEditPoints="1" noChangeArrowheads="1" noChangeShapeType="1"/>
              </p:cNvCxnSpPr>
              <p:nvPr/>
            </p:nvCxnSpPr>
            <p:spPr bwMode="auto">
              <a:xfrm flipV="1">
                <a:off x="5952" y="5896"/>
                <a:ext cx="0" cy="113"/>
              </a:xfrm>
              <a:prstGeom prst="line">
                <a:avLst/>
              </a:prstGeom>
              <a:noFill/>
              <a:ln w="9525">
                <a:solidFill>
                  <a:srgbClr val="555555"/>
                </a:solidFill>
                <a:round/>
                <a:headEnd/>
                <a:tailEnd/>
              </a:ln>
            </p:spPr>
          </p:cxnSp>
          <p:cxnSp>
            <p:nvCxnSpPr>
              <p:cNvPr id="21" name="Line 431">
                <a:extLst>
                  <a:ext uri="{FF2B5EF4-FFF2-40B4-BE49-F238E27FC236}">
                    <a16:creationId xmlns:a16="http://schemas.microsoft.com/office/drawing/2014/main" id="{B0623CD6-13AE-9161-BDEA-B863B645A47E}"/>
                  </a:ext>
                </a:extLst>
              </p:cNvPr>
              <p:cNvCxnSpPr>
                <a:cxnSpLocks noChangeAspect="1" noEditPoints="1" noChangeArrowheads="1" noChangeShapeType="1"/>
              </p:cNvCxnSpPr>
              <p:nvPr/>
            </p:nvCxnSpPr>
            <p:spPr bwMode="auto">
              <a:xfrm flipV="1">
                <a:off x="6519" y="5896"/>
                <a:ext cx="0" cy="113"/>
              </a:xfrm>
              <a:prstGeom prst="line">
                <a:avLst/>
              </a:prstGeom>
              <a:noFill/>
              <a:ln w="9525">
                <a:solidFill>
                  <a:srgbClr val="555555"/>
                </a:solidFill>
                <a:round/>
                <a:headEnd/>
                <a:tailEnd/>
              </a:ln>
            </p:spPr>
          </p:cxnSp>
          <p:cxnSp>
            <p:nvCxnSpPr>
              <p:cNvPr id="22" name="Line 432">
                <a:extLst>
                  <a:ext uri="{FF2B5EF4-FFF2-40B4-BE49-F238E27FC236}">
                    <a16:creationId xmlns:a16="http://schemas.microsoft.com/office/drawing/2014/main" id="{6CAD5634-0193-C426-90FF-556594D3D5C3}"/>
                  </a:ext>
                </a:extLst>
              </p:cNvPr>
              <p:cNvCxnSpPr>
                <a:cxnSpLocks noChangeAspect="1" noEditPoints="1" noChangeArrowheads="1" noChangeShapeType="1"/>
              </p:cNvCxnSpPr>
              <p:nvPr/>
            </p:nvCxnSpPr>
            <p:spPr bwMode="auto">
              <a:xfrm>
                <a:off x="1927" y="5386"/>
                <a:ext cx="114" cy="0"/>
              </a:xfrm>
              <a:prstGeom prst="line">
                <a:avLst/>
              </a:prstGeom>
              <a:noFill/>
              <a:ln w="9525">
                <a:solidFill>
                  <a:srgbClr val="555555"/>
                </a:solidFill>
                <a:round/>
                <a:headEnd/>
                <a:tailEnd/>
              </a:ln>
            </p:spPr>
          </p:cxnSp>
          <p:cxnSp>
            <p:nvCxnSpPr>
              <p:cNvPr id="23" name="Line 433">
                <a:extLst>
                  <a:ext uri="{FF2B5EF4-FFF2-40B4-BE49-F238E27FC236}">
                    <a16:creationId xmlns:a16="http://schemas.microsoft.com/office/drawing/2014/main" id="{481DD72D-88E0-4ADA-D936-4B292989D223}"/>
                  </a:ext>
                </a:extLst>
              </p:cNvPr>
              <p:cNvCxnSpPr>
                <a:cxnSpLocks noChangeAspect="1" noEditPoints="1" noChangeArrowheads="1" noChangeShapeType="1"/>
              </p:cNvCxnSpPr>
              <p:nvPr/>
            </p:nvCxnSpPr>
            <p:spPr bwMode="auto">
              <a:xfrm>
                <a:off x="1927" y="4819"/>
                <a:ext cx="114" cy="0"/>
              </a:xfrm>
              <a:prstGeom prst="line">
                <a:avLst/>
              </a:prstGeom>
              <a:noFill/>
              <a:ln w="9525">
                <a:solidFill>
                  <a:srgbClr val="555555"/>
                </a:solidFill>
                <a:round/>
                <a:headEnd/>
                <a:tailEnd/>
              </a:ln>
            </p:spPr>
          </p:cxnSp>
          <p:cxnSp>
            <p:nvCxnSpPr>
              <p:cNvPr id="24" name="Line 434">
                <a:extLst>
                  <a:ext uri="{FF2B5EF4-FFF2-40B4-BE49-F238E27FC236}">
                    <a16:creationId xmlns:a16="http://schemas.microsoft.com/office/drawing/2014/main" id="{282B7D0B-8D18-D233-F58B-CAB8C16BD7D8}"/>
                  </a:ext>
                </a:extLst>
              </p:cNvPr>
              <p:cNvCxnSpPr>
                <a:cxnSpLocks noChangeAspect="1" noEditPoints="1" noChangeArrowheads="1" noChangeShapeType="1"/>
              </p:cNvCxnSpPr>
              <p:nvPr/>
            </p:nvCxnSpPr>
            <p:spPr bwMode="auto">
              <a:xfrm>
                <a:off x="1927" y="4252"/>
                <a:ext cx="114" cy="0"/>
              </a:xfrm>
              <a:prstGeom prst="line">
                <a:avLst/>
              </a:prstGeom>
              <a:noFill/>
              <a:ln w="9525">
                <a:solidFill>
                  <a:srgbClr val="555555"/>
                </a:solidFill>
                <a:round/>
                <a:headEnd/>
                <a:tailEnd/>
              </a:ln>
            </p:spPr>
          </p:cxnSp>
          <p:cxnSp>
            <p:nvCxnSpPr>
              <p:cNvPr id="25" name="Line 435">
                <a:extLst>
                  <a:ext uri="{FF2B5EF4-FFF2-40B4-BE49-F238E27FC236}">
                    <a16:creationId xmlns:a16="http://schemas.microsoft.com/office/drawing/2014/main" id="{9EAAD717-6373-D316-C6D5-474D9E47DD56}"/>
                  </a:ext>
                </a:extLst>
              </p:cNvPr>
              <p:cNvCxnSpPr>
                <a:cxnSpLocks noChangeAspect="1" noEditPoints="1" noChangeArrowheads="1" noChangeShapeType="1"/>
              </p:cNvCxnSpPr>
              <p:nvPr/>
            </p:nvCxnSpPr>
            <p:spPr bwMode="auto">
              <a:xfrm>
                <a:off x="1927" y="3685"/>
                <a:ext cx="114" cy="0"/>
              </a:xfrm>
              <a:prstGeom prst="line">
                <a:avLst/>
              </a:prstGeom>
              <a:noFill/>
              <a:ln w="9525">
                <a:solidFill>
                  <a:srgbClr val="555555"/>
                </a:solidFill>
                <a:round/>
                <a:headEnd/>
                <a:tailEnd/>
              </a:ln>
            </p:spPr>
          </p:cxnSp>
          <p:cxnSp>
            <p:nvCxnSpPr>
              <p:cNvPr id="26" name="Line 436">
                <a:extLst>
                  <a:ext uri="{FF2B5EF4-FFF2-40B4-BE49-F238E27FC236}">
                    <a16:creationId xmlns:a16="http://schemas.microsoft.com/office/drawing/2014/main" id="{29184E41-2F91-9109-87EC-AD55FE1D8D16}"/>
                  </a:ext>
                </a:extLst>
              </p:cNvPr>
              <p:cNvCxnSpPr>
                <a:cxnSpLocks noChangeAspect="1" noEditPoints="1" noChangeArrowheads="1" noChangeShapeType="1"/>
              </p:cNvCxnSpPr>
              <p:nvPr/>
            </p:nvCxnSpPr>
            <p:spPr bwMode="auto">
              <a:xfrm>
                <a:off x="1927" y="3118"/>
                <a:ext cx="114" cy="0"/>
              </a:xfrm>
              <a:prstGeom prst="line">
                <a:avLst/>
              </a:prstGeom>
              <a:noFill/>
              <a:ln w="9525">
                <a:solidFill>
                  <a:srgbClr val="555555"/>
                </a:solidFill>
                <a:round/>
                <a:headEnd/>
                <a:tailEnd/>
              </a:ln>
            </p:spPr>
          </p:cxnSp>
          <p:cxnSp>
            <p:nvCxnSpPr>
              <p:cNvPr id="27" name="Line 437">
                <a:extLst>
                  <a:ext uri="{FF2B5EF4-FFF2-40B4-BE49-F238E27FC236}">
                    <a16:creationId xmlns:a16="http://schemas.microsoft.com/office/drawing/2014/main" id="{4A2FB2A7-EAD3-E8D9-B1EA-593774ABFD8A}"/>
                  </a:ext>
                </a:extLst>
              </p:cNvPr>
              <p:cNvCxnSpPr>
                <a:cxnSpLocks noChangeAspect="1" noEditPoints="1" noChangeArrowheads="1" noChangeShapeType="1"/>
              </p:cNvCxnSpPr>
              <p:nvPr/>
            </p:nvCxnSpPr>
            <p:spPr bwMode="auto">
              <a:xfrm>
                <a:off x="1927" y="2551"/>
                <a:ext cx="114" cy="0"/>
              </a:xfrm>
              <a:prstGeom prst="line">
                <a:avLst/>
              </a:prstGeom>
              <a:noFill/>
              <a:ln w="9525">
                <a:solidFill>
                  <a:srgbClr val="555555"/>
                </a:solidFill>
                <a:round/>
                <a:headEnd/>
                <a:tailEnd/>
              </a:ln>
            </p:spPr>
          </p:cxnSp>
          <p:cxnSp>
            <p:nvCxnSpPr>
              <p:cNvPr id="28" name="Line 438">
                <a:extLst>
                  <a:ext uri="{FF2B5EF4-FFF2-40B4-BE49-F238E27FC236}">
                    <a16:creationId xmlns:a16="http://schemas.microsoft.com/office/drawing/2014/main" id="{11D7CB8E-0782-00E2-FEB2-FD861E09E87E}"/>
                  </a:ext>
                </a:extLst>
              </p:cNvPr>
              <p:cNvCxnSpPr>
                <a:cxnSpLocks noChangeAspect="1" noEditPoints="1" noChangeArrowheads="1" noChangeShapeType="1"/>
              </p:cNvCxnSpPr>
              <p:nvPr/>
            </p:nvCxnSpPr>
            <p:spPr bwMode="auto">
              <a:xfrm>
                <a:off x="1927" y="1984"/>
                <a:ext cx="114" cy="0"/>
              </a:xfrm>
              <a:prstGeom prst="line">
                <a:avLst/>
              </a:prstGeom>
              <a:noFill/>
              <a:ln w="9525">
                <a:solidFill>
                  <a:srgbClr val="555555"/>
                </a:solidFill>
                <a:round/>
                <a:headEnd/>
                <a:tailEnd/>
              </a:ln>
            </p:spPr>
          </p:cxnSp>
        </p:grpSp>
        <p:grpSp>
          <p:nvGrpSpPr>
            <p:cNvPr id="11" name="Group 439">
              <a:extLst>
                <a:ext uri="{FF2B5EF4-FFF2-40B4-BE49-F238E27FC236}">
                  <a16:creationId xmlns:a16="http://schemas.microsoft.com/office/drawing/2014/main" id="{15421591-9110-3264-FE04-760B5F1D7C0C}"/>
                </a:ext>
              </a:extLst>
            </p:cNvPr>
            <p:cNvGrpSpPr>
              <a:grpSpLocks noChangeAspect="1"/>
            </p:cNvGrpSpPr>
            <p:nvPr/>
          </p:nvGrpSpPr>
          <p:grpSpPr bwMode="auto">
            <a:xfrm>
              <a:off x="1700" y="1700"/>
              <a:ext cx="5103" cy="4536"/>
              <a:chOff x="1700" y="1700"/>
              <a:chExt cx="5103" cy="4536"/>
            </a:xfrm>
          </p:grpSpPr>
          <p:cxnSp>
            <p:nvCxnSpPr>
              <p:cNvPr id="12" name="Line 440">
                <a:extLst>
                  <a:ext uri="{FF2B5EF4-FFF2-40B4-BE49-F238E27FC236}">
                    <a16:creationId xmlns:a16="http://schemas.microsoft.com/office/drawing/2014/main" id="{8B08CB0E-3FCE-7289-0D39-070A471B9FB4}"/>
                  </a:ext>
                </a:extLst>
              </p:cNvPr>
              <p:cNvCxnSpPr>
                <a:cxnSpLocks noChangeAspect="1" noEditPoints="1" noChangeArrowheads="1" noChangeShapeType="1"/>
              </p:cNvCxnSpPr>
              <p:nvPr/>
            </p:nvCxnSpPr>
            <p:spPr bwMode="auto">
              <a:xfrm flipV="1">
                <a:off x="1984" y="1700"/>
                <a:ext cx="0" cy="4536"/>
              </a:xfrm>
              <a:prstGeom prst="line">
                <a:avLst/>
              </a:prstGeom>
              <a:noFill/>
              <a:ln w="9525">
                <a:solidFill>
                  <a:srgbClr val="000000"/>
                </a:solidFill>
                <a:round/>
                <a:headEnd/>
                <a:tailEnd type="triangle" w="sm" len="sm"/>
              </a:ln>
            </p:spPr>
          </p:cxnSp>
          <p:cxnSp>
            <p:nvCxnSpPr>
              <p:cNvPr id="13" name="Line 441">
                <a:extLst>
                  <a:ext uri="{FF2B5EF4-FFF2-40B4-BE49-F238E27FC236}">
                    <a16:creationId xmlns:a16="http://schemas.microsoft.com/office/drawing/2014/main" id="{FAEFF856-8FF8-86C7-01C9-0DB3F70AA05E}"/>
                  </a:ext>
                </a:extLst>
              </p:cNvPr>
              <p:cNvCxnSpPr>
                <a:cxnSpLocks noChangeAspect="1" noEditPoints="1" noChangeArrowheads="1" noChangeShapeType="1"/>
              </p:cNvCxnSpPr>
              <p:nvPr/>
            </p:nvCxnSpPr>
            <p:spPr bwMode="auto">
              <a:xfrm>
                <a:off x="1700" y="5952"/>
                <a:ext cx="5103" cy="0"/>
              </a:xfrm>
              <a:prstGeom prst="line">
                <a:avLst/>
              </a:prstGeom>
              <a:noFill/>
              <a:ln w="9525">
                <a:solidFill>
                  <a:srgbClr val="000000"/>
                </a:solidFill>
                <a:round/>
                <a:headEnd/>
                <a:tailEnd type="triangle" w="sm" len="sm"/>
              </a:ln>
            </p:spPr>
          </p:cxnSp>
        </p:grpSp>
      </p:grpSp>
      <p:sp>
        <p:nvSpPr>
          <p:cNvPr id="69" name="Fußzeilenplatzhalter 5">
            <a:extLst>
              <a:ext uri="{FF2B5EF4-FFF2-40B4-BE49-F238E27FC236}">
                <a16:creationId xmlns:a16="http://schemas.microsoft.com/office/drawing/2014/main" id="{364F1BEB-38B8-E2D9-11BD-58765A5ED759}"/>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70" name="Tabelle 69">
            <a:extLst>
              <a:ext uri="{FF2B5EF4-FFF2-40B4-BE49-F238E27FC236}">
                <a16:creationId xmlns:a16="http://schemas.microsoft.com/office/drawing/2014/main" id="{79A276EE-1C68-8A6D-F09E-F9C40BBB6B23}"/>
              </a:ext>
            </a:extLst>
          </p:cNvPr>
          <p:cNvGraphicFramePr>
            <a:graphicFrameLocks noGrp="1"/>
          </p:cNvGraphicFramePr>
          <p:nvPr>
            <p:extLst>
              <p:ext uri="{D42A27DB-BD31-4B8C-83A1-F6EECF244321}">
                <p14:modId xmlns:p14="http://schemas.microsoft.com/office/powerpoint/2010/main" val="3696166488"/>
              </p:ext>
            </p:extLst>
          </p:nvPr>
        </p:nvGraphicFramePr>
        <p:xfrm>
          <a:off x="560511" y="4729156"/>
          <a:ext cx="4099719" cy="539750"/>
        </p:xfrm>
        <a:graphic>
          <a:graphicData uri="http://schemas.openxmlformats.org/drawingml/2006/table">
            <a:tbl>
              <a:tblPr firstRow="1" firstCol="1" bandRow="1">
                <a:tableStyleId>{5C22544A-7EE6-4342-B048-85BDC9FD1C3A}</a:tableStyleId>
              </a:tblPr>
              <a:tblGrid>
                <a:gridCol w="305560">
                  <a:extLst>
                    <a:ext uri="{9D8B030D-6E8A-4147-A177-3AD203B41FA5}">
                      <a16:colId xmlns:a16="http://schemas.microsoft.com/office/drawing/2014/main" val="2174705380"/>
                    </a:ext>
                  </a:extLst>
                </a:gridCol>
                <a:gridCol w="3794159">
                  <a:extLst>
                    <a:ext uri="{9D8B030D-6E8A-4147-A177-3AD203B41FA5}">
                      <a16:colId xmlns:a16="http://schemas.microsoft.com/office/drawing/2014/main" val="2217104007"/>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lineare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exponentielle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p:sp>
        <p:nvSpPr>
          <p:cNvPr id="75" name="Textfeld 74">
            <a:extLst>
              <a:ext uri="{FF2B5EF4-FFF2-40B4-BE49-F238E27FC236}">
                <a16:creationId xmlns:a16="http://schemas.microsoft.com/office/drawing/2014/main" id="{2F15ACED-6C2B-A669-F55E-A35A47A310EF}"/>
              </a:ext>
            </a:extLst>
          </p:cNvPr>
          <p:cNvSpPr txBox="1"/>
          <p:nvPr/>
        </p:nvSpPr>
        <p:spPr>
          <a:xfrm>
            <a:off x="128464" y="5559043"/>
            <a:ext cx="115416" cy="246221"/>
          </a:xfrm>
          <a:prstGeom prst="rect">
            <a:avLst/>
          </a:prstGeom>
          <a:noFill/>
        </p:spPr>
        <p:txBody>
          <a:bodyPr wrap="square" lIns="0" tIns="0" rIns="0" bIns="0" rtlCol="0">
            <a:spAutoFit/>
          </a:bodyPr>
          <a:lstStyle/>
          <a:p>
            <a:r>
              <a:rPr lang="de-DE" sz="1600" dirty="0"/>
              <a:t>*</a:t>
            </a:r>
          </a:p>
        </p:txBody>
      </p:sp>
      <p:sp>
        <p:nvSpPr>
          <p:cNvPr id="76" name="Textfeld 75">
            <a:extLst>
              <a:ext uri="{FF2B5EF4-FFF2-40B4-BE49-F238E27FC236}">
                <a16:creationId xmlns:a16="http://schemas.microsoft.com/office/drawing/2014/main" id="{2117D5AF-8A36-9443-6A55-D4536AD222F7}"/>
              </a:ext>
            </a:extLst>
          </p:cNvPr>
          <p:cNvSpPr txBox="1"/>
          <p:nvPr/>
        </p:nvSpPr>
        <p:spPr>
          <a:xfrm>
            <a:off x="157064" y="4118883"/>
            <a:ext cx="115416" cy="246221"/>
          </a:xfrm>
          <a:prstGeom prst="rect">
            <a:avLst/>
          </a:prstGeom>
          <a:noFill/>
        </p:spPr>
        <p:txBody>
          <a:bodyPr wrap="square" lIns="0" tIns="0" rIns="0" bIns="0" rtlCol="0">
            <a:spAutoFit/>
          </a:bodyPr>
          <a:lstStyle/>
          <a:p>
            <a:r>
              <a:rPr lang="de-DE" sz="1600" dirty="0"/>
              <a:t>*</a:t>
            </a:r>
          </a:p>
        </p:txBody>
      </p:sp>
      <p:sp>
        <p:nvSpPr>
          <p:cNvPr id="77" name="Textfeld 76">
            <a:extLst>
              <a:ext uri="{FF2B5EF4-FFF2-40B4-BE49-F238E27FC236}">
                <a16:creationId xmlns:a16="http://schemas.microsoft.com/office/drawing/2014/main" id="{DA821B27-A27E-D25B-2A8C-8DFA1D71AF44}"/>
              </a:ext>
            </a:extLst>
          </p:cNvPr>
          <p:cNvSpPr txBox="1"/>
          <p:nvPr/>
        </p:nvSpPr>
        <p:spPr>
          <a:xfrm>
            <a:off x="128464" y="3110771"/>
            <a:ext cx="115416" cy="246221"/>
          </a:xfrm>
          <a:prstGeom prst="rect">
            <a:avLst/>
          </a:prstGeom>
          <a:noFill/>
        </p:spPr>
        <p:txBody>
          <a:bodyPr wrap="square" lIns="0" tIns="0" rIns="0" bIns="0" rtlCol="0">
            <a:spAutoFit/>
          </a:bodyPr>
          <a:lstStyle/>
          <a:p>
            <a:r>
              <a:rPr lang="de-DE" sz="1600" dirty="0"/>
              <a:t>*</a:t>
            </a:r>
          </a:p>
        </p:txBody>
      </p:sp>
      <p:grpSp>
        <p:nvGrpSpPr>
          <p:cNvPr id="3" name="Knopf 8">
            <a:extLst>
              <a:ext uri="{FF2B5EF4-FFF2-40B4-BE49-F238E27FC236}">
                <a16:creationId xmlns:a16="http://schemas.microsoft.com/office/drawing/2014/main" id="{8551492B-DE61-2B92-DAFB-3E7F41457C8E}"/>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04792229-F4F8-7B22-FFE7-B9F35C365917}"/>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Knop8">
              <a:extLst>
                <a:ext uri="{FF2B5EF4-FFF2-40B4-BE49-F238E27FC236}">
                  <a16:creationId xmlns:a16="http://schemas.microsoft.com/office/drawing/2014/main" id="{3FA89A99-BE10-C556-11EA-D316AF5C53F3}"/>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72" name="Knopf 7">
            <a:extLst>
              <a:ext uri="{FF2B5EF4-FFF2-40B4-BE49-F238E27FC236}">
                <a16:creationId xmlns:a16="http://schemas.microsoft.com/office/drawing/2014/main" id="{4E1A72F1-6C57-30C4-0777-9B4AE0D43FD3}"/>
              </a:ext>
            </a:extLst>
          </p:cNvPr>
          <p:cNvGrpSpPr/>
          <p:nvPr/>
        </p:nvGrpSpPr>
        <p:grpSpPr>
          <a:xfrm>
            <a:off x="9379302" y="4839935"/>
            <a:ext cx="513769" cy="504000"/>
            <a:chOff x="9312680" y="5062255"/>
            <a:chExt cx="580391" cy="576064"/>
          </a:xfrm>
          <a:solidFill>
            <a:schemeClr val="accent1"/>
          </a:solidFill>
        </p:grpSpPr>
        <p:sp>
          <p:nvSpPr>
            <p:cNvPr id="73" name="Rechteck 72">
              <a:extLst>
                <a:ext uri="{FF2B5EF4-FFF2-40B4-BE49-F238E27FC236}">
                  <a16:creationId xmlns:a16="http://schemas.microsoft.com/office/drawing/2014/main" id="{4089569A-6216-09A5-E226-7555594A113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Knop7">
              <a:extLst>
                <a:ext uri="{FF2B5EF4-FFF2-40B4-BE49-F238E27FC236}">
                  <a16:creationId xmlns:a16="http://schemas.microsoft.com/office/drawing/2014/main" id="{B84EFE90-7D7B-F52F-EEDF-DF8AFB6DCDB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79" name="Knopf6">
            <a:extLst>
              <a:ext uri="{FF2B5EF4-FFF2-40B4-BE49-F238E27FC236}">
                <a16:creationId xmlns:a16="http://schemas.microsoft.com/office/drawing/2014/main" id="{463C25E5-32A2-BFE9-00A3-797D51DD4A3E}"/>
              </a:ext>
            </a:extLst>
          </p:cNvPr>
          <p:cNvGrpSpPr/>
          <p:nvPr/>
        </p:nvGrpSpPr>
        <p:grpSpPr>
          <a:xfrm>
            <a:off x="9383011" y="4207454"/>
            <a:ext cx="525690" cy="504000"/>
            <a:chOff x="8550142" y="4941168"/>
            <a:chExt cx="593858" cy="576064"/>
          </a:xfrm>
          <a:solidFill>
            <a:schemeClr val="accent1"/>
          </a:solidFill>
        </p:grpSpPr>
        <p:sp>
          <p:nvSpPr>
            <p:cNvPr id="80" name="Rechteck 79">
              <a:extLst>
                <a:ext uri="{FF2B5EF4-FFF2-40B4-BE49-F238E27FC236}">
                  <a16:creationId xmlns:a16="http://schemas.microsoft.com/office/drawing/2014/main" id="{D7A06309-2DD9-8A4D-3825-19C4642A39C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Ellipse 13">
              <a:extLst>
                <a:ext uri="{FF2B5EF4-FFF2-40B4-BE49-F238E27FC236}">
                  <a16:creationId xmlns:a16="http://schemas.microsoft.com/office/drawing/2014/main" id="{4BA77521-ADA2-AD98-8D5B-2EBBE240FFB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2" name="Knopf5">
            <a:extLst>
              <a:ext uri="{FF2B5EF4-FFF2-40B4-BE49-F238E27FC236}">
                <a16:creationId xmlns:a16="http://schemas.microsoft.com/office/drawing/2014/main" id="{33DC7218-A3CF-CEDF-A29C-1148696A5CE9}"/>
              </a:ext>
            </a:extLst>
          </p:cNvPr>
          <p:cNvGrpSpPr/>
          <p:nvPr/>
        </p:nvGrpSpPr>
        <p:grpSpPr>
          <a:xfrm>
            <a:off x="9383011" y="3574973"/>
            <a:ext cx="525690" cy="504000"/>
            <a:chOff x="8550142" y="4941168"/>
            <a:chExt cx="593858" cy="576064"/>
          </a:xfrm>
          <a:solidFill>
            <a:schemeClr val="accent1"/>
          </a:solidFill>
        </p:grpSpPr>
        <p:sp>
          <p:nvSpPr>
            <p:cNvPr id="83" name="Rechteck 82">
              <a:extLst>
                <a:ext uri="{FF2B5EF4-FFF2-40B4-BE49-F238E27FC236}">
                  <a16:creationId xmlns:a16="http://schemas.microsoft.com/office/drawing/2014/main" id="{F7FDBCCB-27CA-24E8-A6F0-E0E6AE76473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Ellipse 16">
              <a:extLst>
                <a:ext uri="{FF2B5EF4-FFF2-40B4-BE49-F238E27FC236}">
                  <a16:creationId xmlns:a16="http://schemas.microsoft.com/office/drawing/2014/main" id="{9035EFA3-27F0-2938-76C5-B35316B23D5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5" name="Knopf4">
            <a:extLst>
              <a:ext uri="{FF2B5EF4-FFF2-40B4-BE49-F238E27FC236}">
                <a16:creationId xmlns:a16="http://schemas.microsoft.com/office/drawing/2014/main" id="{74EB6C81-F312-E294-E268-500339852F1F}"/>
              </a:ext>
            </a:extLst>
          </p:cNvPr>
          <p:cNvGrpSpPr/>
          <p:nvPr/>
        </p:nvGrpSpPr>
        <p:grpSpPr>
          <a:xfrm>
            <a:off x="9383011" y="2942492"/>
            <a:ext cx="525690" cy="504000"/>
            <a:chOff x="8550142" y="4941168"/>
            <a:chExt cx="593858" cy="576064"/>
          </a:xfrm>
          <a:solidFill>
            <a:schemeClr val="accent1"/>
          </a:solidFill>
        </p:grpSpPr>
        <p:sp>
          <p:nvSpPr>
            <p:cNvPr id="86" name="Rechteck 85">
              <a:extLst>
                <a:ext uri="{FF2B5EF4-FFF2-40B4-BE49-F238E27FC236}">
                  <a16:creationId xmlns:a16="http://schemas.microsoft.com/office/drawing/2014/main" id="{F5CBFA57-3C02-C737-2D55-4BB4192C3D33}"/>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Ellipse 19">
              <a:extLst>
                <a:ext uri="{FF2B5EF4-FFF2-40B4-BE49-F238E27FC236}">
                  <a16:creationId xmlns:a16="http://schemas.microsoft.com/office/drawing/2014/main" id="{798D2A12-FC08-8195-63FE-7C223055FDC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8" name="Knopf3">
            <a:extLst>
              <a:ext uri="{FF2B5EF4-FFF2-40B4-BE49-F238E27FC236}">
                <a16:creationId xmlns:a16="http://schemas.microsoft.com/office/drawing/2014/main" id="{D0E3299E-5A00-07D9-A6BA-D2A4F4B6F7E1}"/>
              </a:ext>
            </a:extLst>
          </p:cNvPr>
          <p:cNvGrpSpPr/>
          <p:nvPr/>
        </p:nvGrpSpPr>
        <p:grpSpPr>
          <a:xfrm>
            <a:off x="9380848" y="2310011"/>
            <a:ext cx="525690" cy="504000"/>
            <a:chOff x="8550142" y="4941168"/>
            <a:chExt cx="593858" cy="576064"/>
          </a:xfrm>
          <a:solidFill>
            <a:schemeClr val="accent1"/>
          </a:solidFill>
        </p:grpSpPr>
        <p:sp>
          <p:nvSpPr>
            <p:cNvPr id="89" name="Rechteck 88">
              <a:extLst>
                <a:ext uri="{FF2B5EF4-FFF2-40B4-BE49-F238E27FC236}">
                  <a16:creationId xmlns:a16="http://schemas.microsoft.com/office/drawing/2014/main" id="{43EB600C-63AB-1E36-2FB6-08A04BA4DE4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Ellipse 22">
              <a:extLst>
                <a:ext uri="{FF2B5EF4-FFF2-40B4-BE49-F238E27FC236}">
                  <a16:creationId xmlns:a16="http://schemas.microsoft.com/office/drawing/2014/main" id="{D1B05804-C2F9-C4A9-42C5-40A2DFACCE7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91" name="Knopf2">
            <a:extLst>
              <a:ext uri="{FF2B5EF4-FFF2-40B4-BE49-F238E27FC236}">
                <a16:creationId xmlns:a16="http://schemas.microsoft.com/office/drawing/2014/main" id="{980BFBEA-7B20-7F84-D61A-72F808180AD0}"/>
              </a:ext>
            </a:extLst>
          </p:cNvPr>
          <p:cNvGrpSpPr/>
          <p:nvPr/>
        </p:nvGrpSpPr>
        <p:grpSpPr>
          <a:xfrm>
            <a:off x="9383011" y="1677530"/>
            <a:ext cx="525690" cy="504000"/>
            <a:chOff x="8550142" y="4941168"/>
            <a:chExt cx="593858" cy="576064"/>
          </a:xfrm>
          <a:solidFill>
            <a:schemeClr val="accent1"/>
          </a:solidFill>
        </p:grpSpPr>
        <p:sp>
          <p:nvSpPr>
            <p:cNvPr id="92" name="Rechteck 91">
              <a:extLst>
                <a:ext uri="{FF2B5EF4-FFF2-40B4-BE49-F238E27FC236}">
                  <a16:creationId xmlns:a16="http://schemas.microsoft.com/office/drawing/2014/main" id="{D0EC6CCD-258B-F52C-41FB-F55848DA9D2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Ellipse 25">
              <a:extLst>
                <a:ext uri="{FF2B5EF4-FFF2-40B4-BE49-F238E27FC236}">
                  <a16:creationId xmlns:a16="http://schemas.microsoft.com/office/drawing/2014/main" id="{41365A1C-59EA-EDC4-C5FF-35FF5588E6A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94" name="Knopf1">
            <a:extLst>
              <a:ext uri="{FF2B5EF4-FFF2-40B4-BE49-F238E27FC236}">
                <a16:creationId xmlns:a16="http://schemas.microsoft.com/office/drawing/2014/main" id="{117573ED-BD23-FC74-A678-B2441C978E48}"/>
              </a:ext>
            </a:extLst>
          </p:cNvPr>
          <p:cNvGrpSpPr/>
          <p:nvPr/>
        </p:nvGrpSpPr>
        <p:grpSpPr>
          <a:xfrm>
            <a:off x="9383011" y="1045049"/>
            <a:ext cx="525690" cy="504000"/>
            <a:chOff x="8550142" y="4941168"/>
            <a:chExt cx="593858" cy="576064"/>
          </a:xfrm>
          <a:solidFill>
            <a:schemeClr val="accent1"/>
          </a:solidFill>
        </p:grpSpPr>
        <p:sp>
          <p:nvSpPr>
            <p:cNvPr id="95" name="Rechteck 94">
              <a:extLst>
                <a:ext uri="{FF2B5EF4-FFF2-40B4-BE49-F238E27FC236}">
                  <a16:creationId xmlns:a16="http://schemas.microsoft.com/office/drawing/2014/main" id="{AA08F430-2134-7557-301F-89627AD1E5D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Ellipse 28">
              <a:extLst>
                <a:ext uri="{FF2B5EF4-FFF2-40B4-BE49-F238E27FC236}">
                  <a16:creationId xmlns:a16="http://schemas.microsoft.com/office/drawing/2014/main" id="{A236D110-B543-678C-560C-21D168875CA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97" name="Hilfe 8 Grafik">
            <a:extLst>
              <a:ext uri="{FF2B5EF4-FFF2-40B4-BE49-F238E27FC236}">
                <a16:creationId xmlns:a16="http://schemas.microsoft.com/office/drawing/2014/main" id="{4DF041A8-CF32-6F98-FEB5-D03FE2073C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98" name="Hilfe 7 Grafik">
            <a:extLst>
              <a:ext uri="{FF2B5EF4-FFF2-40B4-BE49-F238E27FC236}">
                <a16:creationId xmlns:a16="http://schemas.microsoft.com/office/drawing/2014/main" id="{B7008C6F-FF2F-CF12-1C06-EF520DCD86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99" name="Hilfe 6 Grafik">
            <a:extLst>
              <a:ext uri="{FF2B5EF4-FFF2-40B4-BE49-F238E27FC236}">
                <a16:creationId xmlns:a16="http://schemas.microsoft.com/office/drawing/2014/main" id="{41C71FEF-131C-EC6F-D777-3D6DB63841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100" name="Hilfe 5 Grafik">
            <a:extLst>
              <a:ext uri="{FF2B5EF4-FFF2-40B4-BE49-F238E27FC236}">
                <a16:creationId xmlns:a16="http://schemas.microsoft.com/office/drawing/2014/main" id="{5DB66036-AA35-8212-8419-31E6771CB5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101" name="Hilfe 4 Grafik">
            <a:extLst>
              <a:ext uri="{FF2B5EF4-FFF2-40B4-BE49-F238E27FC236}">
                <a16:creationId xmlns:a16="http://schemas.microsoft.com/office/drawing/2014/main" id="{52162746-FC88-A83E-E0B1-60558C61152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102" name="Hilfe 3 Grafik">
            <a:extLst>
              <a:ext uri="{FF2B5EF4-FFF2-40B4-BE49-F238E27FC236}">
                <a16:creationId xmlns:a16="http://schemas.microsoft.com/office/drawing/2014/main" id="{3869B8B5-F88A-1058-E599-2770CF35FAE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103" name="Hilfe 2 Grafik">
            <a:extLst>
              <a:ext uri="{FF2B5EF4-FFF2-40B4-BE49-F238E27FC236}">
                <a16:creationId xmlns:a16="http://schemas.microsoft.com/office/drawing/2014/main" id="{8E65E52F-B934-EBDB-0481-6A10324FAA5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104" name="Hilfe 1 Grafik">
            <a:extLst>
              <a:ext uri="{FF2B5EF4-FFF2-40B4-BE49-F238E27FC236}">
                <a16:creationId xmlns:a16="http://schemas.microsoft.com/office/drawing/2014/main" id="{6CC3B278-DDE4-5ACC-A2A7-E6FB5B5746F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
        <p:nvSpPr>
          <p:cNvPr id="109" name="Titel 3">
            <a:extLst>
              <a:ext uri="{FF2B5EF4-FFF2-40B4-BE49-F238E27FC236}">
                <a16:creationId xmlns:a16="http://schemas.microsoft.com/office/drawing/2014/main" id="{7C91FC28-72B2-B35B-73E8-42A965613043}"/>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3533406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10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104"/>
                                        </p:tgtEl>
                                        <p:attrNameLst>
                                          <p:attrName>ppt_x</p:attrName>
                                          <p:attrName>ppt_y</p:attrName>
                                        </p:attrNameLst>
                                      </p:cBhvr>
                                      <p:rCtr x="44038" y="0"/>
                                    </p:animMotion>
                                  </p:childTnLst>
                                </p:cTn>
                              </p:par>
                            </p:childTnLst>
                          </p:cTn>
                        </p:par>
                      </p:childTnLst>
                    </p:cTn>
                  </p:par>
                </p:childTnLst>
              </p:cTn>
              <p:nextCondLst>
                <p:cond evt="onClick" delay="0">
                  <p:tgtEl>
                    <p:spTgt spid="94"/>
                  </p:tgtEl>
                </p:cond>
              </p:nextCondLst>
            </p:seq>
            <p:seq concurrent="1" nextAc="seek">
              <p:cTn id="11" restart="whenNotActive" fill="hold" evtFilter="cancelBubble" nodeType="interactiveSeq">
                <p:stCondLst>
                  <p:cond evt="onClick" delay="0">
                    <p:tgtEl>
                      <p:spTgt spid="9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103"/>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103"/>
                                        </p:tgtEl>
                                        <p:attrNameLst>
                                          <p:attrName>ppt_x</p:attrName>
                                          <p:attrName>ppt_y</p:attrName>
                                        </p:attrNameLst>
                                      </p:cBhvr>
                                      <p:rCtr x="44038" y="0"/>
                                    </p:animMotion>
                                  </p:childTnLst>
                                </p:cTn>
                              </p:par>
                            </p:childTnLst>
                          </p:cTn>
                        </p:par>
                      </p:childTnLst>
                    </p:cTn>
                  </p:par>
                </p:childTnLst>
              </p:cTn>
              <p:nextCondLst>
                <p:cond evt="onClick" delay="0">
                  <p:tgtEl>
                    <p:spTgt spid="91"/>
                  </p:tgtEl>
                </p:cond>
              </p:nextCondLst>
            </p:seq>
            <p:seq concurrent="1" nextAc="seek">
              <p:cTn id="20" restart="whenNotActive" fill="hold" evtFilter="cancelBubble" nodeType="interactiveSeq">
                <p:stCondLst>
                  <p:cond evt="onClick" delay="0">
                    <p:tgtEl>
                      <p:spTgt spid="88"/>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10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102"/>
                                        </p:tgtEl>
                                        <p:attrNameLst>
                                          <p:attrName>ppt_x</p:attrName>
                                          <p:attrName>ppt_y</p:attrName>
                                        </p:attrNameLst>
                                      </p:cBhvr>
                                      <p:rCtr x="44038" y="0"/>
                                    </p:animMotion>
                                  </p:childTnLst>
                                </p:cTn>
                              </p:par>
                            </p:childTnLst>
                          </p:cTn>
                        </p:par>
                      </p:childTnLst>
                    </p:cTn>
                  </p:par>
                </p:childTnLst>
              </p:cTn>
              <p:nextCondLst>
                <p:cond evt="onClick" delay="0">
                  <p:tgtEl>
                    <p:spTgt spid="88"/>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97"/>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97"/>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72"/>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98"/>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98"/>
                                        </p:tgtEl>
                                        <p:attrNameLst>
                                          <p:attrName>ppt_x</p:attrName>
                                          <p:attrName>ppt_y</p:attrName>
                                        </p:attrNameLst>
                                      </p:cBhvr>
                                      <p:rCtr x="47788" y="-417"/>
                                    </p:animMotion>
                                  </p:childTnLst>
                                </p:cTn>
                              </p:par>
                            </p:childTnLst>
                          </p:cTn>
                        </p:par>
                      </p:childTnLst>
                    </p:cTn>
                  </p:par>
                </p:childTnLst>
              </p:cTn>
              <p:nextCondLst>
                <p:cond evt="onClick" delay="0">
                  <p:tgtEl>
                    <p:spTgt spid="72"/>
                  </p:tgtEl>
                </p:cond>
              </p:nextCondLst>
            </p:seq>
            <p:seq concurrent="1" nextAc="seek">
              <p:cTn id="47" restart="whenNotActive" fill="hold" evtFilter="cancelBubble" nodeType="interactiveSeq">
                <p:stCondLst>
                  <p:cond evt="onClick" delay="0">
                    <p:tgtEl>
                      <p:spTgt spid="79"/>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99"/>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99"/>
                                        </p:tgtEl>
                                        <p:attrNameLst>
                                          <p:attrName>ppt_x</p:attrName>
                                          <p:attrName>ppt_y</p:attrName>
                                        </p:attrNameLst>
                                      </p:cBhvr>
                                      <p:rCtr x="44038" y="0"/>
                                    </p:animMotion>
                                  </p:childTnLst>
                                </p:cTn>
                              </p:par>
                            </p:childTnLst>
                          </p:cTn>
                        </p:par>
                      </p:childTnLst>
                    </p:cTn>
                  </p:par>
                </p:childTnLst>
              </p:cTn>
              <p:nextCondLst>
                <p:cond evt="onClick" delay="0">
                  <p:tgtEl>
                    <p:spTgt spid="79"/>
                  </p:tgtEl>
                </p:cond>
              </p:nextCondLst>
            </p:seq>
            <p:seq concurrent="1" nextAc="seek">
              <p:cTn id="56" restart="whenNotActive" fill="hold" evtFilter="cancelBubble" nodeType="interactiveSeq">
                <p:stCondLst>
                  <p:cond evt="onClick" delay="0">
                    <p:tgtEl>
                      <p:spTgt spid="82"/>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100"/>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100"/>
                                        </p:tgtEl>
                                        <p:attrNameLst>
                                          <p:attrName>ppt_x</p:attrName>
                                          <p:attrName>ppt_y</p:attrName>
                                        </p:attrNameLst>
                                      </p:cBhvr>
                                      <p:rCtr x="44038" y="0"/>
                                    </p:animMotion>
                                  </p:childTnLst>
                                </p:cTn>
                              </p:par>
                            </p:childTnLst>
                          </p:cTn>
                        </p:par>
                      </p:childTnLst>
                    </p:cTn>
                  </p:par>
                </p:childTnLst>
              </p:cTn>
              <p:nextCondLst>
                <p:cond evt="onClick" delay="0">
                  <p:tgtEl>
                    <p:spTgt spid="82"/>
                  </p:tgtEl>
                </p:cond>
              </p:nextCondLst>
            </p:seq>
            <p:seq concurrent="1" nextAc="seek">
              <p:cTn id="65" restart="whenNotActive" fill="hold" evtFilter="cancelBubble" nodeType="interactiveSeq">
                <p:stCondLst>
                  <p:cond evt="onClick" delay="0">
                    <p:tgtEl>
                      <p:spTgt spid="85"/>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101"/>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101"/>
                                        </p:tgtEl>
                                        <p:attrNameLst>
                                          <p:attrName>ppt_x</p:attrName>
                                          <p:attrName>ppt_y</p:attrName>
                                        </p:attrNameLst>
                                      </p:cBhvr>
                                      <p:rCtr x="44038" y="0"/>
                                    </p:animMotion>
                                  </p:childTnLst>
                                </p:cTn>
                              </p:par>
                            </p:childTnLst>
                          </p:cTn>
                        </p:par>
                      </p:childTnLst>
                    </p:cTn>
                  </p:par>
                </p:childTnLst>
              </p:cTn>
              <p:nextCondLst>
                <p:cond evt="onClick" delay="0">
                  <p:tgtEl>
                    <p:spTgt spid="8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AB1F098-1B4E-4882-3ACB-BD87228714F2}"/>
                  </a:ext>
                </a:extLst>
              </p:cNvPr>
              <p:cNvSpPr>
                <a:spLocks noGrp="1"/>
              </p:cNvSpPr>
              <p:nvPr>
                <p:ph idx="1"/>
              </p:nvPr>
            </p:nvSpPr>
            <p:spPr/>
            <p:txBody>
              <a:bodyPr/>
              <a:lstStyle/>
              <a:p>
                <a:pPr marL="346075" indent="-342900">
                  <a:buAutoNum type="alphaLcParenR"/>
                </a:pPr>
                <a:r>
                  <a:rPr lang="de-DE" sz="1600" dirty="0"/>
                  <a:t> </a:t>
                </a:r>
                <a:br>
                  <a:rPr lang="de-DE" sz="1600" dirty="0"/>
                </a:br>
                <a:br>
                  <a:rPr lang="de-DE" sz="1600" dirty="0"/>
                </a:br>
                <a:endParaRPr lang="de-DE" sz="1600" dirty="0"/>
              </a:p>
              <a:p>
                <a:pPr marL="346075" indent="-342900">
                  <a:buAutoNum type="alphaLcParenR"/>
                </a:pPr>
                <a:r>
                  <a:rPr lang="de-DE" sz="1600" dirty="0"/>
                  <a:t> </a:t>
                </a:r>
                <a:br>
                  <a:rPr lang="de-DE" sz="1600" dirty="0"/>
                </a:br>
                <a:br>
                  <a:rPr lang="de-DE" sz="1600" dirty="0"/>
                </a:br>
                <a:br>
                  <a:rPr lang="de-DE" sz="1600" dirty="0"/>
                </a:br>
                <a:br>
                  <a:rPr lang="de-DE" sz="1600" dirty="0"/>
                </a:br>
                <a:br>
                  <a:rPr lang="de-DE" sz="1600" dirty="0"/>
                </a:br>
                <a:br>
                  <a:rPr lang="de-DE" sz="1600" dirty="0"/>
                </a:br>
                <a:br>
                  <a:rPr lang="de-DE" sz="1600" dirty="0"/>
                </a:br>
                <a:endParaRPr lang="de-DE" sz="1600" dirty="0"/>
              </a:p>
              <a:p>
                <a:pPr marL="346075" indent="-342900">
                  <a:buAutoNum type="alphaLcParenR"/>
                </a:pPr>
                <a:r>
                  <a:rPr lang="de-DE" sz="1600" dirty="0"/>
                  <a:t>Nach ungefähr 6 Stunden.</a:t>
                </a:r>
              </a:p>
              <a:p>
                <a:pPr marL="346075" indent="-342900">
                  <a:buAutoNum type="alphaLcParenR"/>
                </a:pPr>
                <a:r>
                  <a:rPr lang="de-DE" sz="1600" dirty="0"/>
                  <a:t> </a:t>
                </a:r>
                <a:br>
                  <a:rPr lang="de-DE" sz="1600" dirty="0"/>
                </a:br>
                <a:br>
                  <a:rPr lang="de-DE" sz="1600" dirty="0"/>
                </a:br>
                <a:br>
                  <a:rPr lang="de-DE" sz="1600" dirty="0"/>
                </a:br>
                <a:endParaRPr lang="de-DE" sz="1600" dirty="0"/>
              </a:p>
              <a:p>
                <a:pPr marL="346075" indent="-342900">
                  <a:buAutoNum type="alphaLcParenR"/>
                </a:pPr>
                <a:r>
                  <a:rPr lang="de-DE" sz="1600" dirty="0"/>
                  <a:t>Die Restmenge beträgt ungefähr 0,31 mg. </a:t>
                </a:r>
                <a:br>
                  <a:rPr lang="de-DE" sz="1600" dirty="0"/>
                </a:br>
                <a:r>
                  <a:rPr lang="de-DE" sz="1600" dirty="0"/>
                  <a:t>Wachstumsfaktor: </a:t>
                </a:r>
                <a14:m>
                  <m:oMath xmlns:m="http://schemas.openxmlformats.org/officeDocument/2006/math">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1−0,11</m:t>
                        </m:r>
                      </m:e>
                    </m:d>
                    <m:r>
                      <a:rPr lang="de-DE" sz="1600" b="0" i="1" smtClean="0">
                        <a:latin typeface="Cambria Math" panose="02040503050406030204" pitchFamily="18" charset="0"/>
                        <a:ea typeface="Cambria Math" panose="02040503050406030204" pitchFamily="18" charset="0"/>
                      </a:rPr>
                      <m:t>=0,89</m:t>
                    </m:r>
                  </m:oMath>
                </a14:m>
                <a:r>
                  <a:rPr lang="de-DE" sz="1600" dirty="0"/>
                  <a:t>; Funktionsgleichung: </a:t>
                </a:r>
                <a14:m>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e>
                    </m:d>
                    <m:r>
                      <a:rPr lang="de-DE" sz="1600" b="0" i="1" smtClean="0">
                        <a:latin typeface="Cambria Math" panose="02040503050406030204" pitchFamily="18" charset="0"/>
                      </a:rPr>
                      <m:t>=5</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0,89</m:t>
                        </m:r>
                      </m:e>
                      <m:sup>
                        <m:r>
                          <a:rPr lang="de-DE" sz="1600" b="0" i="1" smtClean="0">
                            <a:latin typeface="Cambria Math" panose="02040503050406030204" pitchFamily="18" charset="0"/>
                            <a:ea typeface="Cambria Math" panose="02040503050406030204" pitchFamily="18" charset="0"/>
                          </a:rPr>
                          <m:t>𝑥</m:t>
                        </m:r>
                      </m:sup>
                    </m:sSup>
                  </m:oMath>
                </a14:m>
                <a:r>
                  <a:rPr lang="de-DE" sz="1600" dirty="0"/>
                  <a:t>; </a:t>
                </a:r>
                <a:br>
                  <a:rPr lang="de-DE" sz="1600" dirty="0"/>
                </a:br>
                <a:r>
                  <a:rPr lang="de-DE" sz="1600" dirty="0"/>
                  <a:t>Rechnung: </a:t>
                </a:r>
                <a14:m>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e>
                    </m:d>
                    <m:r>
                      <a:rPr lang="de-DE" sz="1600" b="0" i="1" smtClean="0">
                        <a:latin typeface="Cambria Math" panose="02040503050406030204" pitchFamily="18" charset="0"/>
                      </a:rPr>
                      <m:t>=5</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0,89</m:t>
                        </m:r>
                      </m:e>
                      <m:sup>
                        <m:r>
                          <a:rPr lang="de-DE" sz="1600" b="0" i="1" smtClean="0">
                            <a:latin typeface="Cambria Math" panose="02040503050406030204" pitchFamily="18" charset="0"/>
                            <a:ea typeface="Cambria Math" panose="02040503050406030204" pitchFamily="18" charset="0"/>
                          </a:rPr>
                          <m:t>24</m:t>
                        </m:r>
                      </m:sup>
                    </m:sSup>
                    <m:r>
                      <a:rPr lang="de-DE" sz="1600" b="0" i="1" smtClean="0">
                        <a:latin typeface="Cambria Math" panose="02040503050406030204" pitchFamily="18" charset="0"/>
                        <a:ea typeface="Cambria Math" panose="02040503050406030204" pitchFamily="18" charset="0"/>
                      </a:rPr>
                      <m:t>=0,305</m:t>
                    </m:r>
                  </m:oMath>
                </a14:m>
                <a:br>
                  <a:rPr lang="de-DE" sz="1600" dirty="0"/>
                </a:br>
                <a:br>
                  <a:rPr lang="de-DE" sz="1600" dirty="0"/>
                </a:br>
                <a:br>
                  <a:rPr lang="de-DE" sz="1600" dirty="0"/>
                </a:br>
                <a:br>
                  <a:rPr lang="de-DE" sz="1600" dirty="0"/>
                </a:br>
                <a:r>
                  <a:rPr lang="de-DE" sz="1600" dirty="0"/>
                  <a:t> </a:t>
                </a:r>
              </a:p>
              <a:p>
                <a:r>
                  <a:rPr lang="de-DE" sz="1600" dirty="0"/>
                  <a:t>*</a:t>
                </a:r>
                <a:r>
                  <a:rPr lang="de-DE" sz="1600" dirty="0" err="1"/>
                  <a:t>e</a:t>
                </a:r>
                <a:r>
                  <a:rPr lang="de-DE" sz="1600" dirty="0"/>
                  <a:t>)Die Restmenge beträgt ungefähr 0,31 mg.</a:t>
                </a:r>
                <a:br>
                  <a:rPr lang="de-DE" sz="1600" dirty="0"/>
                </a:br>
                <a:br>
                  <a:rPr lang="de-DE" sz="1600" dirty="0"/>
                </a:br>
                <a:endParaRPr lang="de-DE" sz="1600" dirty="0"/>
              </a:p>
            </p:txBody>
          </p:sp>
        </mc:Choice>
        <mc:Fallback xmlns="">
          <p:sp>
            <p:nvSpPr>
              <p:cNvPr id="2" name="Inhaltsplatzhalter 1">
                <a:extLst>
                  <a:ext uri="{FF2B5EF4-FFF2-40B4-BE49-F238E27FC236}">
                    <a16:creationId xmlns:a16="http://schemas.microsoft.com/office/drawing/2014/main" id="{1AB1F098-1B4E-4882-3ACB-BD87228714F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89" name="Titel 88">
            <a:extLst>
              <a:ext uri="{FF2B5EF4-FFF2-40B4-BE49-F238E27FC236}">
                <a16:creationId xmlns:a16="http://schemas.microsoft.com/office/drawing/2014/main" id="{DBBF7653-33C8-28C7-B215-C9B712CEF0B9}"/>
              </a:ext>
            </a:extLst>
          </p:cNvPr>
          <p:cNvSpPr>
            <a:spLocks noGrp="1"/>
          </p:cNvSpPr>
          <p:nvPr>
            <p:ph type="title"/>
          </p:nvPr>
        </p:nvSpPr>
        <p:spPr/>
        <p:txBody>
          <a:bodyPr/>
          <a:lstStyle/>
          <a:p>
            <a:r>
              <a:rPr lang="de-DE" dirty="0"/>
              <a:t>Lösung</a:t>
            </a:r>
          </a:p>
        </p:txBody>
      </p:sp>
      <p:sp>
        <p:nvSpPr>
          <p:cNvPr id="91" name="Textplatzhalter 90">
            <a:extLst>
              <a:ext uri="{FF2B5EF4-FFF2-40B4-BE49-F238E27FC236}">
                <a16:creationId xmlns:a16="http://schemas.microsoft.com/office/drawing/2014/main" id="{F62798DF-860A-3F0F-BE32-85229F8BC006}"/>
              </a:ext>
            </a:extLst>
          </p:cNvPr>
          <p:cNvSpPr>
            <a:spLocks noGrp="1"/>
          </p:cNvSpPr>
          <p:nvPr>
            <p:ph type="body" sz="quarter" idx="21"/>
          </p:nvPr>
        </p:nvSpPr>
        <p:spPr/>
        <p:txBody>
          <a:bodyPr/>
          <a:lstStyle/>
          <a:p>
            <a:endParaRPr lang="de-DE"/>
          </a:p>
        </p:txBody>
      </p:sp>
      <p:graphicFrame>
        <p:nvGraphicFramePr>
          <p:cNvPr id="4" name="Tabelle 3">
            <a:extLst>
              <a:ext uri="{FF2B5EF4-FFF2-40B4-BE49-F238E27FC236}">
                <a16:creationId xmlns:a16="http://schemas.microsoft.com/office/drawing/2014/main" id="{2B7484A9-3932-7E14-53AF-24633AA76F77}"/>
              </a:ext>
            </a:extLst>
          </p:cNvPr>
          <p:cNvGraphicFramePr>
            <a:graphicFrameLocks noGrp="1"/>
          </p:cNvGraphicFramePr>
          <p:nvPr>
            <p:extLst>
              <p:ext uri="{D42A27DB-BD31-4B8C-83A1-F6EECF244321}">
                <p14:modId xmlns:p14="http://schemas.microsoft.com/office/powerpoint/2010/main" val="1614939657"/>
              </p:ext>
            </p:extLst>
          </p:nvPr>
        </p:nvGraphicFramePr>
        <p:xfrm>
          <a:off x="533843" y="1264973"/>
          <a:ext cx="5904436" cy="540000"/>
        </p:xfrm>
        <a:graphic>
          <a:graphicData uri="http://schemas.openxmlformats.org/drawingml/2006/table">
            <a:tbl>
              <a:tblPr firstRow="1" bandRow="1">
                <a:tableStyleId>{5C22544A-7EE6-4342-B048-85BDC9FD1C3A}</a:tableStyleId>
              </a:tblPr>
              <a:tblGrid>
                <a:gridCol w="2218754">
                  <a:extLst>
                    <a:ext uri="{9D8B030D-6E8A-4147-A177-3AD203B41FA5}">
                      <a16:colId xmlns:a16="http://schemas.microsoft.com/office/drawing/2014/main" val="3859932826"/>
                    </a:ext>
                  </a:extLst>
                </a:gridCol>
                <a:gridCol w="526526">
                  <a:extLst>
                    <a:ext uri="{9D8B030D-6E8A-4147-A177-3AD203B41FA5}">
                      <a16:colId xmlns:a16="http://schemas.microsoft.com/office/drawing/2014/main" val="4138255622"/>
                    </a:ext>
                  </a:extLst>
                </a:gridCol>
                <a:gridCol w="526526">
                  <a:extLst>
                    <a:ext uri="{9D8B030D-6E8A-4147-A177-3AD203B41FA5}">
                      <a16:colId xmlns:a16="http://schemas.microsoft.com/office/drawing/2014/main" val="3709906582"/>
                    </a:ext>
                  </a:extLst>
                </a:gridCol>
                <a:gridCol w="526526">
                  <a:extLst>
                    <a:ext uri="{9D8B030D-6E8A-4147-A177-3AD203B41FA5}">
                      <a16:colId xmlns:a16="http://schemas.microsoft.com/office/drawing/2014/main" val="1011500859"/>
                    </a:ext>
                  </a:extLst>
                </a:gridCol>
                <a:gridCol w="526526">
                  <a:extLst>
                    <a:ext uri="{9D8B030D-6E8A-4147-A177-3AD203B41FA5}">
                      <a16:colId xmlns:a16="http://schemas.microsoft.com/office/drawing/2014/main" val="521029256"/>
                    </a:ext>
                  </a:extLst>
                </a:gridCol>
                <a:gridCol w="526526">
                  <a:extLst>
                    <a:ext uri="{9D8B030D-6E8A-4147-A177-3AD203B41FA5}">
                      <a16:colId xmlns:a16="http://schemas.microsoft.com/office/drawing/2014/main" val="2200102450"/>
                    </a:ext>
                  </a:extLst>
                </a:gridCol>
                <a:gridCol w="526526">
                  <a:extLst>
                    <a:ext uri="{9D8B030D-6E8A-4147-A177-3AD203B41FA5}">
                      <a16:colId xmlns:a16="http://schemas.microsoft.com/office/drawing/2014/main" val="3771227997"/>
                    </a:ext>
                  </a:extLst>
                </a:gridCol>
                <a:gridCol w="526526">
                  <a:extLst>
                    <a:ext uri="{9D8B030D-6E8A-4147-A177-3AD203B41FA5}">
                      <a16:colId xmlns:a16="http://schemas.microsoft.com/office/drawing/2014/main" val="3341650058"/>
                    </a:ext>
                  </a:extLst>
                </a:gridCol>
              </a:tblGrid>
              <a:tr h="270000">
                <a:tc>
                  <a:txBody>
                    <a:bodyPr/>
                    <a:lstStyle/>
                    <a:p>
                      <a:pPr algn="ctr"/>
                      <a:r>
                        <a:rPr lang="de-DE" sz="1400" b="1" dirty="0">
                          <a:solidFill>
                            <a:schemeClr val="tx1"/>
                          </a:solidFill>
                        </a:rPr>
                        <a:t>Zeit in h</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912795"/>
                  </a:ext>
                </a:extLst>
              </a:tr>
              <a:tr h="270000">
                <a:tc>
                  <a:txBody>
                    <a:bodyPr/>
                    <a:lstStyle/>
                    <a:p>
                      <a:pPr algn="ctr"/>
                      <a:r>
                        <a:rPr lang="de-DE" sz="1400" b="1" dirty="0">
                          <a:solidFill>
                            <a:schemeClr val="tx1"/>
                          </a:solidFill>
                        </a:rPr>
                        <a:t>Masse des Technetium in mg</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1" dirty="0">
                          <a:solidFill>
                            <a:schemeClr val="tx1"/>
                          </a:solidFill>
                        </a:rPr>
                        <a:t>4,45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3,96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2,79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2,48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1,97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742383"/>
                  </a:ext>
                </a:extLst>
              </a:tr>
            </a:tbl>
          </a:graphicData>
        </a:graphic>
      </p:graphicFrame>
      <p:grpSp>
        <p:nvGrpSpPr>
          <p:cNvPr id="6" name="Gruppieren 5">
            <a:extLst>
              <a:ext uri="{FF2B5EF4-FFF2-40B4-BE49-F238E27FC236}">
                <a16:creationId xmlns:a16="http://schemas.microsoft.com/office/drawing/2014/main" id="{EA6CF800-B1AB-F41D-50F9-7871B186E96A}"/>
              </a:ext>
            </a:extLst>
          </p:cNvPr>
          <p:cNvGrpSpPr>
            <a:grpSpLocks noChangeAspect="1"/>
          </p:cNvGrpSpPr>
          <p:nvPr/>
        </p:nvGrpSpPr>
        <p:grpSpPr bwMode="auto">
          <a:xfrm>
            <a:off x="533843" y="1988840"/>
            <a:ext cx="2431393" cy="1836000"/>
            <a:chOff x="0" y="0"/>
            <a:chExt cx="29121" cy="21989"/>
          </a:xfrm>
        </p:grpSpPr>
        <p:grpSp>
          <p:nvGrpSpPr>
            <p:cNvPr id="7" name="Gruppieren 6">
              <a:extLst>
                <a:ext uri="{FF2B5EF4-FFF2-40B4-BE49-F238E27FC236}">
                  <a16:creationId xmlns:a16="http://schemas.microsoft.com/office/drawing/2014/main" id="{A87AF7C4-9193-A242-4FF4-99EA134A8A65}"/>
                </a:ext>
              </a:extLst>
            </p:cNvPr>
            <p:cNvGrpSpPr>
              <a:grpSpLocks noChangeAspect="1"/>
            </p:cNvGrpSpPr>
            <p:nvPr/>
          </p:nvGrpSpPr>
          <p:grpSpPr bwMode="auto">
            <a:xfrm>
              <a:off x="0" y="0"/>
              <a:ext cx="29121" cy="21989"/>
              <a:chOff x="0" y="0"/>
              <a:chExt cx="38864" cy="29347"/>
            </a:xfrm>
          </p:grpSpPr>
          <p:sp>
            <p:nvSpPr>
              <p:cNvPr id="9" name="Textfeld 109">
                <a:extLst>
                  <a:ext uri="{FF2B5EF4-FFF2-40B4-BE49-F238E27FC236}">
                    <a16:creationId xmlns:a16="http://schemas.microsoft.com/office/drawing/2014/main" id="{8984A1DD-E686-7DA9-538D-B7A577E539C3}"/>
                  </a:ext>
                </a:extLst>
              </p:cNvPr>
              <p:cNvSpPr txBox="1">
                <a:spLocks noChangeAspect="1" noEditPoints="1" noChangeArrowheads="1" noChangeShapeType="1" noTextEdit="1"/>
              </p:cNvSpPr>
              <p:nvPr/>
            </p:nvSpPr>
            <p:spPr bwMode="auto">
              <a:xfrm>
                <a:off x="0" y="0"/>
                <a:ext cx="355" cy="355"/>
              </a:xfrm>
              <a:prstGeom prst="rect">
                <a:avLst/>
              </a:prstGeom>
              <a:noFill/>
              <a:ln>
                <a:noFill/>
              </a:ln>
            </p:spPr>
            <p:txBody>
              <a:bodyPr rot="0" vert="horz" wrap="square" lIns="91440" tIns="45720" rIns="91440" bIns="45720" anchor="t" anchorCtr="0" upright="1">
                <a:noAutofit/>
              </a:bodyPr>
              <a:lstStyle/>
              <a:p>
                <a:r>
                  <a:rPr lang="de-DE" sz="800">
                    <a:solidFill>
                      <a:srgbClr val="000000"/>
                    </a:solidFill>
                    <a:effectLst/>
                    <a:latin typeface="Arial" panose="020B0604020202020204" pitchFamily="34" charset="0"/>
                    <a:ea typeface="Times New Roman" panose="02020603050405020304" pitchFamily="18" charset="0"/>
                  </a:rPr>
                  <a:t> </a:t>
                </a:r>
                <a:endParaRPr lang="de-DE" sz="1200">
                  <a:solidFill>
                    <a:srgbClr val="000000"/>
                  </a:solidFill>
                  <a:effectLst/>
                  <a:latin typeface="Arial" panose="020B0604020202020204" pitchFamily="34" charset="0"/>
                  <a:ea typeface="Times New Roman" panose="02020603050405020304" pitchFamily="18" charset="0"/>
                </a:endParaRPr>
              </a:p>
            </p:txBody>
          </p:sp>
          <p:grpSp>
            <p:nvGrpSpPr>
              <p:cNvPr id="10" name="Gruppieren 9">
                <a:extLst>
                  <a:ext uri="{FF2B5EF4-FFF2-40B4-BE49-F238E27FC236}">
                    <a16:creationId xmlns:a16="http://schemas.microsoft.com/office/drawing/2014/main" id="{C2EF3570-FE0D-C83A-0777-6841CE2C57EA}"/>
                  </a:ext>
                </a:extLst>
              </p:cNvPr>
              <p:cNvGrpSpPr>
                <a:grpSpLocks noChangeAspect="1"/>
              </p:cNvGrpSpPr>
              <p:nvPr/>
            </p:nvGrpSpPr>
            <p:grpSpPr bwMode="auto">
              <a:xfrm>
                <a:off x="0" y="0"/>
                <a:ext cx="36044" cy="28814"/>
                <a:chOff x="0" y="0"/>
                <a:chExt cx="36044" cy="28814"/>
              </a:xfrm>
            </p:grpSpPr>
            <p:cxnSp>
              <p:nvCxnSpPr>
                <p:cNvPr id="47" name="Gerader Verbinder 110">
                  <a:extLst>
                    <a:ext uri="{FF2B5EF4-FFF2-40B4-BE49-F238E27FC236}">
                      <a16:creationId xmlns:a16="http://schemas.microsoft.com/office/drawing/2014/main" id="{83BBAE7B-0621-65E0-0EB1-DFCBDBF28509}"/>
                    </a:ext>
                  </a:extLst>
                </p:cNvPr>
                <p:cNvCxnSpPr>
                  <a:cxnSpLocks noChangeAspect="1" noEditPoints="1" noChangeArrowheads="1" noChangeShapeType="1"/>
                </p:cNvCxnSpPr>
                <p:nvPr/>
              </p:nvCxnSpPr>
              <p:spPr bwMode="auto">
                <a:xfrm>
                  <a:off x="0" y="0"/>
                  <a:ext cx="0" cy="28800"/>
                </a:xfrm>
                <a:prstGeom prst="line">
                  <a:avLst/>
                </a:prstGeom>
                <a:noFill/>
                <a:ln w="3175">
                  <a:solidFill>
                    <a:srgbClr val="AAAAAA"/>
                  </a:solidFill>
                  <a:miter lim="800000"/>
                  <a:headEnd/>
                  <a:tailEnd/>
                </a:ln>
              </p:spPr>
            </p:cxnSp>
            <p:cxnSp>
              <p:nvCxnSpPr>
                <p:cNvPr id="48" name="Gerader Verbinder 111">
                  <a:extLst>
                    <a:ext uri="{FF2B5EF4-FFF2-40B4-BE49-F238E27FC236}">
                      <a16:creationId xmlns:a16="http://schemas.microsoft.com/office/drawing/2014/main" id="{6CF00CC4-9AF0-9FCD-03DD-1871F70B8B06}"/>
                    </a:ext>
                  </a:extLst>
                </p:cNvPr>
                <p:cNvCxnSpPr>
                  <a:cxnSpLocks noChangeAspect="1" noEditPoints="1" noChangeArrowheads="1" noChangeShapeType="1"/>
                </p:cNvCxnSpPr>
                <p:nvPr/>
              </p:nvCxnSpPr>
              <p:spPr bwMode="auto">
                <a:xfrm>
                  <a:off x="1807" y="0"/>
                  <a:ext cx="0" cy="28800"/>
                </a:xfrm>
                <a:prstGeom prst="line">
                  <a:avLst/>
                </a:prstGeom>
                <a:noFill/>
                <a:ln w="3175">
                  <a:solidFill>
                    <a:srgbClr val="AAAAAA"/>
                  </a:solidFill>
                  <a:miter lim="800000"/>
                  <a:headEnd/>
                  <a:tailEnd/>
                </a:ln>
              </p:spPr>
            </p:cxnSp>
            <p:cxnSp>
              <p:nvCxnSpPr>
                <p:cNvPr id="49" name="Gerader Verbinder 112">
                  <a:extLst>
                    <a:ext uri="{FF2B5EF4-FFF2-40B4-BE49-F238E27FC236}">
                      <a16:creationId xmlns:a16="http://schemas.microsoft.com/office/drawing/2014/main" id="{38A711AE-B883-0B16-76CB-E043B145E394}"/>
                    </a:ext>
                  </a:extLst>
                </p:cNvPr>
                <p:cNvCxnSpPr>
                  <a:cxnSpLocks noChangeAspect="1" noEditPoints="1" noChangeArrowheads="1" noChangeShapeType="1"/>
                </p:cNvCxnSpPr>
                <p:nvPr/>
              </p:nvCxnSpPr>
              <p:spPr bwMode="auto">
                <a:xfrm>
                  <a:off x="3615" y="0"/>
                  <a:ext cx="0" cy="28800"/>
                </a:xfrm>
                <a:prstGeom prst="line">
                  <a:avLst/>
                </a:prstGeom>
                <a:noFill/>
                <a:ln w="3175">
                  <a:solidFill>
                    <a:srgbClr val="AAAAAA"/>
                  </a:solidFill>
                  <a:miter lim="800000"/>
                  <a:headEnd/>
                  <a:tailEnd/>
                </a:ln>
              </p:spPr>
            </p:cxnSp>
            <p:cxnSp>
              <p:nvCxnSpPr>
                <p:cNvPr id="50" name="Gerader Verbinder 113">
                  <a:extLst>
                    <a:ext uri="{FF2B5EF4-FFF2-40B4-BE49-F238E27FC236}">
                      <a16:creationId xmlns:a16="http://schemas.microsoft.com/office/drawing/2014/main" id="{A33C6C8B-8D62-0CC4-B1B6-7A9AE9C1AEE5}"/>
                    </a:ext>
                  </a:extLst>
                </p:cNvPr>
                <p:cNvCxnSpPr>
                  <a:cxnSpLocks noChangeAspect="1" noEditPoints="1" noChangeArrowheads="1" noChangeShapeType="1"/>
                </p:cNvCxnSpPr>
                <p:nvPr/>
              </p:nvCxnSpPr>
              <p:spPr bwMode="auto">
                <a:xfrm>
                  <a:off x="5422" y="0"/>
                  <a:ext cx="0" cy="28800"/>
                </a:xfrm>
                <a:prstGeom prst="line">
                  <a:avLst/>
                </a:prstGeom>
                <a:noFill/>
                <a:ln w="3175">
                  <a:solidFill>
                    <a:srgbClr val="AAAAAA"/>
                  </a:solidFill>
                  <a:miter lim="800000"/>
                  <a:headEnd/>
                  <a:tailEnd/>
                </a:ln>
              </p:spPr>
            </p:cxnSp>
            <p:cxnSp>
              <p:nvCxnSpPr>
                <p:cNvPr id="51" name="Gerader Verbinder 114">
                  <a:extLst>
                    <a:ext uri="{FF2B5EF4-FFF2-40B4-BE49-F238E27FC236}">
                      <a16:creationId xmlns:a16="http://schemas.microsoft.com/office/drawing/2014/main" id="{F52FA031-D914-EFD1-7407-3EB77698BA1E}"/>
                    </a:ext>
                  </a:extLst>
                </p:cNvPr>
                <p:cNvCxnSpPr>
                  <a:cxnSpLocks noChangeAspect="1" noEditPoints="1" noChangeArrowheads="1" noChangeShapeType="1"/>
                </p:cNvCxnSpPr>
                <p:nvPr/>
              </p:nvCxnSpPr>
              <p:spPr bwMode="auto">
                <a:xfrm>
                  <a:off x="7230" y="0"/>
                  <a:ext cx="0" cy="28800"/>
                </a:xfrm>
                <a:prstGeom prst="line">
                  <a:avLst/>
                </a:prstGeom>
                <a:noFill/>
                <a:ln w="3175">
                  <a:solidFill>
                    <a:srgbClr val="AAAAAA"/>
                  </a:solidFill>
                  <a:miter lim="800000"/>
                  <a:headEnd/>
                  <a:tailEnd/>
                </a:ln>
              </p:spPr>
            </p:cxnSp>
            <p:cxnSp>
              <p:nvCxnSpPr>
                <p:cNvPr id="52" name="Gerader Verbinder 115">
                  <a:extLst>
                    <a:ext uri="{FF2B5EF4-FFF2-40B4-BE49-F238E27FC236}">
                      <a16:creationId xmlns:a16="http://schemas.microsoft.com/office/drawing/2014/main" id="{F7FFDBFD-2B61-D119-8B60-EF3BE67E26D7}"/>
                    </a:ext>
                  </a:extLst>
                </p:cNvPr>
                <p:cNvCxnSpPr>
                  <a:cxnSpLocks noChangeAspect="1" noEditPoints="1" noChangeArrowheads="1" noChangeShapeType="1"/>
                </p:cNvCxnSpPr>
                <p:nvPr/>
              </p:nvCxnSpPr>
              <p:spPr bwMode="auto">
                <a:xfrm>
                  <a:off x="9037" y="0"/>
                  <a:ext cx="0" cy="28800"/>
                </a:xfrm>
                <a:prstGeom prst="line">
                  <a:avLst/>
                </a:prstGeom>
                <a:noFill/>
                <a:ln w="3175">
                  <a:solidFill>
                    <a:srgbClr val="AAAAAA"/>
                  </a:solidFill>
                  <a:miter lim="800000"/>
                  <a:headEnd/>
                  <a:tailEnd/>
                </a:ln>
              </p:spPr>
            </p:cxnSp>
            <p:cxnSp>
              <p:nvCxnSpPr>
                <p:cNvPr id="53" name="Gerader Verbinder 116">
                  <a:extLst>
                    <a:ext uri="{FF2B5EF4-FFF2-40B4-BE49-F238E27FC236}">
                      <a16:creationId xmlns:a16="http://schemas.microsoft.com/office/drawing/2014/main" id="{5E1DCEFD-E92D-933D-0923-8C948DE726FC}"/>
                    </a:ext>
                  </a:extLst>
                </p:cNvPr>
                <p:cNvCxnSpPr>
                  <a:cxnSpLocks noChangeAspect="1" noEditPoints="1" noChangeArrowheads="1" noChangeShapeType="1"/>
                </p:cNvCxnSpPr>
                <p:nvPr/>
              </p:nvCxnSpPr>
              <p:spPr bwMode="auto">
                <a:xfrm>
                  <a:off x="10845" y="0"/>
                  <a:ext cx="0" cy="28800"/>
                </a:xfrm>
                <a:prstGeom prst="line">
                  <a:avLst/>
                </a:prstGeom>
                <a:noFill/>
                <a:ln w="3175">
                  <a:solidFill>
                    <a:srgbClr val="AAAAAA"/>
                  </a:solidFill>
                  <a:miter lim="800000"/>
                  <a:headEnd/>
                  <a:tailEnd/>
                </a:ln>
              </p:spPr>
            </p:cxnSp>
            <p:cxnSp>
              <p:nvCxnSpPr>
                <p:cNvPr id="54" name="Gerader Verbinder 117">
                  <a:extLst>
                    <a:ext uri="{FF2B5EF4-FFF2-40B4-BE49-F238E27FC236}">
                      <a16:creationId xmlns:a16="http://schemas.microsoft.com/office/drawing/2014/main" id="{090093D6-7508-D226-7ABB-431D68CE3C8E}"/>
                    </a:ext>
                  </a:extLst>
                </p:cNvPr>
                <p:cNvCxnSpPr>
                  <a:cxnSpLocks noChangeAspect="1" noEditPoints="1" noChangeArrowheads="1" noChangeShapeType="1"/>
                </p:cNvCxnSpPr>
                <p:nvPr/>
              </p:nvCxnSpPr>
              <p:spPr bwMode="auto">
                <a:xfrm>
                  <a:off x="12546" y="0"/>
                  <a:ext cx="0" cy="28800"/>
                </a:xfrm>
                <a:prstGeom prst="line">
                  <a:avLst/>
                </a:prstGeom>
                <a:noFill/>
                <a:ln w="3175">
                  <a:solidFill>
                    <a:srgbClr val="AAAAAA"/>
                  </a:solidFill>
                  <a:miter lim="800000"/>
                  <a:headEnd/>
                  <a:tailEnd/>
                </a:ln>
              </p:spPr>
            </p:cxnSp>
            <p:cxnSp>
              <p:nvCxnSpPr>
                <p:cNvPr id="55" name="Gerader Verbinder 118">
                  <a:extLst>
                    <a:ext uri="{FF2B5EF4-FFF2-40B4-BE49-F238E27FC236}">
                      <a16:creationId xmlns:a16="http://schemas.microsoft.com/office/drawing/2014/main" id="{BFCB4C04-6DE1-2B51-1D73-91B0214FB5AB}"/>
                    </a:ext>
                  </a:extLst>
                </p:cNvPr>
                <p:cNvCxnSpPr>
                  <a:cxnSpLocks noChangeAspect="1" noEditPoints="1" noChangeArrowheads="1" noChangeShapeType="1"/>
                </p:cNvCxnSpPr>
                <p:nvPr/>
              </p:nvCxnSpPr>
              <p:spPr bwMode="auto">
                <a:xfrm>
                  <a:off x="14353" y="0"/>
                  <a:ext cx="0" cy="28800"/>
                </a:xfrm>
                <a:prstGeom prst="line">
                  <a:avLst/>
                </a:prstGeom>
                <a:noFill/>
                <a:ln w="3175">
                  <a:solidFill>
                    <a:srgbClr val="AAAAAA"/>
                  </a:solidFill>
                  <a:miter lim="800000"/>
                  <a:headEnd/>
                  <a:tailEnd/>
                </a:ln>
              </p:spPr>
            </p:cxnSp>
            <p:cxnSp>
              <p:nvCxnSpPr>
                <p:cNvPr id="56" name="Gerader Verbinder 119">
                  <a:extLst>
                    <a:ext uri="{FF2B5EF4-FFF2-40B4-BE49-F238E27FC236}">
                      <a16:creationId xmlns:a16="http://schemas.microsoft.com/office/drawing/2014/main" id="{EBE6FC07-4CE2-AACD-426B-BAE8C9548E54}"/>
                    </a:ext>
                  </a:extLst>
                </p:cNvPr>
                <p:cNvCxnSpPr>
                  <a:cxnSpLocks noChangeAspect="1" noEditPoints="1" noChangeArrowheads="1" noChangeShapeType="1"/>
                </p:cNvCxnSpPr>
                <p:nvPr/>
              </p:nvCxnSpPr>
              <p:spPr bwMode="auto">
                <a:xfrm>
                  <a:off x="16161" y="0"/>
                  <a:ext cx="0" cy="28800"/>
                </a:xfrm>
                <a:prstGeom prst="line">
                  <a:avLst/>
                </a:prstGeom>
                <a:noFill/>
                <a:ln w="3175">
                  <a:solidFill>
                    <a:srgbClr val="AAAAAA"/>
                  </a:solidFill>
                  <a:miter lim="800000"/>
                  <a:headEnd/>
                  <a:tailEnd/>
                </a:ln>
              </p:spPr>
            </p:cxnSp>
            <p:cxnSp>
              <p:nvCxnSpPr>
                <p:cNvPr id="57" name="Gerader Verbinder 120">
                  <a:extLst>
                    <a:ext uri="{FF2B5EF4-FFF2-40B4-BE49-F238E27FC236}">
                      <a16:creationId xmlns:a16="http://schemas.microsoft.com/office/drawing/2014/main" id="{52615747-F08A-AE24-EE66-19EFC8BFDBA9}"/>
                    </a:ext>
                  </a:extLst>
                </p:cNvPr>
                <p:cNvCxnSpPr>
                  <a:cxnSpLocks noChangeAspect="1" noEditPoints="1" noChangeArrowheads="1" noChangeShapeType="1"/>
                </p:cNvCxnSpPr>
                <p:nvPr/>
              </p:nvCxnSpPr>
              <p:spPr bwMode="auto">
                <a:xfrm>
                  <a:off x="17969" y="0"/>
                  <a:ext cx="0" cy="28800"/>
                </a:xfrm>
                <a:prstGeom prst="line">
                  <a:avLst/>
                </a:prstGeom>
                <a:noFill/>
                <a:ln w="3175">
                  <a:solidFill>
                    <a:srgbClr val="AAAAAA"/>
                  </a:solidFill>
                  <a:miter lim="800000"/>
                  <a:headEnd/>
                  <a:tailEnd/>
                </a:ln>
              </p:spPr>
            </p:cxnSp>
            <p:cxnSp>
              <p:nvCxnSpPr>
                <p:cNvPr id="58" name="Gerader Verbinder 121">
                  <a:extLst>
                    <a:ext uri="{FF2B5EF4-FFF2-40B4-BE49-F238E27FC236}">
                      <a16:creationId xmlns:a16="http://schemas.microsoft.com/office/drawing/2014/main" id="{46C618C6-A7C2-5CEC-B73A-15B8493F6CA7}"/>
                    </a:ext>
                  </a:extLst>
                </p:cNvPr>
                <p:cNvCxnSpPr>
                  <a:cxnSpLocks noChangeAspect="1" noEditPoints="1" noChangeArrowheads="1" noChangeShapeType="1"/>
                </p:cNvCxnSpPr>
                <p:nvPr/>
              </p:nvCxnSpPr>
              <p:spPr bwMode="auto">
                <a:xfrm>
                  <a:off x="19776" y="0"/>
                  <a:ext cx="0" cy="28800"/>
                </a:xfrm>
                <a:prstGeom prst="line">
                  <a:avLst/>
                </a:prstGeom>
                <a:noFill/>
                <a:ln w="3175">
                  <a:solidFill>
                    <a:srgbClr val="AAAAAA"/>
                  </a:solidFill>
                  <a:miter lim="800000"/>
                  <a:headEnd/>
                  <a:tailEnd/>
                </a:ln>
              </p:spPr>
            </p:cxnSp>
            <p:cxnSp>
              <p:nvCxnSpPr>
                <p:cNvPr id="59" name="Gerader Verbinder 122">
                  <a:extLst>
                    <a:ext uri="{FF2B5EF4-FFF2-40B4-BE49-F238E27FC236}">
                      <a16:creationId xmlns:a16="http://schemas.microsoft.com/office/drawing/2014/main" id="{3C8A5F7A-801B-4D0A-EA05-B9970A431CA4}"/>
                    </a:ext>
                  </a:extLst>
                </p:cNvPr>
                <p:cNvCxnSpPr>
                  <a:cxnSpLocks noChangeAspect="1" noEditPoints="1" noChangeArrowheads="1" noChangeShapeType="1"/>
                </p:cNvCxnSpPr>
                <p:nvPr/>
              </p:nvCxnSpPr>
              <p:spPr bwMode="auto">
                <a:xfrm>
                  <a:off x="21584" y="0"/>
                  <a:ext cx="0" cy="28800"/>
                </a:xfrm>
                <a:prstGeom prst="line">
                  <a:avLst/>
                </a:prstGeom>
                <a:noFill/>
                <a:ln w="3175">
                  <a:solidFill>
                    <a:srgbClr val="AAAAAA"/>
                  </a:solidFill>
                  <a:miter lim="800000"/>
                  <a:headEnd/>
                  <a:tailEnd/>
                </a:ln>
              </p:spPr>
            </p:cxnSp>
            <p:cxnSp>
              <p:nvCxnSpPr>
                <p:cNvPr id="60" name="Gerader Verbinder 123">
                  <a:extLst>
                    <a:ext uri="{FF2B5EF4-FFF2-40B4-BE49-F238E27FC236}">
                      <a16:creationId xmlns:a16="http://schemas.microsoft.com/office/drawing/2014/main" id="{28B5E59E-CA86-4F77-A2D3-8368A686A87C}"/>
                    </a:ext>
                  </a:extLst>
                </p:cNvPr>
                <p:cNvCxnSpPr>
                  <a:cxnSpLocks noChangeAspect="1" noEditPoints="1" noChangeArrowheads="1" noChangeShapeType="1"/>
                </p:cNvCxnSpPr>
                <p:nvPr/>
              </p:nvCxnSpPr>
              <p:spPr bwMode="auto">
                <a:xfrm>
                  <a:off x="23391" y="0"/>
                  <a:ext cx="0" cy="28800"/>
                </a:xfrm>
                <a:prstGeom prst="line">
                  <a:avLst/>
                </a:prstGeom>
                <a:noFill/>
                <a:ln w="3175">
                  <a:solidFill>
                    <a:srgbClr val="AAAAAA"/>
                  </a:solidFill>
                  <a:miter lim="800000"/>
                  <a:headEnd/>
                  <a:tailEnd/>
                </a:ln>
              </p:spPr>
            </p:cxnSp>
            <p:cxnSp>
              <p:nvCxnSpPr>
                <p:cNvPr id="61" name="Gerader Verbinder 124">
                  <a:extLst>
                    <a:ext uri="{FF2B5EF4-FFF2-40B4-BE49-F238E27FC236}">
                      <a16:creationId xmlns:a16="http://schemas.microsoft.com/office/drawing/2014/main" id="{7BACB4CB-E829-68EA-218F-64468215E8FC}"/>
                    </a:ext>
                  </a:extLst>
                </p:cNvPr>
                <p:cNvCxnSpPr>
                  <a:cxnSpLocks noChangeAspect="1" noEditPoints="1" noChangeArrowheads="1" noChangeShapeType="1"/>
                </p:cNvCxnSpPr>
                <p:nvPr/>
              </p:nvCxnSpPr>
              <p:spPr bwMode="auto">
                <a:xfrm>
                  <a:off x="25199" y="0"/>
                  <a:ext cx="0" cy="28800"/>
                </a:xfrm>
                <a:prstGeom prst="line">
                  <a:avLst/>
                </a:prstGeom>
                <a:noFill/>
                <a:ln w="3175">
                  <a:solidFill>
                    <a:srgbClr val="AAAAAA"/>
                  </a:solidFill>
                  <a:miter lim="800000"/>
                  <a:headEnd/>
                  <a:tailEnd/>
                </a:ln>
              </p:spPr>
            </p:cxnSp>
            <p:cxnSp>
              <p:nvCxnSpPr>
                <p:cNvPr id="62" name="Gerader Verbinder 125">
                  <a:extLst>
                    <a:ext uri="{FF2B5EF4-FFF2-40B4-BE49-F238E27FC236}">
                      <a16:creationId xmlns:a16="http://schemas.microsoft.com/office/drawing/2014/main" id="{32617A67-A7A3-23E3-32D1-253D76F57FF9}"/>
                    </a:ext>
                  </a:extLst>
                </p:cNvPr>
                <p:cNvCxnSpPr>
                  <a:cxnSpLocks noChangeAspect="1" noEditPoints="1" noChangeArrowheads="1" noChangeShapeType="1"/>
                </p:cNvCxnSpPr>
                <p:nvPr/>
              </p:nvCxnSpPr>
              <p:spPr bwMode="auto">
                <a:xfrm>
                  <a:off x="27006" y="0"/>
                  <a:ext cx="0" cy="28800"/>
                </a:xfrm>
                <a:prstGeom prst="line">
                  <a:avLst/>
                </a:prstGeom>
                <a:noFill/>
                <a:ln w="3175">
                  <a:solidFill>
                    <a:srgbClr val="AAAAAA"/>
                  </a:solidFill>
                  <a:miter lim="800000"/>
                  <a:headEnd/>
                  <a:tailEnd/>
                </a:ln>
              </p:spPr>
            </p:cxnSp>
            <p:cxnSp>
              <p:nvCxnSpPr>
                <p:cNvPr id="63" name="Gerader Verbinder 126">
                  <a:extLst>
                    <a:ext uri="{FF2B5EF4-FFF2-40B4-BE49-F238E27FC236}">
                      <a16:creationId xmlns:a16="http://schemas.microsoft.com/office/drawing/2014/main" id="{85E12C76-B015-6357-2EFB-2B62CCF36B37}"/>
                    </a:ext>
                  </a:extLst>
                </p:cNvPr>
                <p:cNvCxnSpPr>
                  <a:cxnSpLocks noChangeAspect="1" noEditPoints="1" noChangeArrowheads="1" noChangeShapeType="1"/>
                </p:cNvCxnSpPr>
                <p:nvPr/>
              </p:nvCxnSpPr>
              <p:spPr bwMode="auto">
                <a:xfrm>
                  <a:off x="28814" y="0"/>
                  <a:ext cx="0" cy="28800"/>
                </a:xfrm>
                <a:prstGeom prst="line">
                  <a:avLst/>
                </a:prstGeom>
                <a:noFill/>
                <a:ln w="3175">
                  <a:solidFill>
                    <a:srgbClr val="AAAAAA"/>
                  </a:solidFill>
                  <a:miter lim="800000"/>
                  <a:headEnd/>
                  <a:tailEnd/>
                </a:ln>
              </p:spPr>
            </p:cxnSp>
            <p:cxnSp>
              <p:nvCxnSpPr>
                <p:cNvPr id="64" name="Gerader Verbinder 127">
                  <a:extLst>
                    <a:ext uri="{FF2B5EF4-FFF2-40B4-BE49-F238E27FC236}">
                      <a16:creationId xmlns:a16="http://schemas.microsoft.com/office/drawing/2014/main" id="{1333B2AB-4EDE-E03C-4A2F-52442534B3BB}"/>
                    </a:ext>
                  </a:extLst>
                </p:cNvPr>
                <p:cNvCxnSpPr>
                  <a:cxnSpLocks noChangeAspect="1" noEditPoints="1" noChangeArrowheads="1" noChangeShapeType="1"/>
                </p:cNvCxnSpPr>
                <p:nvPr/>
              </p:nvCxnSpPr>
              <p:spPr bwMode="auto">
                <a:xfrm>
                  <a:off x="30621" y="0"/>
                  <a:ext cx="0" cy="28800"/>
                </a:xfrm>
                <a:prstGeom prst="line">
                  <a:avLst/>
                </a:prstGeom>
                <a:noFill/>
                <a:ln w="3175">
                  <a:solidFill>
                    <a:srgbClr val="AAAAAA"/>
                  </a:solidFill>
                  <a:miter lim="800000"/>
                  <a:headEnd/>
                  <a:tailEnd/>
                </a:ln>
              </p:spPr>
            </p:cxnSp>
            <p:cxnSp>
              <p:nvCxnSpPr>
                <p:cNvPr id="65" name="Gerader Verbinder 128">
                  <a:extLst>
                    <a:ext uri="{FF2B5EF4-FFF2-40B4-BE49-F238E27FC236}">
                      <a16:creationId xmlns:a16="http://schemas.microsoft.com/office/drawing/2014/main" id="{D55B1921-B248-C9C3-A59E-1ACB63C66EFD}"/>
                    </a:ext>
                  </a:extLst>
                </p:cNvPr>
                <p:cNvCxnSpPr>
                  <a:cxnSpLocks noChangeAspect="1" noEditPoints="1" noChangeArrowheads="1" noChangeShapeType="1"/>
                </p:cNvCxnSpPr>
                <p:nvPr/>
              </p:nvCxnSpPr>
              <p:spPr bwMode="auto">
                <a:xfrm>
                  <a:off x="32429" y="0"/>
                  <a:ext cx="0" cy="28800"/>
                </a:xfrm>
                <a:prstGeom prst="line">
                  <a:avLst/>
                </a:prstGeom>
                <a:noFill/>
                <a:ln w="3175">
                  <a:solidFill>
                    <a:srgbClr val="AAAAAA"/>
                  </a:solidFill>
                  <a:miter lim="800000"/>
                  <a:headEnd/>
                  <a:tailEnd/>
                </a:ln>
              </p:spPr>
            </p:cxnSp>
            <p:cxnSp>
              <p:nvCxnSpPr>
                <p:cNvPr id="66" name="Gerader Verbinder 129">
                  <a:extLst>
                    <a:ext uri="{FF2B5EF4-FFF2-40B4-BE49-F238E27FC236}">
                      <a16:creationId xmlns:a16="http://schemas.microsoft.com/office/drawing/2014/main" id="{549F9094-7027-B20A-A6A3-A6BB6E932FF4}"/>
                    </a:ext>
                  </a:extLst>
                </p:cNvPr>
                <p:cNvCxnSpPr>
                  <a:cxnSpLocks noChangeAspect="1" noEditPoints="1" noChangeArrowheads="1" noChangeShapeType="1"/>
                </p:cNvCxnSpPr>
                <p:nvPr/>
              </p:nvCxnSpPr>
              <p:spPr bwMode="auto">
                <a:xfrm>
                  <a:off x="34236" y="0"/>
                  <a:ext cx="0" cy="28800"/>
                </a:xfrm>
                <a:prstGeom prst="line">
                  <a:avLst/>
                </a:prstGeom>
                <a:noFill/>
                <a:ln w="3175">
                  <a:solidFill>
                    <a:srgbClr val="AAAAAA"/>
                  </a:solidFill>
                  <a:miter lim="800000"/>
                  <a:headEnd/>
                  <a:tailEnd/>
                </a:ln>
              </p:spPr>
            </p:cxnSp>
            <p:cxnSp>
              <p:nvCxnSpPr>
                <p:cNvPr id="67" name="Gerader Verbinder 130">
                  <a:extLst>
                    <a:ext uri="{FF2B5EF4-FFF2-40B4-BE49-F238E27FC236}">
                      <a16:creationId xmlns:a16="http://schemas.microsoft.com/office/drawing/2014/main" id="{97FDD73B-E2B5-6005-6B3C-5FB54EF55D0F}"/>
                    </a:ext>
                  </a:extLst>
                </p:cNvPr>
                <p:cNvCxnSpPr>
                  <a:cxnSpLocks noChangeAspect="1" noEditPoints="1" noChangeArrowheads="1" noChangeShapeType="1"/>
                </p:cNvCxnSpPr>
                <p:nvPr/>
              </p:nvCxnSpPr>
              <p:spPr bwMode="auto">
                <a:xfrm>
                  <a:off x="36044" y="0"/>
                  <a:ext cx="0" cy="28800"/>
                </a:xfrm>
                <a:prstGeom prst="line">
                  <a:avLst/>
                </a:prstGeom>
                <a:noFill/>
                <a:ln w="3175">
                  <a:solidFill>
                    <a:srgbClr val="AAAAAA"/>
                  </a:solidFill>
                  <a:miter lim="800000"/>
                  <a:headEnd/>
                  <a:tailEnd/>
                </a:ln>
              </p:spPr>
            </p:cxnSp>
            <p:cxnSp>
              <p:nvCxnSpPr>
                <p:cNvPr id="68" name="Gerader Verbinder 131">
                  <a:extLst>
                    <a:ext uri="{FF2B5EF4-FFF2-40B4-BE49-F238E27FC236}">
                      <a16:creationId xmlns:a16="http://schemas.microsoft.com/office/drawing/2014/main" id="{415584E7-3188-1960-57EC-01853E599030}"/>
                    </a:ext>
                  </a:extLst>
                </p:cNvPr>
                <p:cNvCxnSpPr>
                  <a:cxnSpLocks noChangeAspect="1" noEditPoints="1" noChangeArrowheads="1" noChangeShapeType="1"/>
                </p:cNvCxnSpPr>
                <p:nvPr/>
              </p:nvCxnSpPr>
              <p:spPr bwMode="auto">
                <a:xfrm>
                  <a:off x="0" y="0"/>
                  <a:ext cx="36000" cy="0"/>
                </a:xfrm>
                <a:prstGeom prst="line">
                  <a:avLst/>
                </a:prstGeom>
                <a:noFill/>
                <a:ln w="3175">
                  <a:solidFill>
                    <a:srgbClr val="AAAAAA"/>
                  </a:solidFill>
                  <a:miter lim="800000"/>
                  <a:headEnd/>
                  <a:tailEnd/>
                </a:ln>
              </p:spPr>
            </p:cxnSp>
            <p:cxnSp>
              <p:nvCxnSpPr>
                <p:cNvPr id="69" name="Gerader Verbinder 132">
                  <a:extLst>
                    <a:ext uri="{FF2B5EF4-FFF2-40B4-BE49-F238E27FC236}">
                      <a16:creationId xmlns:a16="http://schemas.microsoft.com/office/drawing/2014/main" id="{A0AA6653-29D2-2B4A-6756-57E3059AD526}"/>
                    </a:ext>
                  </a:extLst>
                </p:cNvPr>
                <p:cNvCxnSpPr>
                  <a:cxnSpLocks noChangeAspect="1" noEditPoints="1" noChangeArrowheads="1" noChangeShapeType="1"/>
                </p:cNvCxnSpPr>
                <p:nvPr/>
              </p:nvCxnSpPr>
              <p:spPr bwMode="auto">
                <a:xfrm>
                  <a:off x="0" y="1807"/>
                  <a:ext cx="36000" cy="0"/>
                </a:xfrm>
                <a:prstGeom prst="line">
                  <a:avLst/>
                </a:prstGeom>
                <a:noFill/>
                <a:ln w="3175">
                  <a:solidFill>
                    <a:srgbClr val="AAAAAA"/>
                  </a:solidFill>
                  <a:miter lim="800000"/>
                  <a:headEnd/>
                  <a:tailEnd/>
                </a:ln>
              </p:spPr>
            </p:cxnSp>
            <p:cxnSp>
              <p:nvCxnSpPr>
                <p:cNvPr id="70" name="Gerader Verbinder 133">
                  <a:extLst>
                    <a:ext uri="{FF2B5EF4-FFF2-40B4-BE49-F238E27FC236}">
                      <a16:creationId xmlns:a16="http://schemas.microsoft.com/office/drawing/2014/main" id="{6446B337-E44B-ED93-F0AF-56D92C07D926}"/>
                    </a:ext>
                  </a:extLst>
                </p:cNvPr>
                <p:cNvCxnSpPr>
                  <a:cxnSpLocks noChangeAspect="1" noEditPoints="1" noChangeArrowheads="1" noChangeShapeType="1"/>
                </p:cNvCxnSpPr>
                <p:nvPr/>
              </p:nvCxnSpPr>
              <p:spPr bwMode="auto">
                <a:xfrm>
                  <a:off x="0" y="3615"/>
                  <a:ext cx="36000" cy="0"/>
                </a:xfrm>
                <a:prstGeom prst="line">
                  <a:avLst/>
                </a:prstGeom>
                <a:noFill/>
                <a:ln w="3175">
                  <a:solidFill>
                    <a:srgbClr val="AAAAAA"/>
                  </a:solidFill>
                  <a:miter lim="800000"/>
                  <a:headEnd/>
                  <a:tailEnd/>
                </a:ln>
              </p:spPr>
            </p:cxnSp>
            <p:cxnSp>
              <p:nvCxnSpPr>
                <p:cNvPr id="71" name="Gerader Verbinder 134">
                  <a:extLst>
                    <a:ext uri="{FF2B5EF4-FFF2-40B4-BE49-F238E27FC236}">
                      <a16:creationId xmlns:a16="http://schemas.microsoft.com/office/drawing/2014/main" id="{BF49B74C-DFFA-EA05-2125-7D08457CB213}"/>
                    </a:ext>
                  </a:extLst>
                </p:cNvPr>
                <p:cNvCxnSpPr>
                  <a:cxnSpLocks noChangeAspect="1" noEditPoints="1" noChangeArrowheads="1" noChangeShapeType="1"/>
                </p:cNvCxnSpPr>
                <p:nvPr/>
              </p:nvCxnSpPr>
              <p:spPr bwMode="auto">
                <a:xfrm>
                  <a:off x="0" y="5422"/>
                  <a:ext cx="36000" cy="0"/>
                </a:xfrm>
                <a:prstGeom prst="line">
                  <a:avLst/>
                </a:prstGeom>
                <a:noFill/>
                <a:ln w="3175">
                  <a:solidFill>
                    <a:srgbClr val="AAAAAA"/>
                  </a:solidFill>
                  <a:miter lim="800000"/>
                  <a:headEnd/>
                  <a:tailEnd/>
                </a:ln>
              </p:spPr>
            </p:cxnSp>
            <p:cxnSp>
              <p:nvCxnSpPr>
                <p:cNvPr id="72" name="Gerader Verbinder 135">
                  <a:extLst>
                    <a:ext uri="{FF2B5EF4-FFF2-40B4-BE49-F238E27FC236}">
                      <a16:creationId xmlns:a16="http://schemas.microsoft.com/office/drawing/2014/main" id="{426172F7-46F9-5F80-8790-CE4F89439C4A}"/>
                    </a:ext>
                  </a:extLst>
                </p:cNvPr>
                <p:cNvCxnSpPr>
                  <a:cxnSpLocks noChangeAspect="1" noEditPoints="1" noChangeArrowheads="1" noChangeShapeType="1"/>
                </p:cNvCxnSpPr>
                <p:nvPr/>
              </p:nvCxnSpPr>
              <p:spPr bwMode="auto">
                <a:xfrm>
                  <a:off x="0" y="7230"/>
                  <a:ext cx="36000" cy="0"/>
                </a:xfrm>
                <a:prstGeom prst="line">
                  <a:avLst/>
                </a:prstGeom>
                <a:noFill/>
                <a:ln w="3175">
                  <a:solidFill>
                    <a:srgbClr val="AAAAAA"/>
                  </a:solidFill>
                  <a:miter lim="800000"/>
                  <a:headEnd/>
                  <a:tailEnd/>
                </a:ln>
              </p:spPr>
            </p:cxnSp>
            <p:cxnSp>
              <p:nvCxnSpPr>
                <p:cNvPr id="73" name="Gerader Verbinder 136">
                  <a:extLst>
                    <a:ext uri="{FF2B5EF4-FFF2-40B4-BE49-F238E27FC236}">
                      <a16:creationId xmlns:a16="http://schemas.microsoft.com/office/drawing/2014/main" id="{1B74093B-13C3-5138-D509-7876A02C7659}"/>
                    </a:ext>
                  </a:extLst>
                </p:cNvPr>
                <p:cNvCxnSpPr>
                  <a:cxnSpLocks noChangeAspect="1" noEditPoints="1" noChangeArrowheads="1" noChangeShapeType="1"/>
                </p:cNvCxnSpPr>
                <p:nvPr/>
              </p:nvCxnSpPr>
              <p:spPr bwMode="auto">
                <a:xfrm>
                  <a:off x="0" y="9037"/>
                  <a:ext cx="36000" cy="0"/>
                </a:xfrm>
                <a:prstGeom prst="line">
                  <a:avLst/>
                </a:prstGeom>
                <a:noFill/>
                <a:ln w="3175">
                  <a:solidFill>
                    <a:srgbClr val="AAAAAA"/>
                  </a:solidFill>
                  <a:miter lim="800000"/>
                  <a:headEnd/>
                  <a:tailEnd/>
                </a:ln>
              </p:spPr>
            </p:cxnSp>
            <p:cxnSp>
              <p:nvCxnSpPr>
                <p:cNvPr id="74" name="Gerader Verbinder 137">
                  <a:extLst>
                    <a:ext uri="{FF2B5EF4-FFF2-40B4-BE49-F238E27FC236}">
                      <a16:creationId xmlns:a16="http://schemas.microsoft.com/office/drawing/2014/main" id="{D27DA1C9-276B-9820-08FF-187890BB2720}"/>
                    </a:ext>
                  </a:extLst>
                </p:cNvPr>
                <p:cNvCxnSpPr>
                  <a:cxnSpLocks noChangeAspect="1" noEditPoints="1" noChangeArrowheads="1" noChangeShapeType="1"/>
                </p:cNvCxnSpPr>
                <p:nvPr/>
              </p:nvCxnSpPr>
              <p:spPr bwMode="auto">
                <a:xfrm>
                  <a:off x="0" y="10845"/>
                  <a:ext cx="36000" cy="0"/>
                </a:xfrm>
                <a:prstGeom prst="line">
                  <a:avLst/>
                </a:prstGeom>
                <a:noFill/>
                <a:ln w="3175">
                  <a:solidFill>
                    <a:srgbClr val="AAAAAA"/>
                  </a:solidFill>
                  <a:miter lim="800000"/>
                  <a:headEnd/>
                  <a:tailEnd/>
                </a:ln>
              </p:spPr>
            </p:cxnSp>
            <p:cxnSp>
              <p:nvCxnSpPr>
                <p:cNvPr id="75" name="Gerader Verbinder 138">
                  <a:extLst>
                    <a:ext uri="{FF2B5EF4-FFF2-40B4-BE49-F238E27FC236}">
                      <a16:creationId xmlns:a16="http://schemas.microsoft.com/office/drawing/2014/main" id="{88428FA0-4092-ADB8-8E7B-E9C5878710F9}"/>
                    </a:ext>
                  </a:extLst>
                </p:cNvPr>
                <p:cNvCxnSpPr>
                  <a:cxnSpLocks noChangeAspect="1" noEditPoints="1" noChangeArrowheads="1" noChangeShapeType="1"/>
                </p:cNvCxnSpPr>
                <p:nvPr/>
              </p:nvCxnSpPr>
              <p:spPr bwMode="auto">
                <a:xfrm>
                  <a:off x="0" y="12546"/>
                  <a:ext cx="36000" cy="0"/>
                </a:xfrm>
                <a:prstGeom prst="line">
                  <a:avLst/>
                </a:prstGeom>
                <a:noFill/>
                <a:ln w="3175">
                  <a:solidFill>
                    <a:srgbClr val="AAAAAA"/>
                  </a:solidFill>
                  <a:miter lim="800000"/>
                  <a:headEnd/>
                  <a:tailEnd/>
                </a:ln>
              </p:spPr>
            </p:cxnSp>
            <p:cxnSp>
              <p:nvCxnSpPr>
                <p:cNvPr id="76" name="Gerader Verbinder 139">
                  <a:extLst>
                    <a:ext uri="{FF2B5EF4-FFF2-40B4-BE49-F238E27FC236}">
                      <a16:creationId xmlns:a16="http://schemas.microsoft.com/office/drawing/2014/main" id="{6A4045F0-0C8C-33C4-5D4F-696FF12B2A15}"/>
                    </a:ext>
                  </a:extLst>
                </p:cNvPr>
                <p:cNvCxnSpPr>
                  <a:cxnSpLocks noChangeAspect="1" noEditPoints="1" noChangeArrowheads="1" noChangeShapeType="1"/>
                </p:cNvCxnSpPr>
                <p:nvPr/>
              </p:nvCxnSpPr>
              <p:spPr bwMode="auto">
                <a:xfrm>
                  <a:off x="0" y="14353"/>
                  <a:ext cx="36000" cy="0"/>
                </a:xfrm>
                <a:prstGeom prst="line">
                  <a:avLst/>
                </a:prstGeom>
                <a:noFill/>
                <a:ln w="3175">
                  <a:solidFill>
                    <a:srgbClr val="AAAAAA"/>
                  </a:solidFill>
                  <a:miter lim="800000"/>
                  <a:headEnd/>
                  <a:tailEnd/>
                </a:ln>
              </p:spPr>
            </p:cxnSp>
            <p:cxnSp>
              <p:nvCxnSpPr>
                <p:cNvPr id="77" name="Gerader Verbinder 140">
                  <a:extLst>
                    <a:ext uri="{FF2B5EF4-FFF2-40B4-BE49-F238E27FC236}">
                      <a16:creationId xmlns:a16="http://schemas.microsoft.com/office/drawing/2014/main" id="{CCCBD49A-99E4-431B-948D-B982E2EB79B9}"/>
                    </a:ext>
                  </a:extLst>
                </p:cNvPr>
                <p:cNvCxnSpPr>
                  <a:cxnSpLocks noChangeAspect="1" noEditPoints="1" noChangeArrowheads="1" noChangeShapeType="1"/>
                </p:cNvCxnSpPr>
                <p:nvPr/>
              </p:nvCxnSpPr>
              <p:spPr bwMode="auto">
                <a:xfrm>
                  <a:off x="0" y="16161"/>
                  <a:ext cx="36000" cy="0"/>
                </a:xfrm>
                <a:prstGeom prst="line">
                  <a:avLst/>
                </a:prstGeom>
                <a:noFill/>
                <a:ln w="3175">
                  <a:solidFill>
                    <a:srgbClr val="AAAAAA"/>
                  </a:solidFill>
                  <a:miter lim="800000"/>
                  <a:headEnd/>
                  <a:tailEnd/>
                </a:ln>
              </p:spPr>
            </p:cxnSp>
            <p:cxnSp>
              <p:nvCxnSpPr>
                <p:cNvPr id="78" name="Gerader Verbinder 141">
                  <a:extLst>
                    <a:ext uri="{FF2B5EF4-FFF2-40B4-BE49-F238E27FC236}">
                      <a16:creationId xmlns:a16="http://schemas.microsoft.com/office/drawing/2014/main" id="{E63AD5E4-8E25-D2EB-9E87-CEF8459104B4}"/>
                    </a:ext>
                  </a:extLst>
                </p:cNvPr>
                <p:cNvCxnSpPr>
                  <a:cxnSpLocks noChangeAspect="1" noEditPoints="1" noChangeArrowheads="1" noChangeShapeType="1"/>
                </p:cNvCxnSpPr>
                <p:nvPr/>
              </p:nvCxnSpPr>
              <p:spPr bwMode="auto">
                <a:xfrm>
                  <a:off x="0" y="17969"/>
                  <a:ext cx="36000" cy="0"/>
                </a:xfrm>
                <a:prstGeom prst="line">
                  <a:avLst/>
                </a:prstGeom>
                <a:noFill/>
                <a:ln w="3175">
                  <a:solidFill>
                    <a:srgbClr val="AAAAAA"/>
                  </a:solidFill>
                  <a:miter lim="800000"/>
                  <a:headEnd/>
                  <a:tailEnd/>
                </a:ln>
              </p:spPr>
            </p:cxnSp>
            <p:cxnSp>
              <p:nvCxnSpPr>
                <p:cNvPr id="79" name="Gerader Verbinder 142">
                  <a:extLst>
                    <a:ext uri="{FF2B5EF4-FFF2-40B4-BE49-F238E27FC236}">
                      <a16:creationId xmlns:a16="http://schemas.microsoft.com/office/drawing/2014/main" id="{4DE7C13F-7D81-0CE0-2580-BC72B5EC7C11}"/>
                    </a:ext>
                  </a:extLst>
                </p:cNvPr>
                <p:cNvCxnSpPr>
                  <a:cxnSpLocks noChangeAspect="1" noEditPoints="1" noChangeArrowheads="1" noChangeShapeType="1"/>
                </p:cNvCxnSpPr>
                <p:nvPr/>
              </p:nvCxnSpPr>
              <p:spPr bwMode="auto">
                <a:xfrm>
                  <a:off x="0" y="19776"/>
                  <a:ext cx="36000" cy="0"/>
                </a:xfrm>
                <a:prstGeom prst="line">
                  <a:avLst/>
                </a:prstGeom>
                <a:noFill/>
                <a:ln w="3175">
                  <a:solidFill>
                    <a:srgbClr val="AAAAAA"/>
                  </a:solidFill>
                  <a:miter lim="800000"/>
                  <a:headEnd/>
                  <a:tailEnd/>
                </a:ln>
              </p:spPr>
            </p:cxnSp>
            <p:cxnSp>
              <p:nvCxnSpPr>
                <p:cNvPr id="80" name="Gerader Verbinder 143">
                  <a:extLst>
                    <a:ext uri="{FF2B5EF4-FFF2-40B4-BE49-F238E27FC236}">
                      <a16:creationId xmlns:a16="http://schemas.microsoft.com/office/drawing/2014/main" id="{1FC439BB-1E7A-9B30-3335-FD653DFE0683}"/>
                    </a:ext>
                  </a:extLst>
                </p:cNvPr>
                <p:cNvCxnSpPr>
                  <a:cxnSpLocks noChangeAspect="1" noEditPoints="1" noChangeArrowheads="1" noChangeShapeType="1"/>
                </p:cNvCxnSpPr>
                <p:nvPr/>
              </p:nvCxnSpPr>
              <p:spPr bwMode="auto">
                <a:xfrm>
                  <a:off x="0" y="21584"/>
                  <a:ext cx="36000" cy="0"/>
                </a:xfrm>
                <a:prstGeom prst="line">
                  <a:avLst/>
                </a:prstGeom>
                <a:noFill/>
                <a:ln w="3175">
                  <a:solidFill>
                    <a:srgbClr val="AAAAAA"/>
                  </a:solidFill>
                  <a:miter lim="800000"/>
                  <a:headEnd/>
                  <a:tailEnd/>
                </a:ln>
              </p:spPr>
            </p:cxnSp>
            <p:cxnSp>
              <p:nvCxnSpPr>
                <p:cNvPr id="81" name="Gerader Verbinder 144">
                  <a:extLst>
                    <a:ext uri="{FF2B5EF4-FFF2-40B4-BE49-F238E27FC236}">
                      <a16:creationId xmlns:a16="http://schemas.microsoft.com/office/drawing/2014/main" id="{D6E9BDC7-3A7C-1441-F71F-91D4203761B0}"/>
                    </a:ext>
                  </a:extLst>
                </p:cNvPr>
                <p:cNvCxnSpPr>
                  <a:cxnSpLocks noChangeAspect="1" noEditPoints="1" noChangeArrowheads="1" noChangeShapeType="1"/>
                </p:cNvCxnSpPr>
                <p:nvPr/>
              </p:nvCxnSpPr>
              <p:spPr bwMode="auto">
                <a:xfrm>
                  <a:off x="0" y="23391"/>
                  <a:ext cx="36000" cy="0"/>
                </a:xfrm>
                <a:prstGeom prst="line">
                  <a:avLst/>
                </a:prstGeom>
                <a:noFill/>
                <a:ln w="3175">
                  <a:solidFill>
                    <a:srgbClr val="AAAAAA"/>
                  </a:solidFill>
                  <a:miter lim="800000"/>
                  <a:headEnd/>
                  <a:tailEnd/>
                </a:ln>
              </p:spPr>
            </p:cxnSp>
            <p:cxnSp>
              <p:nvCxnSpPr>
                <p:cNvPr id="82" name="Gerader Verbinder 145">
                  <a:extLst>
                    <a:ext uri="{FF2B5EF4-FFF2-40B4-BE49-F238E27FC236}">
                      <a16:creationId xmlns:a16="http://schemas.microsoft.com/office/drawing/2014/main" id="{12B4B4B6-963D-35FD-8C5E-DB29B58C9F3B}"/>
                    </a:ext>
                  </a:extLst>
                </p:cNvPr>
                <p:cNvCxnSpPr>
                  <a:cxnSpLocks noChangeAspect="1" noEditPoints="1" noChangeArrowheads="1" noChangeShapeType="1"/>
                </p:cNvCxnSpPr>
                <p:nvPr/>
              </p:nvCxnSpPr>
              <p:spPr bwMode="auto">
                <a:xfrm>
                  <a:off x="0" y="25199"/>
                  <a:ext cx="36000" cy="0"/>
                </a:xfrm>
                <a:prstGeom prst="line">
                  <a:avLst/>
                </a:prstGeom>
                <a:noFill/>
                <a:ln w="3175">
                  <a:solidFill>
                    <a:srgbClr val="AAAAAA"/>
                  </a:solidFill>
                  <a:miter lim="800000"/>
                  <a:headEnd/>
                  <a:tailEnd/>
                </a:ln>
              </p:spPr>
            </p:cxnSp>
            <p:cxnSp>
              <p:nvCxnSpPr>
                <p:cNvPr id="83" name="Gerader Verbinder 146">
                  <a:extLst>
                    <a:ext uri="{FF2B5EF4-FFF2-40B4-BE49-F238E27FC236}">
                      <a16:creationId xmlns:a16="http://schemas.microsoft.com/office/drawing/2014/main" id="{21A5E7D0-615B-A658-9D41-5739DD35A75C}"/>
                    </a:ext>
                  </a:extLst>
                </p:cNvPr>
                <p:cNvCxnSpPr>
                  <a:cxnSpLocks noChangeAspect="1" noEditPoints="1" noChangeArrowheads="1" noChangeShapeType="1"/>
                </p:cNvCxnSpPr>
                <p:nvPr/>
              </p:nvCxnSpPr>
              <p:spPr bwMode="auto">
                <a:xfrm>
                  <a:off x="0" y="27006"/>
                  <a:ext cx="36000" cy="0"/>
                </a:xfrm>
                <a:prstGeom prst="line">
                  <a:avLst/>
                </a:prstGeom>
                <a:noFill/>
                <a:ln w="3175">
                  <a:solidFill>
                    <a:srgbClr val="AAAAAA"/>
                  </a:solidFill>
                  <a:miter lim="800000"/>
                  <a:headEnd/>
                  <a:tailEnd/>
                </a:ln>
              </p:spPr>
            </p:cxnSp>
            <p:cxnSp>
              <p:nvCxnSpPr>
                <p:cNvPr id="84" name="Gerader Verbinder 147">
                  <a:extLst>
                    <a:ext uri="{FF2B5EF4-FFF2-40B4-BE49-F238E27FC236}">
                      <a16:creationId xmlns:a16="http://schemas.microsoft.com/office/drawing/2014/main" id="{C8C5BFF8-9DDA-E633-DEFC-69004D4C14BC}"/>
                    </a:ext>
                  </a:extLst>
                </p:cNvPr>
                <p:cNvCxnSpPr>
                  <a:cxnSpLocks noChangeAspect="1" noEditPoints="1" noChangeArrowheads="1" noChangeShapeType="1"/>
                </p:cNvCxnSpPr>
                <p:nvPr/>
              </p:nvCxnSpPr>
              <p:spPr bwMode="auto">
                <a:xfrm>
                  <a:off x="0" y="28814"/>
                  <a:ext cx="36000" cy="0"/>
                </a:xfrm>
                <a:prstGeom prst="line">
                  <a:avLst/>
                </a:prstGeom>
                <a:noFill/>
                <a:ln w="3175">
                  <a:solidFill>
                    <a:srgbClr val="AAAAAA"/>
                  </a:solidFill>
                  <a:miter lim="800000"/>
                  <a:headEnd/>
                  <a:tailEnd/>
                </a:ln>
              </p:spPr>
            </p:cxnSp>
          </p:grpSp>
          <p:grpSp>
            <p:nvGrpSpPr>
              <p:cNvPr id="11" name="Gruppieren 10">
                <a:extLst>
                  <a:ext uri="{FF2B5EF4-FFF2-40B4-BE49-F238E27FC236}">
                    <a16:creationId xmlns:a16="http://schemas.microsoft.com/office/drawing/2014/main" id="{41ECF9F2-F2B6-13FE-1132-55DA37A05420}"/>
                  </a:ext>
                </a:extLst>
              </p:cNvPr>
              <p:cNvGrpSpPr>
                <a:grpSpLocks noChangeAspect="1"/>
              </p:cNvGrpSpPr>
              <p:nvPr/>
            </p:nvGrpSpPr>
            <p:grpSpPr bwMode="auto">
              <a:xfrm>
                <a:off x="3296" y="3615"/>
                <a:ext cx="29133" cy="21985"/>
                <a:chOff x="0" y="0"/>
                <a:chExt cx="29133" cy="21985"/>
              </a:xfrm>
            </p:grpSpPr>
            <p:cxnSp>
              <p:nvCxnSpPr>
                <p:cNvPr id="33" name="Gerader Verbinder 149">
                  <a:extLst>
                    <a:ext uri="{FF2B5EF4-FFF2-40B4-BE49-F238E27FC236}">
                      <a16:creationId xmlns:a16="http://schemas.microsoft.com/office/drawing/2014/main" id="{7309C3EF-D9AA-EA8A-E94D-246240C78901}"/>
                    </a:ext>
                  </a:extLst>
                </p:cNvPr>
                <p:cNvCxnSpPr>
                  <a:cxnSpLocks noChangeAspect="1" noEditPoints="1" noChangeArrowheads="1" noChangeShapeType="1"/>
                </p:cNvCxnSpPr>
                <p:nvPr/>
              </p:nvCxnSpPr>
              <p:spPr bwMode="auto">
                <a:xfrm flipV="1">
                  <a:off x="3934" y="21265"/>
                  <a:ext cx="0" cy="720"/>
                </a:xfrm>
                <a:prstGeom prst="line">
                  <a:avLst/>
                </a:prstGeom>
                <a:noFill/>
                <a:ln w="6350">
                  <a:solidFill>
                    <a:srgbClr val="393939"/>
                  </a:solidFill>
                  <a:miter lim="800000"/>
                  <a:headEnd/>
                  <a:tailEnd/>
                </a:ln>
              </p:spPr>
            </p:cxnSp>
            <p:cxnSp>
              <p:nvCxnSpPr>
                <p:cNvPr id="34" name="Gerader Verbinder 150">
                  <a:extLst>
                    <a:ext uri="{FF2B5EF4-FFF2-40B4-BE49-F238E27FC236}">
                      <a16:creationId xmlns:a16="http://schemas.microsoft.com/office/drawing/2014/main" id="{1B13EC4D-611B-049F-4625-9CF70CDF5261}"/>
                    </a:ext>
                  </a:extLst>
                </p:cNvPr>
                <p:cNvCxnSpPr>
                  <a:cxnSpLocks noChangeAspect="1" noEditPoints="1" noChangeArrowheads="1" noChangeShapeType="1"/>
                </p:cNvCxnSpPr>
                <p:nvPr/>
              </p:nvCxnSpPr>
              <p:spPr bwMode="auto">
                <a:xfrm flipV="1">
                  <a:off x="7549" y="21265"/>
                  <a:ext cx="0" cy="720"/>
                </a:xfrm>
                <a:prstGeom prst="line">
                  <a:avLst/>
                </a:prstGeom>
                <a:noFill/>
                <a:ln w="6350">
                  <a:solidFill>
                    <a:srgbClr val="393939"/>
                  </a:solidFill>
                  <a:miter lim="800000"/>
                  <a:headEnd/>
                  <a:tailEnd/>
                </a:ln>
              </p:spPr>
            </p:cxnSp>
            <p:cxnSp>
              <p:nvCxnSpPr>
                <p:cNvPr id="35" name="Gerader Verbinder 151">
                  <a:extLst>
                    <a:ext uri="{FF2B5EF4-FFF2-40B4-BE49-F238E27FC236}">
                      <a16:creationId xmlns:a16="http://schemas.microsoft.com/office/drawing/2014/main" id="{65D58D72-C4B7-DDAC-8728-D97545A8CA61}"/>
                    </a:ext>
                  </a:extLst>
                </p:cNvPr>
                <p:cNvCxnSpPr>
                  <a:cxnSpLocks noChangeAspect="1" noEditPoints="1" noChangeArrowheads="1" noChangeShapeType="1"/>
                </p:cNvCxnSpPr>
                <p:nvPr/>
              </p:nvCxnSpPr>
              <p:spPr bwMode="auto">
                <a:xfrm flipV="1">
                  <a:off x="11057" y="21265"/>
                  <a:ext cx="0" cy="720"/>
                </a:xfrm>
                <a:prstGeom prst="line">
                  <a:avLst/>
                </a:prstGeom>
                <a:noFill/>
                <a:ln w="6350">
                  <a:solidFill>
                    <a:srgbClr val="393939"/>
                  </a:solidFill>
                  <a:miter lim="800000"/>
                  <a:headEnd/>
                  <a:tailEnd/>
                </a:ln>
              </p:spPr>
            </p:cxnSp>
            <p:cxnSp>
              <p:nvCxnSpPr>
                <p:cNvPr id="36" name="Gerader Verbinder 152">
                  <a:extLst>
                    <a:ext uri="{FF2B5EF4-FFF2-40B4-BE49-F238E27FC236}">
                      <a16:creationId xmlns:a16="http://schemas.microsoft.com/office/drawing/2014/main" id="{C5748E3A-CFBC-4696-06F6-D5E812FD6FDE}"/>
                    </a:ext>
                  </a:extLst>
                </p:cNvPr>
                <p:cNvCxnSpPr>
                  <a:cxnSpLocks noChangeAspect="1" noEditPoints="1" noChangeArrowheads="1" noChangeShapeType="1"/>
                </p:cNvCxnSpPr>
                <p:nvPr/>
              </p:nvCxnSpPr>
              <p:spPr bwMode="auto">
                <a:xfrm flipV="1">
                  <a:off x="14672" y="21265"/>
                  <a:ext cx="0" cy="720"/>
                </a:xfrm>
                <a:prstGeom prst="line">
                  <a:avLst/>
                </a:prstGeom>
                <a:noFill/>
                <a:ln w="6350">
                  <a:solidFill>
                    <a:srgbClr val="393939"/>
                  </a:solidFill>
                  <a:miter lim="800000"/>
                  <a:headEnd/>
                  <a:tailEnd/>
                </a:ln>
              </p:spPr>
            </p:cxnSp>
            <p:cxnSp>
              <p:nvCxnSpPr>
                <p:cNvPr id="37" name="Gerader Verbinder 153">
                  <a:extLst>
                    <a:ext uri="{FF2B5EF4-FFF2-40B4-BE49-F238E27FC236}">
                      <a16:creationId xmlns:a16="http://schemas.microsoft.com/office/drawing/2014/main" id="{D2699652-8685-3EA3-822F-F2CFC21D491B}"/>
                    </a:ext>
                  </a:extLst>
                </p:cNvPr>
                <p:cNvCxnSpPr>
                  <a:cxnSpLocks noChangeAspect="1" noEditPoints="1" noChangeArrowheads="1" noChangeShapeType="1"/>
                </p:cNvCxnSpPr>
                <p:nvPr/>
              </p:nvCxnSpPr>
              <p:spPr bwMode="auto">
                <a:xfrm flipV="1">
                  <a:off x="18288" y="21265"/>
                  <a:ext cx="0" cy="720"/>
                </a:xfrm>
                <a:prstGeom prst="line">
                  <a:avLst/>
                </a:prstGeom>
                <a:noFill/>
                <a:ln w="6350">
                  <a:solidFill>
                    <a:srgbClr val="393939"/>
                  </a:solidFill>
                  <a:miter lim="800000"/>
                  <a:headEnd/>
                  <a:tailEnd/>
                </a:ln>
              </p:spPr>
            </p:cxnSp>
            <p:cxnSp>
              <p:nvCxnSpPr>
                <p:cNvPr id="38" name="Gerader Verbinder 154">
                  <a:extLst>
                    <a:ext uri="{FF2B5EF4-FFF2-40B4-BE49-F238E27FC236}">
                      <a16:creationId xmlns:a16="http://schemas.microsoft.com/office/drawing/2014/main" id="{FE9D7896-A06B-842B-6A1B-85616FDBD19D}"/>
                    </a:ext>
                  </a:extLst>
                </p:cNvPr>
                <p:cNvCxnSpPr>
                  <a:cxnSpLocks noChangeAspect="1" noEditPoints="1" noChangeArrowheads="1" noChangeShapeType="1"/>
                </p:cNvCxnSpPr>
                <p:nvPr/>
              </p:nvCxnSpPr>
              <p:spPr bwMode="auto">
                <a:xfrm flipV="1">
                  <a:off x="21903" y="21265"/>
                  <a:ext cx="0" cy="720"/>
                </a:xfrm>
                <a:prstGeom prst="line">
                  <a:avLst/>
                </a:prstGeom>
                <a:noFill/>
                <a:ln w="6350">
                  <a:solidFill>
                    <a:srgbClr val="393939"/>
                  </a:solidFill>
                  <a:miter lim="800000"/>
                  <a:headEnd/>
                  <a:tailEnd/>
                </a:ln>
              </p:spPr>
            </p:cxnSp>
            <p:cxnSp>
              <p:nvCxnSpPr>
                <p:cNvPr id="39" name="Gerader Verbinder 155">
                  <a:extLst>
                    <a:ext uri="{FF2B5EF4-FFF2-40B4-BE49-F238E27FC236}">
                      <a16:creationId xmlns:a16="http://schemas.microsoft.com/office/drawing/2014/main" id="{D6880CA6-5F5E-D536-F3C3-FFC4C3B8EFD7}"/>
                    </a:ext>
                  </a:extLst>
                </p:cNvPr>
                <p:cNvCxnSpPr>
                  <a:cxnSpLocks noChangeAspect="1" noEditPoints="1" noChangeArrowheads="1" noChangeShapeType="1"/>
                </p:cNvCxnSpPr>
                <p:nvPr/>
              </p:nvCxnSpPr>
              <p:spPr bwMode="auto">
                <a:xfrm flipV="1">
                  <a:off x="25518" y="21265"/>
                  <a:ext cx="0" cy="720"/>
                </a:xfrm>
                <a:prstGeom prst="line">
                  <a:avLst/>
                </a:prstGeom>
                <a:noFill/>
                <a:ln w="6350">
                  <a:solidFill>
                    <a:srgbClr val="393939"/>
                  </a:solidFill>
                  <a:miter lim="800000"/>
                  <a:headEnd/>
                  <a:tailEnd/>
                </a:ln>
              </p:spPr>
            </p:cxnSp>
            <p:cxnSp>
              <p:nvCxnSpPr>
                <p:cNvPr id="40" name="Gerader Verbinder 156">
                  <a:extLst>
                    <a:ext uri="{FF2B5EF4-FFF2-40B4-BE49-F238E27FC236}">
                      <a16:creationId xmlns:a16="http://schemas.microsoft.com/office/drawing/2014/main" id="{DE01C065-C672-16B9-F129-50414C0D4985}"/>
                    </a:ext>
                  </a:extLst>
                </p:cNvPr>
                <p:cNvCxnSpPr>
                  <a:cxnSpLocks noChangeAspect="1" noEditPoints="1" noChangeArrowheads="1" noChangeShapeType="1"/>
                </p:cNvCxnSpPr>
                <p:nvPr/>
              </p:nvCxnSpPr>
              <p:spPr bwMode="auto">
                <a:xfrm flipV="1">
                  <a:off x="29133" y="21265"/>
                  <a:ext cx="0" cy="720"/>
                </a:xfrm>
                <a:prstGeom prst="line">
                  <a:avLst/>
                </a:prstGeom>
                <a:noFill/>
                <a:ln w="6350">
                  <a:solidFill>
                    <a:srgbClr val="393939"/>
                  </a:solidFill>
                  <a:miter lim="800000"/>
                  <a:headEnd/>
                  <a:tailEnd/>
                </a:ln>
              </p:spPr>
            </p:cxnSp>
            <p:cxnSp>
              <p:nvCxnSpPr>
                <p:cNvPr id="41" name="Gerader Verbinder 157">
                  <a:extLst>
                    <a:ext uri="{FF2B5EF4-FFF2-40B4-BE49-F238E27FC236}">
                      <a16:creationId xmlns:a16="http://schemas.microsoft.com/office/drawing/2014/main" id="{AEB887C6-428C-760F-E8DF-492305F29A35}"/>
                    </a:ext>
                  </a:extLst>
                </p:cNvPr>
                <p:cNvCxnSpPr>
                  <a:cxnSpLocks noChangeAspect="1" noEditPoints="1" noChangeArrowheads="1" noChangeShapeType="1"/>
                </p:cNvCxnSpPr>
                <p:nvPr/>
              </p:nvCxnSpPr>
              <p:spPr bwMode="auto">
                <a:xfrm>
                  <a:off x="0" y="17969"/>
                  <a:ext cx="720" cy="0"/>
                </a:xfrm>
                <a:prstGeom prst="line">
                  <a:avLst/>
                </a:prstGeom>
                <a:noFill/>
                <a:ln w="6350">
                  <a:solidFill>
                    <a:srgbClr val="393939"/>
                  </a:solidFill>
                  <a:miter lim="800000"/>
                  <a:headEnd/>
                  <a:tailEnd/>
                </a:ln>
              </p:spPr>
            </p:cxnSp>
            <p:cxnSp>
              <p:nvCxnSpPr>
                <p:cNvPr id="42" name="Gerader Verbinder 158">
                  <a:extLst>
                    <a:ext uri="{FF2B5EF4-FFF2-40B4-BE49-F238E27FC236}">
                      <a16:creationId xmlns:a16="http://schemas.microsoft.com/office/drawing/2014/main" id="{F6FD3BBD-D0DF-54A9-A0C5-C83F5CA16526}"/>
                    </a:ext>
                  </a:extLst>
                </p:cNvPr>
                <p:cNvCxnSpPr>
                  <a:cxnSpLocks noChangeAspect="1" noEditPoints="1" noChangeArrowheads="1" noChangeShapeType="1"/>
                </p:cNvCxnSpPr>
                <p:nvPr/>
              </p:nvCxnSpPr>
              <p:spPr bwMode="auto">
                <a:xfrm>
                  <a:off x="0" y="14353"/>
                  <a:ext cx="720" cy="0"/>
                </a:xfrm>
                <a:prstGeom prst="line">
                  <a:avLst/>
                </a:prstGeom>
                <a:noFill/>
                <a:ln w="6350">
                  <a:solidFill>
                    <a:srgbClr val="393939"/>
                  </a:solidFill>
                  <a:miter lim="800000"/>
                  <a:headEnd/>
                  <a:tailEnd/>
                </a:ln>
              </p:spPr>
            </p:cxnSp>
            <p:cxnSp>
              <p:nvCxnSpPr>
                <p:cNvPr id="43" name="Gerader Verbinder 159">
                  <a:extLst>
                    <a:ext uri="{FF2B5EF4-FFF2-40B4-BE49-F238E27FC236}">
                      <a16:creationId xmlns:a16="http://schemas.microsoft.com/office/drawing/2014/main" id="{EBEC8B26-39A4-3635-34EA-1DF6D3348994}"/>
                    </a:ext>
                  </a:extLst>
                </p:cNvPr>
                <p:cNvCxnSpPr>
                  <a:cxnSpLocks noChangeAspect="1" noEditPoints="1" noChangeArrowheads="1" noChangeShapeType="1"/>
                </p:cNvCxnSpPr>
                <p:nvPr/>
              </p:nvCxnSpPr>
              <p:spPr bwMode="auto">
                <a:xfrm>
                  <a:off x="0" y="10738"/>
                  <a:ext cx="720" cy="0"/>
                </a:xfrm>
                <a:prstGeom prst="line">
                  <a:avLst/>
                </a:prstGeom>
                <a:noFill/>
                <a:ln w="6350">
                  <a:solidFill>
                    <a:srgbClr val="393939"/>
                  </a:solidFill>
                  <a:miter lim="800000"/>
                  <a:headEnd/>
                  <a:tailEnd/>
                </a:ln>
              </p:spPr>
            </p:cxnSp>
            <p:cxnSp>
              <p:nvCxnSpPr>
                <p:cNvPr id="44" name="Gerader Verbinder 160">
                  <a:extLst>
                    <a:ext uri="{FF2B5EF4-FFF2-40B4-BE49-F238E27FC236}">
                      <a16:creationId xmlns:a16="http://schemas.microsoft.com/office/drawing/2014/main" id="{9D270673-0762-B683-BE97-2325A1D9DED3}"/>
                    </a:ext>
                  </a:extLst>
                </p:cNvPr>
                <p:cNvCxnSpPr>
                  <a:cxnSpLocks noChangeAspect="1" noEditPoints="1" noChangeArrowheads="1" noChangeShapeType="1"/>
                </p:cNvCxnSpPr>
                <p:nvPr/>
              </p:nvCxnSpPr>
              <p:spPr bwMode="auto">
                <a:xfrm>
                  <a:off x="0" y="7230"/>
                  <a:ext cx="720" cy="0"/>
                </a:xfrm>
                <a:prstGeom prst="line">
                  <a:avLst/>
                </a:prstGeom>
                <a:noFill/>
                <a:ln w="6350">
                  <a:solidFill>
                    <a:srgbClr val="393939"/>
                  </a:solidFill>
                  <a:miter lim="800000"/>
                  <a:headEnd/>
                  <a:tailEnd/>
                </a:ln>
              </p:spPr>
            </p:cxnSp>
            <p:cxnSp>
              <p:nvCxnSpPr>
                <p:cNvPr id="45" name="Gerader Verbinder 161">
                  <a:extLst>
                    <a:ext uri="{FF2B5EF4-FFF2-40B4-BE49-F238E27FC236}">
                      <a16:creationId xmlns:a16="http://schemas.microsoft.com/office/drawing/2014/main" id="{76D1B050-69B1-3855-6CC1-CBB274C194AF}"/>
                    </a:ext>
                  </a:extLst>
                </p:cNvPr>
                <p:cNvCxnSpPr>
                  <a:cxnSpLocks noChangeAspect="1" noEditPoints="1" noChangeArrowheads="1" noChangeShapeType="1"/>
                </p:cNvCxnSpPr>
                <p:nvPr/>
              </p:nvCxnSpPr>
              <p:spPr bwMode="auto">
                <a:xfrm>
                  <a:off x="0" y="3615"/>
                  <a:ext cx="720" cy="0"/>
                </a:xfrm>
                <a:prstGeom prst="line">
                  <a:avLst/>
                </a:prstGeom>
                <a:noFill/>
                <a:ln w="6350">
                  <a:solidFill>
                    <a:srgbClr val="393939"/>
                  </a:solidFill>
                  <a:miter lim="800000"/>
                  <a:headEnd/>
                  <a:tailEnd/>
                </a:ln>
              </p:spPr>
            </p:cxnSp>
            <p:cxnSp>
              <p:nvCxnSpPr>
                <p:cNvPr id="46" name="Gerader Verbinder 162">
                  <a:extLst>
                    <a:ext uri="{FF2B5EF4-FFF2-40B4-BE49-F238E27FC236}">
                      <a16:creationId xmlns:a16="http://schemas.microsoft.com/office/drawing/2014/main" id="{8257D7A8-B7B1-351E-0724-130415AAF1A5}"/>
                    </a:ext>
                  </a:extLst>
                </p:cNvPr>
                <p:cNvCxnSpPr>
                  <a:cxnSpLocks noChangeAspect="1" noEditPoints="1" noChangeArrowheads="1" noChangeShapeType="1"/>
                </p:cNvCxnSpPr>
                <p:nvPr/>
              </p:nvCxnSpPr>
              <p:spPr bwMode="auto">
                <a:xfrm>
                  <a:off x="0" y="0"/>
                  <a:ext cx="720" cy="0"/>
                </a:xfrm>
                <a:prstGeom prst="line">
                  <a:avLst/>
                </a:prstGeom>
                <a:noFill/>
                <a:ln w="6350">
                  <a:solidFill>
                    <a:srgbClr val="393939"/>
                  </a:solidFill>
                  <a:miter lim="800000"/>
                  <a:headEnd/>
                  <a:tailEnd/>
                </a:ln>
              </p:spPr>
            </p:cxnSp>
          </p:grpSp>
          <p:grpSp>
            <p:nvGrpSpPr>
              <p:cNvPr id="12" name="Gruppieren 11">
                <a:extLst>
                  <a:ext uri="{FF2B5EF4-FFF2-40B4-BE49-F238E27FC236}">
                    <a16:creationId xmlns:a16="http://schemas.microsoft.com/office/drawing/2014/main" id="{ED674E6A-8931-CE7B-855D-A46FA4AC23D0}"/>
                  </a:ext>
                </a:extLst>
              </p:cNvPr>
              <p:cNvGrpSpPr>
                <a:grpSpLocks noChangeAspect="1"/>
              </p:cNvGrpSpPr>
              <p:nvPr/>
            </p:nvGrpSpPr>
            <p:grpSpPr bwMode="auto">
              <a:xfrm>
                <a:off x="744" y="0"/>
                <a:ext cx="38120" cy="29347"/>
                <a:chOff x="-1169" y="-1594"/>
                <a:chExt cx="38120" cy="29347"/>
              </a:xfrm>
            </p:grpSpPr>
            <p:sp>
              <p:nvSpPr>
                <p:cNvPr id="16" name="Textfeld 164">
                  <a:extLst>
                    <a:ext uri="{FF2B5EF4-FFF2-40B4-BE49-F238E27FC236}">
                      <a16:creationId xmlns:a16="http://schemas.microsoft.com/office/drawing/2014/main" id="{864D5545-26ED-6D1E-6181-FD82D4DDDDDF}"/>
                    </a:ext>
                  </a:extLst>
                </p:cNvPr>
                <p:cNvSpPr txBox="1">
                  <a:spLocks noChangeAspect="1" noEditPoints="1" noChangeArrowheads="1" noChangeShapeType="1" noTextEdit="1"/>
                </p:cNvSpPr>
                <p:nvPr/>
              </p:nvSpPr>
              <p:spPr bwMode="auto">
                <a:xfrm>
                  <a:off x="4678"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7" name="Textfeld 165">
                  <a:extLst>
                    <a:ext uri="{FF2B5EF4-FFF2-40B4-BE49-F238E27FC236}">
                      <a16:creationId xmlns:a16="http://schemas.microsoft.com/office/drawing/2014/main" id="{89ACD02E-062B-CC02-29E4-45AA0B2EDB79}"/>
                    </a:ext>
                  </a:extLst>
                </p:cNvPr>
                <p:cNvSpPr txBox="1">
                  <a:spLocks noChangeAspect="1" noEditPoints="1" noChangeArrowheads="1" noChangeShapeType="1" noTextEdit="1"/>
                </p:cNvSpPr>
                <p:nvPr/>
              </p:nvSpPr>
              <p:spPr bwMode="auto">
                <a:xfrm>
                  <a:off x="8293"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feld 166">
                  <a:extLst>
                    <a:ext uri="{FF2B5EF4-FFF2-40B4-BE49-F238E27FC236}">
                      <a16:creationId xmlns:a16="http://schemas.microsoft.com/office/drawing/2014/main" id="{644CEE9E-3316-F93D-5251-3AFD4F658E25}"/>
                    </a:ext>
                  </a:extLst>
                </p:cNvPr>
                <p:cNvSpPr txBox="1">
                  <a:spLocks noChangeAspect="1" noEditPoints="1" noChangeArrowheads="1" noChangeShapeType="1" noTextEdit="1"/>
                </p:cNvSpPr>
                <p:nvPr/>
              </p:nvSpPr>
              <p:spPr bwMode="auto">
                <a:xfrm>
                  <a:off x="11908"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feld 167">
                  <a:extLst>
                    <a:ext uri="{FF2B5EF4-FFF2-40B4-BE49-F238E27FC236}">
                      <a16:creationId xmlns:a16="http://schemas.microsoft.com/office/drawing/2014/main" id="{E23A193C-8E17-B145-9DB8-2305D5306A2C}"/>
                    </a:ext>
                  </a:extLst>
                </p:cNvPr>
                <p:cNvSpPr txBox="1">
                  <a:spLocks noChangeAspect="1" noEditPoints="1" noChangeArrowheads="1" noChangeShapeType="1" noTextEdit="1"/>
                </p:cNvSpPr>
                <p:nvPr/>
              </p:nvSpPr>
              <p:spPr bwMode="auto">
                <a:xfrm>
                  <a:off x="15417"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feld 168">
                  <a:extLst>
                    <a:ext uri="{FF2B5EF4-FFF2-40B4-BE49-F238E27FC236}">
                      <a16:creationId xmlns:a16="http://schemas.microsoft.com/office/drawing/2014/main" id="{3F2C87A9-046C-4C7E-CCDC-2F312EC26416}"/>
                    </a:ext>
                  </a:extLst>
                </p:cNvPr>
                <p:cNvSpPr txBox="1">
                  <a:spLocks noChangeAspect="1" noEditPoints="1" noChangeArrowheads="1" noChangeShapeType="1" noTextEdit="1"/>
                </p:cNvSpPr>
                <p:nvPr/>
              </p:nvSpPr>
              <p:spPr bwMode="auto">
                <a:xfrm>
                  <a:off x="19032"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1" name="Textfeld 169">
                  <a:extLst>
                    <a:ext uri="{FF2B5EF4-FFF2-40B4-BE49-F238E27FC236}">
                      <a16:creationId xmlns:a16="http://schemas.microsoft.com/office/drawing/2014/main" id="{B7BD29CE-3A98-6FB7-5018-DBC0A320372E}"/>
                    </a:ext>
                  </a:extLst>
                </p:cNvPr>
                <p:cNvSpPr txBox="1">
                  <a:spLocks noChangeAspect="1" noEditPoints="1" noChangeArrowheads="1" noChangeShapeType="1" noTextEdit="1"/>
                </p:cNvSpPr>
                <p:nvPr/>
              </p:nvSpPr>
              <p:spPr bwMode="auto">
                <a:xfrm>
                  <a:off x="22647"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2" name="Textfeld 170">
                  <a:extLst>
                    <a:ext uri="{FF2B5EF4-FFF2-40B4-BE49-F238E27FC236}">
                      <a16:creationId xmlns:a16="http://schemas.microsoft.com/office/drawing/2014/main" id="{C320DFDF-4736-83EE-0F80-44D6D181E3CD}"/>
                    </a:ext>
                  </a:extLst>
                </p:cNvPr>
                <p:cNvSpPr txBox="1">
                  <a:spLocks noChangeAspect="1" noEditPoints="1" noChangeArrowheads="1" noChangeShapeType="1" noTextEdit="1"/>
                </p:cNvSpPr>
                <p:nvPr/>
              </p:nvSpPr>
              <p:spPr bwMode="auto">
                <a:xfrm>
                  <a:off x="26262"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7</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3" name="Textfeld 171">
                  <a:extLst>
                    <a:ext uri="{FF2B5EF4-FFF2-40B4-BE49-F238E27FC236}">
                      <a16:creationId xmlns:a16="http://schemas.microsoft.com/office/drawing/2014/main" id="{DBB2ABDB-D614-3723-4CB0-093D15B1007F}"/>
                    </a:ext>
                  </a:extLst>
                </p:cNvPr>
                <p:cNvSpPr txBox="1">
                  <a:spLocks noChangeAspect="1" noEditPoints="1" noChangeArrowheads="1" noChangeShapeType="1" noTextEdit="1"/>
                </p:cNvSpPr>
                <p:nvPr/>
              </p:nvSpPr>
              <p:spPr bwMode="auto">
                <a:xfrm>
                  <a:off x="29877" y="23923"/>
                  <a:ext cx="1219" cy="1397"/>
                </a:xfrm>
                <a:prstGeom prst="rect">
                  <a:avLst/>
                </a:prstGeom>
                <a:noFill/>
                <a:ln>
                  <a:noFill/>
                </a:ln>
              </p:spPr>
              <p:txBody>
                <a:bodyPr rot="0" vert="horz" wrap="square" lIns="0" tIns="0" rIns="0" bIns="0" anchor="t" anchorCtr="0" upright="1">
                  <a:noAutofit/>
                </a:bodyPr>
                <a:lstStyle/>
                <a:p>
                  <a:pPr algn="ctr"/>
                  <a:r>
                    <a:rPr lang="de-DE" sz="800">
                      <a:solidFill>
                        <a:srgbClr val="000000"/>
                      </a:solidFill>
                      <a:effectLst/>
                      <a:latin typeface="Arial" panose="020B0604020202020204" pitchFamily="34" charset="0"/>
                      <a:ea typeface="Times New Roman" panose="02020603050405020304" pitchFamily="18" charset="0"/>
                    </a:rPr>
                    <a:t>8</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4" name="Textfeld 172">
                  <a:extLst>
                    <a:ext uri="{FF2B5EF4-FFF2-40B4-BE49-F238E27FC236}">
                      <a16:creationId xmlns:a16="http://schemas.microsoft.com/office/drawing/2014/main" id="{2F0A821D-E06A-C547-4BE7-38B864E681B1}"/>
                    </a:ext>
                  </a:extLst>
                </p:cNvPr>
                <p:cNvSpPr txBox="1">
                  <a:spLocks noChangeAspect="1" noEditPoints="1" noChangeArrowheads="1" noChangeShapeType="1" noTextEdit="1"/>
                </p:cNvSpPr>
                <p:nvPr/>
              </p:nvSpPr>
              <p:spPr bwMode="auto">
                <a:xfrm>
                  <a:off x="106" y="19351"/>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5" name="Textfeld 173">
                  <a:extLst>
                    <a:ext uri="{FF2B5EF4-FFF2-40B4-BE49-F238E27FC236}">
                      <a16:creationId xmlns:a16="http://schemas.microsoft.com/office/drawing/2014/main" id="{1D69FFCB-3D81-8C8A-BE07-D74891A06C6B}"/>
                    </a:ext>
                  </a:extLst>
                </p:cNvPr>
                <p:cNvSpPr txBox="1">
                  <a:spLocks noChangeAspect="1" noEditPoints="1" noChangeArrowheads="1" noChangeShapeType="1" noTextEdit="1"/>
                </p:cNvSpPr>
                <p:nvPr/>
              </p:nvSpPr>
              <p:spPr bwMode="auto">
                <a:xfrm>
                  <a:off x="106" y="15736"/>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6" name="Textfeld 174">
                  <a:extLst>
                    <a:ext uri="{FF2B5EF4-FFF2-40B4-BE49-F238E27FC236}">
                      <a16:creationId xmlns:a16="http://schemas.microsoft.com/office/drawing/2014/main" id="{7764DF22-86EF-8C9E-8243-27C04FF8D9F2}"/>
                    </a:ext>
                  </a:extLst>
                </p:cNvPr>
                <p:cNvSpPr txBox="1">
                  <a:spLocks noChangeAspect="1" noEditPoints="1" noChangeArrowheads="1" noChangeShapeType="1" noTextEdit="1"/>
                </p:cNvSpPr>
                <p:nvPr/>
              </p:nvSpPr>
              <p:spPr bwMode="auto">
                <a:xfrm>
                  <a:off x="106" y="12121"/>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7" name="Textfeld 175">
                  <a:extLst>
                    <a:ext uri="{FF2B5EF4-FFF2-40B4-BE49-F238E27FC236}">
                      <a16:creationId xmlns:a16="http://schemas.microsoft.com/office/drawing/2014/main" id="{4AF2E45C-093B-F146-A3CC-1FBFC74A0DB9}"/>
                    </a:ext>
                  </a:extLst>
                </p:cNvPr>
                <p:cNvSpPr txBox="1">
                  <a:spLocks noChangeAspect="1" noEditPoints="1" noChangeArrowheads="1" noChangeShapeType="1" noTextEdit="1"/>
                </p:cNvSpPr>
                <p:nvPr/>
              </p:nvSpPr>
              <p:spPr bwMode="auto">
                <a:xfrm>
                  <a:off x="106" y="8506"/>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8" name="Textfeld 176">
                  <a:extLst>
                    <a:ext uri="{FF2B5EF4-FFF2-40B4-BE49-F238E27FC236}">
                      <a16:creationId xmlns:a16="http://schemas.microsoft.com/office/drawing/2014/main" id="{4FD20FF9-B963-D77D-A12D-4F618CDC0AE5}"/>
                    </a:ext>
                  </a:extLst>
                </p:cNvPr>
                <p:cNvSpPr txBox="1">
                  <a:spLocks noChangeAspect="1" noEditPoints="1" noChangeArrowheads="1" noChangeShapeType="1" noTextEdit="1"/>
                </p:cNvSpPr>
                <p:nvPr/>
              </p:nvSpPr>
              <p:spPr bwMode="auto">
                <a:xfrm>
                  <a:off x="106" y="4890"/>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9" name="Textfeld 177">
                  <a:extLst>
                    <a:ext uri="{FF2B5EF4-FFF2-40B4-BE49-F238E27FC236}">
                      <a16:creationId xmlns:a16="http://schemas.microsoft.com/office/drawing/2014/main" id="{1971933A-A16E-AF2D-6786-579208AAB347}"/>
                    </a:ext>
                  </a:extLst>
                </p:cNvPr>
                <p:cNvSpPr txBox="1">
                  <a:spLocks noChangeAspect="1" noEditPoints="1" noChangeArrowheads="1" noChangeShapeType="1" noTextEdit="1"/>
                </p:cNvSpPr>
                <p:nvPr/>
              </p:nvSpPr>
              <p:spPr bwMode="auto">
                <a:xfrm>
                  <a:off x="106" y="1275"/>
                  <a:ext cx="1219"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0" name="Textfeld 178">
                  <a:extLst>
                    <a:ext uri="{FF2B5EF4-FFF2-40B4-BE49-F238E27FC236}">
                      <a16:creationId xmlns:a16="http://schemas.microsoft.com/office/drawing/2014/main" id="{7127633A-495C-3046-D2B1-C53CEF562037}"/>
                    </a:ext>
                  </a:extLst>
                </p:cNvPr>
                <p:cNvSpPr txBox="1">
                  <a:spLocks noChangeAspect="1" noEditPoints="1" noChangeArrowheads="1" noChangeShapeType="1" noTextEdit="1"/>
                </p:cNvSpPr>
                <p:nvPr/>
              </p:nvSpPr>
              <p:spPr bwMode="auto">
                <a:xfrm>
                  <a:off x="27480" y="25436"/>
                  <a:ext cx="9471" cy="2317"/>
                </a:xfrm>
                <a:prstGeom prst="rect">
                  <a:avLst/>
                </a:prstGeom>
                <a:noFill/>
                <a:ln>
                  <a:noFill/>
                </a:ln>
              </p:spPr>
              <p:txBody>
                <a:bodyPr rot="0" vert="horz" wrap="square" lIns="0" tIns="0" rIns="0" bIns="0" anchor="t" anchorCtr="0" upright="1">
                  <a:noAutofit/>
                </a:bodyPr>
                <a:lstStyle/>
                <a:p>
                  <a:r>
                    <a:rPr lang="de-DE" sz="700">
                      <a:solidFill>
                        <a:srgbClr val="000000"/>
                      </a:solidFill>
                      <a:effectLst/>
                      <a:latin typeface="Arial" panose="020B0604020202020204" pitchFamily="34" charset="0"/>
                      <a:ea typeface="Times New Roman" panose="02020603050405020304" pitchFamily="18" charset="0"/>
                    </a:rPr>
                    <a:t>Zeit in Stunden</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1" name="Textfeld 179">
                  <a:extLst>
                    <a:ext uri="{FF2B5EF4-FFF2-40B4-BE49-F238E27FC236}">
                      <a16:creationId xmlns:a16="http://schemas.microsoft.com/office/drawing/2014/main" id="{287E2EC4-E6D5-7431-F157-25230E4F241B}"/>
                    </a:ext>
                  </a:extLst>
                </p:cNvPr>
                <p:cNvSpPr txBox="1">
                  <a:spLocks noChangeAspect="1" noEditPoints="1" noChangeArrowheads="1" noChangeShapeType="1" noTextEdit="1"/>
                </p:cNvSpPr>
                <p:nvPr/>
              </p:nvSpPr>
              <p:spPr bwMode="auto">
                <a:xfrm>
                  <a:off x="-1169" y="-1594"/>
                  <a:ext cx="8293" cy="2250"/>
                </a:xfrm>
                <a:prstGeom prst="rect">
                  <a:avLst/>
                </a:prstGeom>
                <a:noFill/>
                <a:ln>
                  <a:noFill/>
                </a:ln>
              </p:spPr>
              <p:txBody>
                <a:bodyPr rot="0" vert="horz" wrap="square" lIns="0" tIns="0" rIns="0" bIns="0" anchor="t" anchorCtr="0" upright="1">
                  <a:noAutofit/>
                </a:bodyPr>
                <a:lstStyle/>
                <a:p>
                  <a:r>
                    <a:rPr lang="de-DE" sz="700">
                      <a:solidFill>
                        <a:srgbClr val="000000"/>
                      </a:solidFill>
                      <a:effectLst/>
                      <a:latin typeface="Arial" panose="020B0604020202020204" pitchFamily="34" charset="0"/>
                      <a:ea typeface="Times New Roman" panose="02020603050405020304" pitchFamily="18" charset="0"/>
                    </a:rPr>
                    <a:t>Masse in mg</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32" name="Textfeld 180">
                  <a:extLst>
                    <a:ext uri="{FF2B5EF4-FFF2-40B4-BE49-F238E27FC236}">
                      <a16:creationId xmlns:a16="http://schemas.microsoft.com/office/drawing/2014/main" id="{36065843-EC60-8B0D-D08D-84B6145FA87F}"/>
                    </a:ext>
                  </a:extLst>
                </p:cNvPr>
                <p:cNvSpPr txBox="1">
                  <a:spLocks noChangeAspect="1" noEditPoints="1" noChangeArrowheads="1" noChangeShapeType="1" noTextEdit="1"/>
                </p:cNvSpPr>
                <p:nvPr/>
              </p:nvSpPr>
              <p:spPr bwMode="auto">
                <a:xfrm>
                  <a:off x="-171" y="23623"/>
                  <a:ext cx="1496" cy="1397"/>
                </a:xfrm>
                <a:prstGeom prst="rect">
                  <a:avLst/>
                </a:prstGeom>
                <a:noFill/>
                <a:ln>
                  <a:noFill/>
                </a:ln>
              </p:spPr>
              <p:txBody>
                <a:bodyPr rot="0" vert="horz" wrap="square" lIns="0" tIns="0" rIns="0" bIns="0" anchor="t" anchorCtr="0" upright="1">
                  <a:noAutofit/>
                </a:bodyPr>
                <a:lstStyle/>
                <a:p>
                  <a:pPr algn="r"/>
                  <a:r>
                    <a:rPr lang="de-DE" sz="800">
                      <a:solidFill>
                        <a:srgbClr val="000000"/>
                      </a:solidFill>
                      <a:effectLst/>
                      <a:latin typeface="Arial" panose="020B0604020202020204" pitchFamily="34" charset="0"/>
                      <a:ea typeface="Times New Roman" panose="02020603050405020304" pitchFamily="18" charset="0"/>
                    </a:rPr>
                    <a:t>O</a:t>
                  </a:r>
                  <a:endParaRPr lang="de-DE" sz="1200">
                    <a:solidFill>
                      <a:srgbClr val="000000"/>
                    </a:solidFill>
                    <a:effectLst/>
                    <a:latin typeface="Arial" panose="020B0604020202020204" pitchFamily="34" charset="0"/>
                    <a:ea typeface="Times New Roman" panose="02020603050405020304" pitchFamily="18" charset="0"/>
                  </a:endParaRPr>
                </a:p>
              </p:txBody>
            </p:sp>
          </p:grpSp>
          <p:grpSp>
            <p:nvGrpSpPr>
              <p:cNvPr id="13" name="Gruppieren 12">
                <a:extLst>
                  <a:ext uri="{FF2B5EF4-FFF2-40B4-BE49-F238E27FC236}">
                    <a16:creationId xmlns:a16="http://schemas.microsoft.com/office/drawing/2014/main" id="{870EAE09-5F14-E710-5BC8-8644CE3F7E29}"/>
                  </a:ext>
                </a:extLst>
              </p:cNvPr>
              <p:cNvGrpSpPr>
                <a:grpSpLocks noChangeAspect="1"/>
              </p:cNvGrpSpPr>
              <p:nvPr/>
            </p:nvGrpSpPr>
            <p:grpSpPr bwMode="auto">
              <a:xfrm>
                <a:off x="1807" y="1807"/>
                <a:ext cx="32400" cy="25200"/>
                <a:chOff x="0" y="0"/>
                <a:chExt cx="32400" cy="25200"/>
              </a:xfrm>
            </p:grpSpPr>
            <p:cxnSp>
              <p:nvCxnSpPr>
                <p:cNvPr id="14" name="Gerader Verbinder 182">
                  <a:extLst>
                    <a:ext uri="{FF2B5EF4-FFF2-40B4-BE49-F238E27FC236}">
                      <a16:creationId xmlns:a16="http://schemas.microsoft.com/office/drawing/2014/main" id="{0068068A-6047-1CC3-0781-E710B4ABAE05}"/>
                    </a:ext>
                  </a:extLst>
                </p:cNvPr>
                <p:cNvCxnSpPr>
                  <a:cxnSpLocks noChangeAspect="1" noEditPoints="1" noChangeArrowheads="1" noChangeShapeType="1"/>
                </p:cNvCxnSpPr>
                <p:nvPr/>
              </p:nvCxnSpPr>
              <p:spPr bwMode="auto">
                <a:xfrm flipV="1">
                  <a:off x="1807" y="0"/>
                  <a:ext cx="0" cy="25200"/>
                </a:xfrm>
                <a:prstGeom prst="line">
                  <a:avLst/>
                </a:prstGeom>
                <a:noFill/>
                <a:ln w="19050">
                  <a:solidFill>
                    <a:srgbClr val="000000"/>
                  </a:solidFill>
                  <a:miter lim="800000"/>
                  <a:headEnd/>
                  <a:tailEnd type="triangle" w="med" len="med"/>
                </a:ln>
              </p:spPr>
            </p:cxnSp>
            <p:cxnSp>
              <p:nvCxnSpPr>
                <p:cNvPr id="15" name="Gerader Verbinder 183">
                  <a:extLst>
                    <a:ext uri="{FF2B5EF4-FFF2-40B4-BE49-F238E27FC236}">
                      <a16:creationId xmlns:a16="http://schemas.microsoft.com/office/drawing/2014/main" id="{CB30645D-D05C-0F8D-ED3C-D552D0EBF877}"/>
                    </a:ext>
                  </a:extLst>
                </p:cNvPr>
                <p:cNvCxnSpPr>
                  <a:cxnSpLocks noChangeAspect="1" noEditPoints="1" noChangeArrowheads="1" noChangeShapeType="1"/>
                </p:cNvCxnSpPr>
                <p:nvPr/>
              </p:nvCxnSpPr>
              <p:spPr bwMode="auto">
                <a:xfrm>
                  <a:off x="0" y="23391"/>
                  <a:ext cx="32400" cy="0"/>
                </a:xfrm>
                <a:prstGeom prst="line">
                  <a:avLst/>
                </a:prstGeom>
                <a:noFill/>
                <a:ln w="19050">
                  <a:solidFill>
                    <a:srgbClr val="000000"/>
                  </a:solidFill>
                  <a:miter lim="800000"/>
                  <a:headEnd/>
                  <a:tailEnd type="triangle" w="med" len="med"/>
                </a:ln>
              </p:spPr>
            </p:cxnSp>
          </p:grpSp>
        </p:grpSp>
        <p:pic>
          <p:nvPicPr>
            <p:cNvPr id="8" name="Grafik 7">
              <a:extLst>
                <a:ext uri="{FF2B5EF4-FFF2-40B4-BE49-F238E27FC236}">
                  <a16:creationId xmlns:a16="http://schemas.microsoft.com/office/drawing/2014/main" id="{3B03ABFA-4221-E270-E624-2EF4BB612DAE}"/>
                </a:ext>
              </a:extLst>
            </p:cNvPr>
            <p:cNvPicPr>
              <a:picLocks noChangeAspect="1" noEditPoints="1" noChangeArrowheads="1" noChangeShapeType="1" noCrop="1"/>
            </p:cNvPicPr>
            <p:nvPr/>
          </p:nvPicPr>
          <p:blipFill>
            <a:blip r:embed="rId3"/>
            <a:srcRect l="5640"/>
            <a:stretch>
              <a:fillRect/>
            </a:stretch>
          </p:blipFill>
          <p:spPr bwMode="auto">
            <a:xfrm>
              <a:off x="2714" y="4619"/>
              <a:ext cx="22949" cy="9328"/>
            </a:xfrm>
            <a:prstGeom prst="rect">
              <a:avLst/>
            </a:prstGeom>
            <a:noFill/>
          </p:spPr>
        </p:pic>
      </p:grpSp>
      <p:graphicFrame>
        <p:nvGraphicFramePr>
          <p:cNvPr id="85" name="Tabelle 84">
            <a:extLst>
              <a:ext uri="{FF2B5EF4-FFF2-40B4-BE49-F238E27FC236}">
                <a16:creationId xmlns:a16="http://schemas.microsoft.com/office/drawing/2014/main" id="{33E17CA4-487C-F13F-EE31-E664DB170347}"/>
              </a:ext>
            </a:extLst>
          </p:cNvPr>
          <p:cNvGraphicFramePr>
            <a:graphicFrameLocks noGrp="1"/>
          </p:cNvGraphicFramePr>
          <p:nvPr>
            <p:extLst>
              <p:ext uri="{D42A27DB-BD31-4B8C-83A1-F6EECF244321}">
                <p14:modId xmlns:p14="http://schemas.microsoft.com/office/powerpoint/2010/main" val="4130180068"/>
              </p:ext>
            </p:extLst>
          </p:nvPr>
        </p:nvGraphicFramePr>
        <p:xfrm>
          <a:off x="558528" y="4303752"/>
          <a:ext cx="7994871" cy="853440"/>
        </p:xfrm>
        <a:graphic>
          <a:graphicData uri="http://schemas.openxmlformats.org/drawingml/2006/table">
            <a:tbl>
              <a:tblPr firstRow="1" firstCol="1" bandRow="1">
                <a:tableStyleId>{5C22544A-7EE6-4342-B048-85BDC9FD1C3A}</a:tableStyleId>
              </a:tblPr>
              <a:tblGrid>
                <a:gridCol w="309469">
                  <a:extLst>
                    <a:ext uri="{9D8B030D-6E8A-4147-A177-3AD203B41FA5}">
                      <a16:colId xmlns:a16="http://schemas.microsoft.com/office/drawing/2014/main" val="2174705380"/>
                    </a:ext>
                  </a:extLst>
                </a:gridCol>
                <a:gridCol w="3842701">
                  <a:extLst>
                    <a:ext uri="{9D8B030D-6E8A-4147-A177-3AD203B41FA5}">
                      <a16:colId xmlns:a16="http://schemas.microsoft.com/office/drawing/2014/main" val="2217104007"/>
                    </a:ext>
                  </a:extLst>
                </a:gridCol>
                <a:gridCol w="3842701">
                  <a:extLst>
                    <a:ext uri="{9D8B030D-6E8A-4147-A177-3AD203B41FA5}">
                      <a16:colId xmlns:a16="http://schemas.microsoft.com/office/drawing/2014/main" val="1779547838"/>
                    </a:ext>
                  </a:extLst>
                </a:gridCol>
              </a:tblGrid>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lineare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90170" marR="0" lvl="0" indent="0" algn="l" defTabSz="957861"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Begründung: Der Graph ist keine Gerade. Die Abnahme verläuft nicht gleichmäßig, die Änderung wird immer kleiner. </a:t>
                      </a:r>
                    </a:p>
                    <a:p>
                      <a:pPr marL="90170"/>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8825"/>
                  </a:ext>
                </a:extLst>
              </a:tr>
              <a:tr h="269875">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r>
                        <a:rPr lang="de-DE" sz="1400" b="1" dirty="0">
                          <a:solidFill>
                            <a:schemeClr val="tx1"/>
                          </a:solidFill>
                        </a:rPr>
                        <a:t>☒</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r>
                        <a:rPr lang="de-DE" sz="1400" b="0" dirty="0">
                          <a:solidFill>
                            <a:schemeClr val="tx1"/>
                          </a:solidFill>
                          <a:effectLst/>
                        </a:rPr>
                        <a:t>Es handelt sich um eine exponentielle Abnahme.</a:t>
                      </a:r>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90170"/>
                      <a:endParaRPr lang="de-DE" sz="1400" b="0" dirty="0">
                        <a:solidFill>
                          <a:schemeClr val="tx1"/>
                        </a:solidFill>
                        <a:effectLst/>
                        <a:latin typeface="Arial" panose="020B0604020202020204" pitchFamily="34" charset="0"/>
                        <a:ea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75163"/>
                  </a:ext>
                </a:extLst>
              </a:tr>
            </a:tbl>
          </a:graphicData>
        </a:graphic>
      </p:graphicFrame>
      <p:sp>
        <p:nvSpPr>
          <p:cNvPr id="87" name="Fußzeilenplatzhalter 5">
            <a:extLst>
              <a:ext uri="{FF2B5EF4-FFF2-40B4-BE49-F238E27FC236}">
                <a16:creationId xmlns:a16="http://schemas.microsoft.com/office/drawing/2014/main" id="{B4E1136B-5C50-EF00-31EE-51C56963DDC9}"/>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92" name="Titel 3">
            <a:extLst>
              <a:ext uri="{FF2B5EF4-FFF2-40B4-BE49-F238E27FC236}">
                <a16:creationId xmlns:a16="http://schemas.microsoft.com/office/drawing/2014/main" id="{40E373C8-6745-7268-BB1B-92EB6EAEB504}"/>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114379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Inhaltsplatzhalter 39">
            <a:extLst>
              <a:ext uri="{FF2B5EF4-FFF2-40B4-BE49-F238E27FC236}">
                <a16:creationId xmlns:a16="http://schemas.microsoft.com/office/drawing/2014/main" id="{260CAF2C-A9B6-9793-BFE3-E1B59D568880}"/>
              </a:ext>
            </a:extLst>
          </p:cNvPr>
          <p:cNvSpPr>
            <a:spLocks noGrp="1"/>
          </p:cNvSpPr>
          <p:nvPr>
            <p:ph idx="1"/>
          </p:nvPr>
        </p:nvSpPr>
        <p:spPr>
          <a:xfrm>
            <a:off x="64289" y="1073326"/>
            <a:ext cx="9203968" cy="5194800"/>
          </a:xfrm>
        </p:spPr>
        <p:txBody>
          <a:bodyPr/>
          <a:lstStyle/>
          <a:p>
            <a:endParaRPr lang="de-DE" dirty="0"/>
          </a:p>
        </p:txBody>
      </p:sp>
      <p:sp>
        <p:nvSpPr>
          <p:cNvPr id="41" name="Textplatzhalter 40">
            <a:extLst>
              <a:ext uri="{FF2B5EF4-FFF2-40B4-BE49-F238E27FC236}">
                <a16:creationId xmlns:a16="http://schemas.microsoft.com/office/drawing/2014/main" id="{9FEEF528-D944-12AB-7ED2-664F76695733}"/>
              </a:ext>
            </a:extLst>
          </p:cNvPr>
          <p:cNvSpPr>
            <a:spLocks noGrp="1"/>
          </p:cNvSpPr>
          <p:nvPr>
            <p:ph type="body" sz="quarter" idx="11"/>
          </p:nvPr>
        </p:nvSpPr>
        <p:spPr/>
        <p:txBody>
          <a:bodyPr/>
          <a:lstStyle/>
          <a:p>
            <a:pPr algn="ctr"/>
            <a:r>
              <a:rPr lang="de-DE" dirty="0"/>
              <a:t>HILFE</a:t>
            </a:r>
          </a:p>
        </p:txBody>
      </p:sp>
      <p:sp>
        <p:nvSpPr>
          <p:cNvPr id="39" name="Titel 38">
            <a:extLst>
              <a:ext uri="{FF2B5EF4-FFF2-40B4-BE49-F238E27FC236}">
                <a16:creationId xmlns:a16="http://schemas.microsoft.com/office/drawing/2014/main" id="{3BCD5F4F-9942-0B34-C8AA-31F873B8C10D}"/>
              </a:ext>
            </a:extLst>
          </p:cNvPr>
          <p:cNvSpPr>
            <a:spLocks noGrp="1"/>
          </p:cNvSpPr>
          <p:nvPr>
            <p:ph type="title"/>
          </p:nvPr>
        </p:nvSpPr>
        <p:spPr/>
        <p:txBody>
          <a:bodyPr/>
          <a:lstStyle/>
          <a:p>
            <a:r>
              <a:rPr lang="de-DE" dirty="0"/>
              <a:t>Sammlung der Hilfeknöpfe</a:t>
            </a:r>
          </a:p>
        </p:txBody>
      </p:sp>
      <p:grpSp>
        <p:nvGrpSpPr>
          <p:cNvPr id="3" name="Knopf 9">
            <a:extLst>
              <a:ext uri="{FF2B5EF4-FFF2-40B4-BE49-F238E27FC236}">
                <a16:creationId xmlns:a16="http://schemas.microsoft.com/office/drawing/2014/main" id="{3185E108-856E-2DB2-B380-A87933D666C0}"/>
              </a:ext>
            </a:extLst>
          </p:cNvPr>
          <p:cNvGrpSpPr/>
          <p:nvPr/>
        </p:nvGrpSpPr>
        <p:grpSpPr>
          <a:xfrm>
            <a:off x="9384140" y="6104896"/>
            <a:ext cx="513769" cy="504000"/>
            <a:chOff x="9312680" y="5062255"/>
            <a:chExt cx="580391" cy="576064"/>
          </a:xfrm>
          <a:solidFill>
            <a:schemeClr val="accent1"/>
          </a:solidFill>
        </p:grpSpPr>
        <p:sp>
          <p:nvSpPr>
            <p:cNvPr id="4" name="Rechteck 3">
              <a:extLst>
                <a:ext uri="{FF2B5EF4-FFF2-40B4-BE49-F238E27FC236}">
                  <a16:creationId xmlns:a16="http://schemas.microsoft.com/office/drawing/2014/main" id="{F232227D-2604-BE09-EA4F-62B2AAAEC9A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Knop9">
              <a:extLst>
                <a:ext uri="{FF2B5EF4-FFF2-40B4-BE49-F238E27FC236}">
                  <a16:creationId xmlns:a16="http://schemas.microsoft.com/office/drawing/2014/main" id="{E7CA4453-83FF-3D19-42C4-FCC2058D571D}"/>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grpSp>
        <p:nvGrpSpPr>
          <p:cNvPr id="6" name="Knopf 8">
            <a:extLst>
              <a:ext uri="{FF2B5EF4-FFF2-40B4-BE49-F238E27FC236}">
                <a16:creationId xmlns:a16="http://schemas.microsoft.com/office/drawing/2014/main" id="{BDC08F6D-7AE2-A511-32A5-888674FA315F}"/>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78BFE21E-C2D3-0E4C-6940-1192BB915E1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7B33311F-AEB4-D549-5485-9A60D8D0250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9" name="Knopf 7">
            <a:extLst>
              <a:ext uri="{FF2B5EF4-FFF2-40B4-BE49-F238E27FC236}">
                <a16:creationId xmlns:a16="http://schemas.microsoft.com/office/drawing/2014/main" id="{A88242B4-212F-8934-D319-7B30C5AA505B}"/>
              </a:ext>
            </a:extLst>
          </p:cNvPr>
          <p:cNvGrpSpPr/>
          <p:nvPr/>
        </p:nvGrpSpPr>
        <p:grpSpPr>
          <a:xfrm>
            <a:off x="9379302" y="4839935"/>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926700A9-683C-E254-FD2D-01639B9A334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7">
              <a:extLst>
                <a:ext uri="{FF2B5EF4-FFF2-40B4-BE49-F238E27FC236}">
                  <a16:creationId xmlns:a16="http://schemas.microsoft.com/office/drawing/2014/main" id="{6A932A13-622B-8647-A507-A37540863B4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2" name="Knopf6">
            <a:extLst>
              <a:ext uri="{FF2B5EF4-FFF2-40B4-BE49-F238E27FC236}">
                <a16:creationId xmlns:a16="http://schemas.microsoft.com/office/drawing/2014/main" id="{192F5C8F-5FDF-AC57-AFA2-A8C11D37329D}"/>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3993D9C9-241D-B4B1-892E-A31F1535910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D652747C-49F1-61DB-7012-1C64B71C841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Knopf5">
            <a:extLst>
              <a:ext uri="{FF2B5EF4-FFF2-40B4-BE49-F238E27FC236}">
                <a16:creationId xmlns:a16="http://schemas.microsoft.com/office/drawing/2014/main" id="{DCFE5465-281D-2D76-049A-8D1692FAAA3D}"/>
              </a:ext>
            </a:extLst>
          </p:cNvPr>
          <p:cNvGrpSpPr/>
          <p:nvPr/>
        </p:nvGrpSpPr>
        <p:grpSpPr>
          <a:xfrm>
            <a:off x="9383011" y="3574973"/>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7FF34A69-32CE-9447-FED0-3CAB343C165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llipse 16">
              <a:extLst>
                <a:ext uri="{FF2B5EF4-FFF2-40B4-BE49-F238E27FC236}">
                  <a16:creationId xmlns:a16="http://schemas.microsoft.com/office/drawing/2014/main" id="{333DB33A-F02A-BDFE-D86A-F269B71E6B9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Knopf4">
            <a:extLst>
              <a:ext uri="{FF2B5EF4-FFF2-40B4-BE49-F238E27FC236}">
                <a16:creationId xmlns:a16="http://schemas.microsoft.com/office/drawing/2014/main" id="{ABBEF484-56C0-7AFA-934D-59DA2ACC20CA}"/>
              </a:ext>
            </a:extLst>
          </p:cNvPr>
          <p:cNvGrpSpPr/>
          <p:nvPr/>
        </p:nvGrpSpPr>
        <p:grpSpPr>
          <a:xfrm>
            <a:off x="9383011" y="2942492"/>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0E8018CB-1728-A5AD-4502-76D73444E00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598BA7CF-9C1A-C24D-6174-0B425570D90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Knopf3">
            <a:extLst>
              <a:ext uri="{FF2B5EF4-FFF2-40B4-BE49-F238E27FC236}">
                <a16:creationId xmlns:a16="http://schemas.microsoft.com/office/drawing/2014/main" id="{ADFE651B-C2F1-7C26-1D83-7CDC55E819E0}"/>
              </a:ext>
            </a:extLst>
          </p:cNvPr>
          <p:cNvGrpSpPr/>
          <p:nvPr/>
        </p:nvGrpSpPr>
        <p:grpSpPr>
          <a:xfrm>
            <a:off x="9380848" y="2310011"/>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14C314D5-B29E-311E-012C-67280A90836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lipse 22">
              <a:extLst>
                <a:ext uri="{FF2B5EF4-FFF2-40B4-BE49-F238E27FC236}">
                  <a16:creationId xmlns:a16="http://schemas.microsoft.com/office/drawing/2014/main" id="{56B7F91B-1CAB-FF3E-455D-E3DDFFD23BA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4" name="Knopf2">
            <a:extLst>
              <a:ext uri="{FF2B5EF4-FFF2-40B4-BE49-F238E27FC236}">
                <a16:creationId xmlns:a16="http://schemas.microsoft.com/office/drawing/2014/main" id="{5A467E82-A392-3F56-B209-2DD97FA45CEF}"/>
              </a:ext>
            </a:extLst>
          </p:cNvPr>
          <p:cNvGrpSpPr/>
          <p:nvPr/>
        </p:nvGrpSpPr>
        <p:grpSpPr>
          <a:xfrm>
            <a:off x="9383011" y="1677530"/>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B6BC5724-AA1D-CB92-7485-DCA5836BAA6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25">
              <a:extLst>
                <a:ext uri="{FF2B5EF4-FFF2-40B4-BE49-F238E27FC236}">
                  <a16:creationId xmlns:a16="http://schemas.microsoft.com/office/drawing/2014/main" id="{D3AB1D66-2CDD-6645-43DB-ACEF1ADCC18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7" name="Knopf1">
            <a:extLst>
              <a:ext uri="{FF2B5EF4-FFF2-40B4-BE49-F238E27FC236}">
                <a16:creationId xmlns:a16="http://schemas.microsoft.com/office/drawing/2014/main" id="{016CA5EF-5AC3-1B2D-A97A-1E7765BEAFC5}"/>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7424C59E-4047-FA16-6569-2F09BBFA98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246BEEC7-928B-473D-19C4-19C833ECEC8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43" name="Hilfe 9 Grafik">
            <a:extLst>
              <a:ext uri="{FF2B5EF4-FFF2-40B4-BE49-F238E27FC236}">
                <a16:creationId xmlns:a16="http://schemas.microsoft.com/office/drawing/2014/main" id="{78C515BD-ECEC-A384-DCD9-B0FE9418CE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03367" y="2104602"/>
            <a:ext cx="7598210" cy="4828230"/>
          </a:xfrm>
          <a:prstGeom prst="rect">
            <a:avLst/>
          </a:prstGeom>
          <a:effectLst>
            <a:glow rad="190500">
              <a:schemeClr val="accent1">
                <a:lumMod val="20000"/>
                <a:lumOff val="80000"/>
                <a:alpha val="85000"/>
              </a:schemeClr>
            </a:glow>
          </a:effectLst>
        </p:spPr>
      </p:pic>
      <p:pic>
        <p:nvPicPr>
          <p:cNvPr id="44" name="Hilfe 8 Grafik">
            <a:extLst>
              <a:ext uri="{FF2B5EF4-FFF2-40B4-BE49-F238E27FC236}">
                <a16:creationId xmlns:a16="http://schemas.microsoft.com/office/drawing/2014/main" id="{E39C34F2-719C-4680-2C73-CA61021DED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45" name="Hilfe 7 Grafik">
            <a:extLst>
              <a:ext uri="{FF2B5EF4-FFF2-40B4-BE49-F238E27FC236}">
                <a16:creationId xmlns:a16="http://schemas.microsoft.com/office/drawing/2014/main" id="{8941FEF1-5D85-6869-3EEE-2FAFE6F4F3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46" name="Hilfe 6 Grafik">
            <a:extLst>
              <a:ext uri="{FF2B5EF4-FFF2-40B4-BE49-F238E27FC236}">
                <a16:creationId xmlns:a16="http://schemas.microsoft.com/office/drawing/2014/main" id="{18DDE7FD-CCA2-E1C4-CB05-B59F5B58CB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47" name="Hilfe 5 Grafik">
            <a:extLst>
              <a:ext uri="{FF2B5EF4-FFF2-40B4-BE49-F238E27FC236}">
                <a16:creationId xmlns:a16="http://schemas.microsoft.com/office/drawing/2014/main" id="{A981BA02-DF20-9BB8-3AB8-6C3CAA7372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48" name="Hilfe 4 Grafik">
            <a:extLst>
              <a:ext uri="{FF2B5EF4-FFF2-40B4-BE49-F238E27FC236}">
                <a16:creationId xmlns:a16="http://schemas.microsoft.com/office/drawing/2014/main" id="{F2E1208D-142D-8ADA-E83D-361EB719C05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2" name="Hilfe 3 Grafik">
            <a:extLst>
              <a:ext uri="{FF2B5EF4-FFF2-40B4-BE49-F238E27FC236}">
                <a16:creationId xmlns:a16="http://schemas.microsoft.com/office/drawing/2014/main" id="{BC889CD4-C2B1-E9DB-4E7F-B70A83A1359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0" name="Hilfe 2 Grafik">
            <a:extLst>
              <a:ext uri="{FF2B5EF4-FFF2-40B4-BE49-F238E27FC236}">
                <a16:creationId xmlns:a16="http://schemas.microsoft.com/office/drawing/2014/main" id="{13524C02-7310-C42A-90FA-F403C60E2C4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51" name="Hilfe 1 Grafik">
            <a:extLst>
              <a:ext uri="{FF2B5EF4-FFF2-40B4-BE49-F238E27FC236}">
                <a16:creationId xmlns:a16="http://schemas.microsoft.com/office/drawing/2014/main" id="{6107EF5D-6C42-DAEB-59D3-F9E429A31E1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128570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5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51"/>
                                        </p:tgtEl>
                                        <p:attrNameLst>
                                          <p:attrName>ppt_x</p:attrName>
                                          <p:attrName>ppt_y</p:attrName>
                                        </p:attrNameLst>
                                      </p:cBhvr>
                                      <p:rCtr x="44038" y="0"/>
                                    </p:animMotion>
                                  </p:childTnLst>
                                </p:cTn>
                              </p:par>
                            </p:childTnLst>
                          </p:cTn>
                        </p:par>
                      </p:childTnLst>
                    </p:cTn>
                  </p:par>
                </p:childTnLst>
              </p:cTn>
              <p:nextCondLst>
                <p:cond evt="onClick" delay="0">
                  <p:tgtEl>
                    <p:spTgt spid="27"/>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0"/>
                                        </p:tgtEl>
                                        <p:attrNameLst>
                                          <p:attrName>ppt_x</p:attrName>
                                          <p:attrName>ppt_y</p:attrName>
                                        </p:attrNameLst>
                                      </p:cBhvr>
                                      <p:rCtr x="44038" y="0"/>
                                    </p:animMotion>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2"/>
                                        </p:tgtEl>
                                        <p:attrNameLst>
                                          <p:attrName>ppt_x</p:attrName>
                                          <p:attrName>ppt_y</p:attrName>
                                        </p:attrNameLst>
                                      </p:cBhvr>
                                      <p:rCtr x="44038" y="0"/>
                                    </p:animMotion>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44"/>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44"/>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45"/>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45"/>
                                        </p:tgtEl>
                                        <p:attrNameLst>
                                          <p:attrName>ppt_x</p:attrName>
                                          <p:attrName>ppt_y</p:attrName>
                                        </p:attrNameLst>
                                      </p:cBhvr>
                                      <p:rCtr x="47788" y="-417"/>
                                    </p:animMotion>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46"/>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46"/>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47"/>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47"/>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48"/>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48"/>
                                        </p:tgtEl>
                                        <p:attrNameLst>
                                          <p:attrName>ppt_x</p:attrName>
                                          <p:attrName>ppt_y</p:attrName>
                                        </p:attrNameLst>
                                      </p:cBhvr>
                                      <p:rCtr x="44038" y="0"/>
                                    </p:animMotion>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3"/>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7.69231E-7 3.7037E-6 L -0.88093 3.7037E-6 " pathEditMode="relative" rAng="0" ptsTypes="AA">
                                      <p:cBhvr>
                                        <p:cTn id="78" dur="2000" fill="hold"/>
                                        <p:tgtEl>
                                          <p:spTgt spid="43"/>
                                        </p:tgtEl>
                                        <p:attrNameLst>
                                          <p:attrName>ppt_x</p:attrName>
                                          <p:attrName>ppt_y</p:attrName>
                                        </p:attrNameLst>
                                      </p:cBhvr>
                                      <p:rCtr x="-44054"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8093 3.7037E-6 L 7.69231E-7 3.7037E-6 " pathEditMode="relative" rAng="0" ptsTypes="AA">
                                      <p:cBhvr>
                                        <p:cTn id="82"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95E7F-345C-D69C-8F67-86312A962F6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D55E00B-0D06-6633-DE5D-2C3177106E1C}"/>
                  </a:ext>
                </a:extLst>
              </p:cNvPr>
              <p:cNvSpPr>
                <a:spLocks noGrp="1"/>
              </p:cNvSpPr>
              <p:nvPr>
                <p:ph idx="1"/>
              </p:nvPr>
            </p:nvSpPr>
            <p:spPr>
              <a:xfrm>
                <a:off x="56456" y="1048891"/>
                <a:ext cx="9203968" cy="5188421"/>
              </a:xfrm>
            </p:spPr>
            <p:txBody>
              <a:bodyPr/>
              <a:lstStyle/>
              <a:p>
                <a:pPr marL="3175">
                  <a:spcBef>
                    <a:spcPts val="0"/>
                  </a:spcBef>
                </a:pPr>
                <a:r>
                  <a:rPr lang="de-DE" b="1" dirty="0">
                    <a:solidFill>
                      <a:schemeClr val="tx1"/>
                    </a:solidFill>
                    <a:ea typeface="Cambria Math" panose="02040503050406030204" pitchFamily="18" charset="0"/>
                    <a:sym typeface="Wingdings" panose="05000000000000000000" pitchFamily="2" charset="2"/>
                  </a:rPr>
                  <a:t>Wertetabelle vervollständigen</a:t>
                </a:r>
              </a:p>
              <a:p>
                <a:pPr>
                  <a:spcBef>
                    <a:spcPts val="0"/>
                  </a:spcBef>
                </a:pPr>
                <a:r>
                  <a:rPr kumimoji="0" lang="de-DE" altLang="de-DE" sz="1600" b="1" i="0" u="none" strike="noStrike" kern="1200" cap="none" spc="0" normalizeH="0" baseline="0" noProof="0" dirty="0">
                    <a:ln>
                      <a:noFill/>
                    </a:ln>
                    <a:solidFill>
                      <a:prstClr val="black"/>
                    </a:solidFill>
                    <a:effectLst/>
                    <a:uLnTx/>
                    <a:uFillTx/>
                    <a:latin typeface="Calibri"/>
                    <a:ea typeface="+mn-ea"/>
                    <a:cs typeface="+mn-cs"/>
                  </a:rPr>
                  <a:t>Beispiel: </a:t>
                </a:r>
                <a:r>
                  <a:rPr kumimoji="0" lang="de-DE" altLang="de-DE" sz="1600" i="0" u="none" strike="noStrike" kern="1200" cap="none" spc="0" normalizeH="0" baseline="0" noProof="0" dirty="0">
                    <a:ln>
                      <a:noFill/>
                    </a:ln>
                    <a:solidFill>
                      <a:prstClr val="black"/>
                    </a:solidFill>
                    <a:effectLst/>
                    <a:uLnTx/>
                    <a:uFillTx/>
                    <a:latin typeface="Calibri"/>
                    <a:ea typeface="+mn-ea"/>
                    <a:cs typeface="+mn-cs"/>
                  </a:rPr>
                  <a:t>10 Bakterien verdoppeln sich pro Stunde. Vervollständige die Wertetabelle.</a:t>
                </a:r>
              </a:p>
              <a:p>
                <a:pPr>
                  <a:spcBef>
                    <a:spcPts val="0"/>
                  </a:spcBef>
                </a:pPr>
                <a:endParaRPr lang="de-DE" altLang="de-DE" sz="1600" dirty="0">
                  <a:solidFill>
                    <a:prstClr val="black"/>
                  </a:solidFill>
                  <a:latin typeface="Calibri"/>
                </a:endParaRPr>
              </a:p>
              <a:p>
                <a:pPr>
                  <a:spcBef>
                    <a:spcPts val="0"/>
                  </a:spcBef>
                </a:pPr>
                <a:endParaRPr kumimoji="0" lang="de-DE" altLang="de-DE" sz="1600"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600" dirty="0">
                  <a:solidFill>
                    <a:prstClr val="black"/>
                  </a:solidFill>
                  <a:latin typeface="Calibri"/>
                </a:endParaRPr>
              </a:p>
              <a:p>
                <a:pPr>
                  <a:spcBef>
                    <a:spcPts val="0"/>
                  </a:spcBef>
                </a:pPr>
                <a:endParaRPr kumimoji="0" lang="de-DE" altLang="de-DE" sz="1600"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200" b="1" dirty="0">
                  <a:solidFill>
                    <a:prstClr val="black"/>
                  </a:solidFill>
                  <a:latin typeface="Calibri"/>
                </a:endParaRPr>
              </a:p>
              <a:p>
                <a:pPr>
                  <a:spcBef>
                    <a:spcPts val="0"/>
                  </a:spcBef>
                </a:pPr>
                <a:r>
                  <a:rPr lang="de-DE" altLang="de-DE" sz="1600" b="1" dirty="0">
                    <a:solidFill>
                      <a:prstClr val="black"/>
                    </a:solidFill>
                    <a:latin typeface="Calibri"/>
                  </a:rPr>
                  <a:t>Lösung:</a:t>
                </a: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600" b="1" dirty="0">
                  <a:solidFill>
                    <a:prstClr val="black"/>
                  </a:solidFill>
                  <a:latin typeface="Calibri"/>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600" b="1" dirty="0">
                  <a:solidFill>
                    <a:prstClr val="black"/>
                  </a:solidFill>
                  <a:latin typeface="Calibri"/>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600" b="1" dirty="0">
                  <a:solidFill>
                    <a:prstClr val="black"/>
                  </a:solidFill>
                  <a:latin typeface="Calibri"/>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lang="de-DE" altLang="de-DE" sz="1600" b="1" dirty="0">
                  <a:solidFill>
                    <a:prstClr val="black"/>
                  </a:solidFill>
                  <a:latin typeface="Calibri"/>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r>
                  <a:rPr lang="de-DE" altLang="de-DE" sz="1600" dirty="0">
                    <a:solidFill>
                      <a:prstClr val="black"/>
                    </a:solidFill>
                    <a:latin typeface="Calibri"/>
                  </a:rPr>
                  <a:t>Alternativ kann man auch mit der Funktionsgleichung rechnen:</a:t>
                </a:r>
              </a:p>
              <a:p>
                <a:pPr>
                  <a:spcBef>
                    <a:spcPts val="0"/>
                  </a:spcBef>
                </a:pPr>
                <a:r>
                  <a:rPr kumimoji="0" lang="de-DE" altLang="de-DE" sz="1600" i="0" u="none" strike="noStrike" kern="1200" cap="none" spc="0" normalizeH="0" baseline="0" noProof="0" dirty="0">
                    <a:ln>
                      <a:noFill/>
                    </a:ln>
                    <a:solidFill>
                      <a:prstClr val="black"/>
                    </a:solidFill>
                    <a:effectLst/>
                    <a:uLnTx/>
                    <a:uFillTx/>
                    <a:latin typeface="Calibri"/>
                    <a:ea typeface="+mn-ea"/>
                    <a:cs typeface="+mn-cs"/>
                  </a:rPr>
                  <a:t>z.B. </a:t>
                </a:r>
                <a14:m>
                  <m:oMath xmlns:m="http://schemas.openxmlformats.org/officeDocument/2006/math">
                    <m:r>
                      <m:rPr>
                        <m:sty m:val="p"/>
                      </m:rPr>
                      <a:rPr lang="de-DE" altLang="de-DE" sz="1600" noProof="0">
                        <a:solidFill>
                          <a:prstClr val="black"/>
                        </a:solidFill>
                        <a:latin typeface="Cambria Math" panose="02040503050406030204" pitchFamily="18" charset="0"/>
                      </a:rPr>
                      <m:t>f</m:t>
                    </m:r>
                    <m:r>
                      <a:rPr lang="de-DE" altLang="de-DE" sz="1600" b="0" i="0" smtClean="0">
                        <a:solidFill>
                          <a:prstClr val="black"/>
                        </a:solidFill>
                        <a:latin typeface="Cambria Math" panose="02040503050406030204" pitchFamily="18" charset="0"/>
                      </a:rPr>
                      <m:t>(7)=</m:t>
                    </m:r>
                    <m:sSup>
                      <m:sSupPr>
                        <m:ctrlPr>
                          <a:rPr lang="de-DE" altLang="de-DE" sz="1600" b="0" i="1" smtClean="0">
                            <a:solidFill>
                              <a:prstClr val="black"/>
                            </a:solidFill>
                            <a:latin typeface="Cambria Math" panose="02040503050406030204" pitchFamily="18" charset="0"/>
                          </a:rPr>
                        </m:ctrlPr>
                      </m:sSupPr>
                      <m:e>
                        <m:r>
                          <a:rPr lang="de-DE" altLang="de-DE" sz="1600" b="0" i="1" smtClean="0">
                            <a:solidFill>
                              <a:prstClr val="black"/>
                            </a:solidFill>
                            <a:latin typeface="Cambria Math" panose="02040503050406030204" pitchFamily="18" charset="0"/>
                          </a:rPr>
                          <m:t>10</m:t>
                        </m:r>
                        <m:r>
                          <a:rPr lang="de-DE" altLang="de-DE" sz="1600" b="0" i="1" smtClean="0">
                            <a:solidFill>
                              <a:prstClr val="black"/>
                            </a:solidFill>
                            <a:latin typeface="Cambria Math" panose="02040503050406030204" pitchFamily="18" charset="0"/>
                            <a:ea typeface="Cambria Math" panose="02040503050406030204" pitchFamily="18" charset="0"/>
                          </a:rPr>
                          <m:t>∙2</m:t>
                        </m:r>
                      </m:e>
                      <m:sup>
                        <m:r>
                          <a:rPr lang="de-DE" altLang="de-DE" sz="1600" b="0" i="1" smtClean="0">
                            <a:solidFill>
                              <a:prstClr val="black"/>
                            </a:solidFill>
                            <a:latin typeface="Cambria Math" panose="02040503050406030204" pitchFamily="18" charset="0"/>
                            <a:ea typeface="Cambria Math" panose="02040503050406030204" pitchFamily="18" charset="0"/>
                          </a:rPr>
                          <m:t>7</m:t>
                        </m:r>
                      </m:sup>
                    </m:sSup>
                    <m:r>
                      <a:rPr lang="de-DE" altLang="de-DE" sz="1600" b="0" i="1" smtClean="0">
                        <a:solidFill>
                          <a:prstClr val="black"/>
                        </a:solidFill>
                        <a:latin typeface="Cambria Math" panose="02040503050406030204" pitchFamily="18" charset="0"/>
                        <a:ea typeface="Cambria Math" panose="02040503050406030204" pitchFamily="18" charset="0"/>
                      </a:rPr>
                      <m:t>=1280</m:t>
                    </m:r>
                  </m:oMath>
                </a14:m>
                <a:endParaRPr kumimoji="0" lang="de-DE" altLang="de-DE" sz="1600" b="1" u="sng" strike="noStrike" kern="1200" cap="none" spc="0" normalizeH="0" baseline="0" noProof="0" dirty="0">
                  <a:ln>
                    <a:noFill/>
                  </a:ln>
                  <a:solidFill>
                    <a:prstClr val="black"/>
                  </a:solidFill>
                  <a:effectLst/>
                  <a:uLnTx/>
                  <a:uFillTx/>
                  <a:latin typeface="Calibri"/>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a:spcBef>
                    <a:spcPts val="0"/>
                  </a:spcBef>
                </a:pP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marL="3175">
                  <a:spcBef>
                    <a:spcPts val="0"/>
                  </a:spcBef>
                </a:pPr>
                <a:endParaRPr lang="de-DE" b="1" dirty="0">
                  <a:solidFill>
                    <a:schemeClr val="tx1"/>
                  </a:solidFill>
                  <a:ea typeface="Cambria Math" panose="02040503050406030204" pitchFamily="18" charset="0"/>
                  <a:sym typeface="Wingdings" panose="05000000000000000000" pitchFamily="2" charset="2"/>
                </a:endParaRPr>
              </a:p>
              <a:p>
                <a:pPr marL="3175">
                  <a:spcBef>
                    <a:spcPts val="0"/>
                  </a:spcBef>
                </a:pPr>
                <a:endParaRPr lang="de-DE" b="1" dirty="0">
                  <a:solidFill>
                    <a:schemeClr val="tx1"/>
                  </a:solidFill>
                  <a:ea typeface="Cambria Math" panose="02040503050406030204" pitchFamily="18" charset="0"/>
                  <a:sym typeface="Wingdings" panose="05000000000000000000" pitchFamily="2" charset="2"/>
                </a:endParaRPr>
              </a:p>
            </p:txBody>
          </p:sp>
        </mc:Choice>
        <mc:Fallback xmlns="">
          <p:sp>
            <p:nvSpPr>
              <p:cNvPr id="2" name="Inhaltsplatzhalter 1">
                <a:extLst>
                  <a:ext uri="{FF2B5EF4-FFF2-40B4-BE49-F238E27FC236}">
                    <a16:creationId xmlns:a16="http://schemas.microsoft.com/office/drawing/2014/main" id="{4D55E00B-0D06-6633-DE5D-2C3177106E1C}"/>
                  </a:ext>
                </a:extLst>
              </p:cNvPr>
              <p:cNvSpPr>
                <a:spLocks noGrp="1" noRot="1" noChangeAspect="1" noMove="1" noResize="1" noEditPoints="1" noAdjustHandles="1" noChangeArrowheads="1" noChangeShapeType="1" noTextEdit="1"/>
              </p:cNvSpPr>
              <p:nvPr>
                <p:ph idx="1"/>
              </p:nvPr>
            </p:nvSpPr>
            <p:spPr>
              <a:xfrm>
                <a:off x="56456" y="1048891"/>
                <a:ext cx="9203968" cy="5188421"/>
              </a:xfrm>
              <a:blipFill>
                <a:blip r:embed="rId3"/>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213DCA2B-5F59-F846-57E3-9E866055DC45}"/>
              </a:ext>
            </a:extLst>
          </p:cNvPr>
          <p:cNvSpPr>
            <a:spLocks noGrp="1"/>
          </p:cNvSpPr>
          <p:nvPr>
            <p:ph type="body" sz="quarter" idx="11"/>
          </p:nvPr>
        </p:nvSpPr>
        <p:spPr/>
        <p:txBody>
          <a:bodyPr/>
          <a:lstStyle/>
          <a:p>
            <a:pPr algn="ctr"/>
            <a:r>
              <a:rPr lang="de-DE" dirty="0"/>
              <a:t>Hilfe 1</a:t>
            </a:r>
          </a:p>
        </p:txBody>
      </p:sp>
      <p:sp>
        <p:nvSpPr>
          <p:cNvPr id="4" name="Titel 3">
            <a:extLst>
              <a:ext uri="{FF2B5EF4-FFF2-40B4-BE49-F238E27FC236}">
                <a16:creationId xmlns:a16="http://schemas.microsoft.com/office/drawing/2014/main" id="{07F34E6C-9ADC-1943-986C-C9BDF0425F4D}"/>
              </a:ext>
            </a:extLst>
          </p:cNvPr>
          <p:cNvSpPr>
            <a:spLocks noGrp="1"/>
          </p:cNvSpPr>
          <p:nvPr>
            <p:ph type="title"/>
          </p:nvPr>
        </p:nvSpPr>
        <p:spPr/>
        <p:txBody>
          <a:bodyPr>
            <a:normAutofit/>
          </a:bodyPr>
          <a:lstStyle/>
          <a:p>
            <a:r>
              <a:rPr lang="de-DE" dirty="0"/>
              <a:t>Wachstum berechnen</a:t>
            </a:r>
          </a:p>
        </p:txBody>
      </p:sp>
      <p:sp>
        <p:nvSpPr>
          <p:cNvPr id="6" name="Fußzeilenplatzhalter 5">
            <a:extLst>
              <a:ext uri="{FF2B5EF4-FFF2-40B4-BE49-F238E27FC236}">
                <a16:creationId xmlns:a16="http://schemas.microsoft.com/office/drawing/2014/main" id="{DBAD0923-774E-2DA2-D100-EB0D6F303B5B}"/>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8" name="Textfeld 7">
            <a:extLst>
              <a:ext uri="{FF2B5EF4-FFF2-40B4-BE49-F238E27FC236}">
                <a16:creationId xmlns:a16="http://schemas.microsoft.com/office/drawing/2014/main" id="{6F179193-0D67-4673-CF26-D5103300A9D6}"/>
              </a:ext>
            </a:extLst>
          </p:cNvPr>
          <p:cNvSpPr txBox="1"/>
          <p:nvPr/>
        </p:nvSpPr>
        <p:spPr>
          <a:xfrm>
            <a:off x="64288" y="5966518"/>
            <a:ext cx="2008391" cy="246221"/>
          </a:xfrm>
          <a:prstGeom prst="rect">
            <a:avLst/>
          </a:prstGeom>
          <a:noFill/>
        </p:spPr>
        <p:txBody>
          <a:bodyPr wrap="square" rtlCol="0">
            <a:spAutoFit/>
          </a:bodyPr>
          <a:lstStyle/>
          <a:p>
            <a:r>
              <a:rPr lang="de-DE" sz="1000" b="1" dirty="0">
                <a:solidFill>
                  <a:schemeClr val="bg1">
                    <a:lumMod val="50000"/>
                  </a:schemeClr>
                </a:solidFill>
              </a:rPr>
              <a:t>Quelle: </a:t>
            </a:r>
            <a:r>
              <a:rPr lang="de-DE" sz="1000" b="1" dirty="0" err="1">
                <a:solidFill>
                  <a:schemeClr val="bg1">
                    <a:lumMod val="50000"/>
                  </a:schemeClr>
                </a:solidFill>
              </a:rPr>
              <a:t>de.serlo.org</a:t>
            </a:r>
            <a:r>
              <a:rPr lang="de-DE" sz="1000" b="1" dirty="0">
                <a:solidFill>
                  <a:schemeClr val="bg1">
                    <a:lumMod val="50000"/>
                  </a:schemeClr>
                </a:solidFill>
              </a:rPr>
              <a:t>/, CC BY-SA 4.0</a:t>
            </a:r>
          </a:p>
        </p:txBody>
      </p:sp>
      <mc:AlternateContent xmlns:mc="http://schemas.openxmlformats.org/markup-compatibility/2006" xmlns:a14="http://schemas.microsoft.com/office/drawing/2010/main">
        <mc:Choice Requires="a14">
          <p:graphicFrame>
            <p:nvGraphicFramePr>
              <p:cNvPr id="7" name="Tabelle 6">
                <a:extLst>
                  <a:ext uri="{FF2B5EF4-FFF2-40B4-BE49-F238E27FC236}">
                    <a16:creationId xmlns:a16="http://schemas.microsoft.com/office/drawing/2014/main" id="{934CA6A2-7916-B7B1-20D0-0C52DA776D68}"/>
                  </a:ext>
                </a:extLst>
              </p:cNvPr>
              <p:cNvGraphicFramePr>
                <a:graphicFrameLocks noGrp="1"/>
              </p:cNvGraphicFramePr>
              <p:nvPr>
                <p:extLst>
                  <p:ext uri="{D42A27DB-BD31-4B8C-83A1-F6EECF244321}">
                    <p14:modId xmlns:p14="http://schemas.microsoft.com/office/powerpoint/2010/main" val="1564534001"/>
                  </p:ext>
                </p:extLst>
              </p:nvPr>
            </p:nvGraphicFramePr>
            <p:xfrm>
              <a:off x="232596" y="1772816"/>
              <a:ext cx="3424260" cy="720000"/>
            </p:xfrm>
            <a:graphic>
              <a:graphicData uri="http://schemas.openxmlformats.org/drawingml/2006/table">
                <a:tbl>
                  <a:tblPr firstRow="1" bandRow="1">
                    <a:tableStyleId>{5C22544A-7EE6-4342-B048-85BDC9FD1C3A}</a:tableStyleId>
                  </a:tblPr>
                  <a:tblGrid>
                    <a:gridCol w="489180">
                      <a:extLst>
                        <a:ext uri="{9D8B030D-6E8A-4147-A177-3AD203B41FA5}">
                          <a16:colId xmlns:a16="http://schemas.microsoft.com/office/drawing/2014/main" val="3009813344"/>
                        </a:ext>
                      </a:extLst>
                    </a:gridCol>
                    <a:gridCol w="489180">
                      <a:extLst>
                        <a:ext uri="{9D8B030D-6E8A-4147-A177-3AD203B41FA5}">
                          <a16:colId xmlns:a16="http://schemas.microsoft.com/office/drawing/2014/main" val="4095170056"/>
                        </a:ext>
                      </a:extLst>
                    </a:gridCol>
                    <a:gridCol w="489180">
                      <a:extLst>
                        <a:ext uri="{9D8B030D-6E8A-4147-A177-3AD203B41FA5}">
                          <a16:colId xmlns:a16="http://schemas.microsoft.com/office/drawing/2014/main" val="2253164084"/>
                        </a:ext>
                      </a:extLst>
                    </a:gridCol>
                    <a:gridCol w="489180">
                      <a:extLst>
                        <a:ext uri="{9D8B030D-6E8A-4147-A177-3AD203B41FA5}">
                          <a16:colId xmlns:a16="http://schemas.microsoft.com/office/drawing/2014/main" val="804097839"/>
                        </a:ext>
                      </a:extLst>
                    </a:gridCol>
                    <a:gridCol w="489180">
                      <a:extLst>
                        <a:ext uri="{9D8B030D-6E8A-4147-A177-3AD203B41FA5}">
                          <a16:colId xmlns:a16="http://schemas.microsoft.com/office/drawing/2014/main" val="1802385222"/>
                        </a:ext>
                      </a:extLst>
                    </a:gridCol>
                    <a:gridCol w="489180">
                      <a:extLst>
                        <a:ext uri="{9D8B030D-6E8A-4147-A177-3AD203B41FA5}">
                          <a16:colId xmlns:a16="http://schemas.microsoft.com/office/drawing/2014/main" val="2372700202"/>
                        </a:ext>
                      </a:extLst>
                    </a:gridCol>
                    <a:gridCol w="48918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0</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b="0"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7</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160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7" name="Tabelle 6">
                <a:extLst>
                  <a:ext uri="{FF2B5EF4-FFF2-40B4-BE49-F238E27FC236}">
                    <a16:creationId xmlns:a16="http://schemas.microsoft.com/office/drawing/2014/main" id="{934CA6A2-7916-B7B1-20D0-0C52DA776D68}"/>
                  </a:ext>
                </a:extLst>
              </p:cNvPr>
              <p:cNvGraphicFramePr>
                <a:graphicFrameLocks noGrp="1"/>
              </p:cNvGraphicFramePr>
              <p:nvPr>
                <p:extLst>
                  <p:ext uri="{D42A27DB-BD31-4B8C-83A1-F6EECF244321}">
                    <p14:modId xmlns:p14="http://schemas.microsoft.com/office/powerpoint/2010/main" val="1564534001"/>
                  </p:ext>
                </p:extLst>
              </p:nvPr>
            </p:nvGraphicFramePr>
            <p:xfrm>
              <a:off x="232596" y="1772816"/>
              <a:ext cx="3424260" cy="720000"/>
            </p:xfrm>
            <a:graphic>
              <a:graphicData uri="http://schemas.openxmlformats.org/drawingml/2006/table">
                <a:tbl>
                  <a:tblPr firstRow="1" bandRow="1">
                    <a:tableStyleId>{5C22544A-7EE6-4342-B048-85BDC9FD1C3A}</a:tableStyleId>
                  </a:tblPr>
                  <a:tblGrid>
                    <a:gridCol w="489180">
                      <a:extLst>
                        <a:ext uri="{9D8B030D-6E8A-4147-A177-3AD203B41FA5}">
                          <a16:colId xmlns:a16="http://schemas.microsoft.com/office/drawing/2014/main" val="3009813344"/>
                        </a:ext>
                      </a:extLst>
                    </a:gridCol>
                    <a:gridCol w="489180">
                      <a:extLst>
                        <a:ext uri="{9D8B030D-6E8A-4147-A177-3AD203B41FA5}">
                          <a16:colId xmlns:a16="http://schemas.microsoft.com/office/drawing/2014/main" val="4095170056"/>
                        </a:ext>
                      </a:extLst>
                    </a:gridCol>
                    <a:gridCol w="489180">
                      <a:extLst>
                        <a:ext uri="{9D8B030D-6E8A-4147-A177-3AD203B41FA5}">
                          <a16:colId xmlns:a16="http://schemas.microsoft.com/office/drawing/2014/main" val="2253164084"/>
                        </a:ext>
                      </a:extLst>
                    </a:gridCol>
                    <a:gridCol w="489180">
                      <a:extLst>
                        <a:ext uri="{9D8B030D-6E8A-4147-A177-3AD203B41FA5}">
                          <a16:colId xmlns:a16="http://schemas.microsoft.com/office/drawing/2014/main" val="804097839"/>
                        </a:ext>
                      </a:extLst>
                    </a:gridCol>
                    <a:gridCol w="489180">
                      <a:extLst>
                        <a:ext uri="{9D8B030D-6E8A-4147-A177-3AD203B41FA5}">
                          <a16:colId xmlns:a16="http://schemas.microsoft.com/office/drawing/2014/main" val="1802385222"/>
                        </a:ext>
                      </a:extLst>
                    </a:gridCol>
                    <a:gridCol w="489180">
                      <a:extLst>
                        <a:ext uri="{9D8B030D-6E8A-4147-A177-3AD203B41FA5}">
                          <a16:colId xmlns:a16="http://schemas.microsoft.com/office/drawing/2014/main" val="2372700202"/>
                        </a:ext>
                      </a:extLst>
                    </a:gridCol>
                    <a:gridCol w="48918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3448" r="-397436"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7895" t="-3448" r="-307895"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7436" t="-3448" r="-200000" b="-110345"/>
                          </a:stretch>
                        </a:blipFill>
                      </a:tcPr>
                    </a:tc>
                    <a:tc>
                      <a:txBody>
                        <a:bodyPr/>
                        <a:lstStyle/>
                        <a:p>
                          <a:pPr algn="ctr"/>
                          <a:endParaRPr lang="de-DE" sz="1400" b="0"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4872" t="-3448" r="-2564" b="-110345"/>
                          </a:stretch>
                        </a:blip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7895" t="-103448" r="-307895" b="-10345"/>
                          </a:stretch>
                        </a:blip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10526" t="-103448" r="-105263" b="-10345"/>
                          </a:stretch>
                        </a:blipFill>
                      </a:tcPr>
                    </a:tc>
                    <a:tc>
                      <a:txBody>
                        <a:bodyPr/>
                        <a:lstStyle/>
                        <a:p>
                          <a:pPr algn="ct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elle 26">
                <a:extLst>
                  <a:ext uri="{FF2B5EF4-FFF2-40B4-BE49-F238E27FC236}">
                    <a16:creationId xmlns:a16="http://schemas.microsoft.com/office/drawing/2014/main" id="{97EB4BBB-0FF8-2524-B296-5560C013D31B}"/>
                  </a:ext>
                </a:extLst>
              </p:cNvPr>
              <p:cNvGraphicFramePr>
                <a:graphicFrameLocks noGrp="1"/>
              </p:cNvGraphicFramePr>
              <p:nvPr>
                <p:extLst>
                  <p:ext uri="{D42A27DB-BD31-4B8C-83A1-F6EECF244321}">
                    <p14:modId xmlns:p14="http://schemas.microsoft.com/office/powerpoint/2010/main" val="1811231391"/>
                  </p:ext>
                </p:extLst>
              </p:nvPr>
            </p:nvGraphicFramePr>
            <p:xfrm>
              <a:off x="203148" y="3368205"/>
              <a:ext cx="3885756" cy="720000"/>
            </p:xfrm>
            <a:graphic>
              <a:graphicData uri="http://schemas.openxmlformats.org/drawingml/2006/table">
                <a:tbl>
                  <a:tblPr firstRow="1" bandRow="1">
                    <a:tableStyleId>{5C22544A-7EE6-4342-B048-85BDC9FD1C3A}</a:tableStyleId>
                  </a:tblPr>
                  <a:tblGrid>
                    <a:gridCol w="555108">
                      <a:extLst>
                        <a:ext uri="{9D8B030D-6E8A-4147-A177-3AD203B41FA5}">
                          <a16:colId xmlns:a16="http://schemas.microsoft.com/office/drawing/2014/main" val="3009813344"/>
                        </a:ext>
                      </a:extLst>
                    </a:gridCol>
                    <a:gridCol w="555108">
                      <a:extLst>
                        <a:ext uri="{9D8B030D-6E8A-4147-A177-3AD203B41FA5}">
                          <a16:colId xmlns:a16="http://schemas.microsoft.com/office/drawing/2014/main" val="4095170056"/>
                        </a:ext>
                      </a:extLst>
                    </a:gridCol>
                    <a:gridCol w="555108">
                      <a:extLst>
                        <a:ext uri="{9D8B030D-6E8A-4147-A177-3AD203B41FA5}">
                          <a16:colId xmlns:a16="http://schemas.microsoft.com/office/drawing/2014/main" val="2253164084"/>
                        </a:ext>
                      </a:extLst>
                    </a:gridCol>
                    <a:gridCol w="555108">
                      <a:extLst>
                        <a:ext uri="{9D8B030D-6E8A-4147-A177-3AD203B41FA5}">
                          <a16:colId xmlns:a16="http://schemas.microsoft.com/office/drawing/2014/main" val="804097839"/>
                        </a:ext>
                      </a:extLst>
                    </a:gridCol>
                    <a:gridCol w="555108">
                      <a:extLst>
                        <a:ext uri="{9D8B030D-6E8A-4147-A177-3AD203B41FA5}">
                          <a16:colId xmlns:a16="http://schemas.microsoft.com/office/drawing/2014/main" val="1802385222"/>
                        </a:ext>
                      </a:extLst>
                    </a:gridCol>
                    <a:gridCol w="555108">
                      <a:extLst>
                        <a:ext uri="{9D8B030D-6E8A-4147-A177-3AD203B41FA5}">
                          <a16:colId xmlns:a16="http://schemas.microsoft.com/office/drawing/2014/main" val="2372700202"/>
                        </a:ext>
                      </a:extLst>
                    </a:gridCol>
                    <a:gridCol w="555108">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0</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7</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10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160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1280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27" name="Tabelle 26">
                <a:extLst>
                  <a:ext uri="{FF2B5EF4-FFF2-40B4-BE49-F238E27FC236}">
                    <a16:creationId xmlns:a16="http://schemas.microsoft.com/office/drawing/2014/main" id="{97EB4BBB-0FF8-2524-B296-5560C013D31B}"/>
                  </a:ext>
                </a:extLst>
              </p:cNvPr>
              <p:cNvGraphicFramePr>
                <a:graphicFrameLocks noGrp="1"/>
              </p:cNvGraphicFramePr>
              <p:nvPr>
                <p:extLst>
                  <p:ext uri="{D42A27DB-BD31-4B8C-83A1-F6EECF244321}">
                    <p14:modId xmlns:p14="http://schemas.microsoft.com/office/powerpoint/2010/main" val="1811231391"/>
                  </p:ext>
                </p:extLst>
              </p:nvPr>
            </p:nvGraphicFramePr>
            <p:xfrm>
              <a:off x="203148" y="3368205"/>
              <a:ext cx="3885756" cy="720000"/>
            </p:xfrm>
            <a:graphic>
              <a:graphicData uri="http://schemas.openxmlformats.org/drawingml/2006/table">
                <a:tbl>
                  <a:tblPr firstRow="1" bandRow="1">
                    <a:tableStyleId>{5C22544A-7EE6-4342-B048-85BDC9FD1C3A}</a:tableStyleId>
                  </a:tblPr>
                  <a:tblGrid>
                    <a:gridCol w="555108">
                      <a:extLst>
                        <a:ext uri="{9D8B030D-6E8A-4147-A177-3AD203B41FA5}">
                          <a16:colId xmlns:a16="http://schemas.microsoft.com/office/drawing/2014/main" val="3009813344"/>
                        </a:ext>
                      </a:extLst>
                    </a:gridCol>
                    <a:gridCol w="555108">
                      <a:extLst>
                        <a:ext uri="{9D8B030D-6E8A-4147-A177-3AD203B41FA5}">
                          <a16:colId xmlns:a16="http://schemas.microsoft.com/office/drawing/2014/main" val="4095170056"/>
                        </a:ext>
                      </a:extLst>
                    </a:gridCol>
                    <a:gridCol w="555108">
                      <a:extLst>
                        <a:ext uri="{9D8B030D-6E8A-4147-A177-3AD203B41FA5}">
                          <a16:colId xmlns:a16="http://schemas.microsoft.com/office/drawing/2014/main" val="2253164084"/>
                        </a:ext>
                      </a:extLst>
                    </a:gridCol>
                    <a:gridCol w="555108">
                      <a:extLst>
                        <a:ext uri="{9D8B030D-6E8A-4147-A177-3AD203B41FA5}">
                          <a16:colId xmlns:a16="http://schemas.microsoft.com/office/drawing/2014/main" val="804097839"/>
                        </a:ext>
                      </a:extLst>
                    </a:gridCol>
                    <a:gridCol w="555108">
                      <a:extLst>
                        <a:ext uri="{9D8B030D-6E8A-4147-A177-3AD203B41FA5}">
                          <a16:colId xmlns:a16="http://schemas.microsoft.com/office/drawing/2014/main" val="1802385222"/>
                        </a:ext>
                      </a:extLst>
                    </a:gridCol>
                    <a:gridCol w="555108">
                      <a:extLst>
                        <a:ext uri="{9D8B030D-6E8A-4147-A177-3AD203B41FA5}">
                          <a16:colId xmlns:a16="http://schemas.microsoft.com/office/drawing/2014/main" val="2372700202"/>
                        </a:ext>
                      </a:extLst>
                    </a:gridCol>
                    <a:gridCol w="555108">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3448" r="-402273"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6977" t="-3448" r="-311628"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7727" t="-3448" r="-204545"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97727" t="-3448" r="-104545"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7727" t="-3448" r="-4545" b="-106897"/>
                          </a:stretch>
                        </a:blip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107143" r="-402273"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6977" t="-107143" r="-311628"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7727" t="-107143" r="-204545"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97727" t="-107143" r="-104545" b="-10714"/>
                          </a:stretch>
                        </a:blipFill>
                      </a:tcPr>
                    </a:tc>
                    <a:tc>
                      <a:txBody>
                        <a:bodyPr/>
                        <a:lstStyle/>
                        <a:p>
                          <a:pPr algn="ctr"/>
                          <a:r>
                            <a:rPr lang="de-DE" sz="1400" dirty="0">
                              <a:solidFill>
                                <a:schemeClr val="tx1"/>
                              </a:solidFill>
                            </a:rPr>
                            <a:t>1280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Fallback>
      </mc:AlternateContent>
      <p:sp>
        <p:nvSpPr>
          <p:cNvPr id="30" name="Nach oben gekrümmter Pfeil 29">
            <a:extLst>
              <a:ext uri="{FF2B5EF4-FFF2-40B4-BE49-F238E27FC236}">
                <a16:creationId xmlns:a16="http://schemas.microsoft.com/office/drawing/2014/main" id="{233C74E9-0306-D3C1-0CFF-291A3F14640B}"/>
              </a:ext>
            </a:extLst>
          </p:cNvPr>
          <p:cNvSpPr/>
          <p:nvPr/>
        </p:nvSpPr>
        <p:spPr>
          <a:xfrm>
            <a:off x="1629701" y="4137955"/>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Nach oben gekrümmter Pfeil 30">
            <a:extLst>
              <a:ext uri="{FF2B5EF4-FFF2-40B4-BE49-F238E27FC236}">
                <a16:creationId xmlns:a16="http://schemas.microsoft.com/office/drawing/2014/main" id="{7A7EF9B9-173E-2A60-9093-3A65AAE3B966}"/>
              </a:ext>
            </a:extLst>
          </p:cNvPr>
          <p:cNvSpPr/>
          <p:nvPr/>
        </p:nvSpPr>
        <p:spPr>
          <a:xfrm>
            <a:off x="2822440" y="4130927"/>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32" name="Textfeld 31">
                <a:extLst>
                  <a:ext uri="{FF2B5EF4-FFF2-40B4-BE49-F238E27FC236}">
                    <a16:creationId xmlns:a16="http://schemas.microsoft.com/office/drawing/2014/main" id="{7E2B07B3-03C1-6C16-D2D8-B11D58C69058}"/>
                  </a:ext>
                </a:extLst>
              </p:cNvPr>
              <p:cNvSpPr txBox="1"/>
              <p:nvPr/>
            </p:nvSpPr>
            <p:spPr>
              <a:xfrm>
                <a:off x="1695844" y="4314582"/>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32" name="Textfeld 31">
                <a:extLst>
                  <a:ext uri="{FF2B5EF4-FFF2-40B4-BE49-F238E27FC236}">
                    <a16:creationId xmlns:a16="http://schemas.microsoft.com/office/drawing/2014/main" id="{7E2B07B3-03C1-6C16-D2D8-B11D58C69058}"/>
                  </a:ext>
                </a:extLst>
              </p:cNvPr>
              <p:cNvSpPr txBox="1">
                <a:spLocks noRot="1" noChangeAspect="1" noMove="1" noResize="1" noEditPoints="1" noAdjustHandles="1" noChangeArrowheads="1" noChangeShapeType="1" noTextEdit="1"/>
              </p:cNvSpPr>
              <p:nvPr/>
            </p:nvSpPr>
            <p:spPr>
              <a:xfrm>
                <a:off x="1695844" y="4314582"/>
                <a:ext cx="520852" cy="338554"/>
              </a:xfrm>
              <a:prstGeom prst="rect">
                <a:avLst/>
              </a:prstGeom>
              <a:blipFill>
                <a:blip r:embed="rId6"/>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a:extLst>
                  <a:ext uri="{FF2B5EF4-FFF2-40B4-BE49-F238E27FC236}">
                    <a16:creationId xmlns:a16="http://schemas.microsoft.com/office/drawing/2014/main" id="{EED7F610-9BB7-B517-16BE-AEDBCD0603A5}"/>
                  </a:ext>
                </a:extLst>
              </p:cNvPr>
              <p:cNvSpPr txBox="1"/>
              <p:nvPr/>
            </p:nvSpPr>
            <p:spPr>
              <a:xfrm>
                <a:off x="2850921" y="4310807"/>
                <a:ext cx="687120" cy="584775"/>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2</a:t>
                </a:r>
              </a:p>
              <a:p>
                <a:endParaRPr lang="de-DE" sz="1600" dirty="0"/>
              </a:p>
            </p:txBody>
          </p:sp>
        </mc:Choice>
        <mc:Fallback xmlns="">
          <p:sp>
            <p:nvSpPr>
              <p:cNvPr id="33" name="Textfeld 32">
                <a:extLst>
                  <a:ext uri="{FF2B5EF4-FFF2-40B4-BE49-F238E27FC236}">
                    <a16:creationId xmlns:a16="http://schemas.microsoft.com/office/drawing/2014/main" id="{EED7F610-9BB7-B517-16BE-AEDBCD0603A5}"/>
                  </a:ext>
                </a:extLst>
              </p:cNvPr>
              <p:cNvSpPr txBox="1">
                <a:spLocks noRot="1" noChangeAspect="1" noMove="1" noResize="1" noEditPoints="1" noAdjustHandles="1" noChangeArrowheads="1" noChangeShapeType="1" noTextEdit="1"/>
              </p:cNvSpPr>
              <p:nvPr/>
            </p:nvSpPr>
            <p:spPr>
              <a:xfrm>
                <a:off x="2850921" y="4310807"/>
                <a:ext cx="687120" cy="584775"/>
              </a:xfrm>
              <a:prstGeom prst="rect">
                <a:avLst/>
              </a:prstGeom>
              <a:blipFill>
                <a:blip r:embed="rId7"/>
                <a:stretch>
                  <a:fillRect t="-425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64705517-E1A1-DEEB-667A-FDD34ADBFF51}"/>
                  </a:ext>
                </a:extLst>
              </p:cNvPr>
              <p:cNvSpPr txBox="1"/>
              <p:nvPr/>
            </p:nvSpPr>
            <p:spPr>
              <a:xfrm>
                <a:off x="3416467" y="4302365"/>
                <a:ext cx="960469"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2</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34" name="Textfeld 33">
                <a:extLst>
                  <a:ext uri="{FF2B5EF4-FFF2-40B4-BE49-F238E27FC236}">
                    <a16:creationId xmlns:a16="http://schemas.microsoft.com/office/drawing/2014/main" id="{64705517-E1A1-DEEB-667A-FDD34ADBFF51}"/>
                  </a:ext>
                </a:extLst>
              </p:cNvPr>
              <p:cNvSpPr txBox="1">
                <a:spLocks noRot="1" noChangeAspect="1" noMove="1" noResize="1" noEditPoints="1" noAdjustHandles="1" noChangeArrowheads="1" noChangeShapeType="1" noTextEdit="1"/>
              </p:cNvSpPr>
              <p:nvPr/>
            </p:nvSpPr>
            <p:spPr>
              <a:xfrm>
                <a:off x="3416467" y="4302365"/>
                <a:ext cx="960469" cy="338554"/>
              </a:xfrm>
              <a:prstGeom prst="rect">
                <a:avLst/>
              </a:prstGeom>
              <a:blipFill>
                <a:blip r:embed="rId8"/>
                <a:stretch>
                  <a:fillRect t="-3571" b="-21429"/>
                </a:stretch>
              </a:blipFill>
            </p:spPr>
            <p:txBody>
              <a:bodyPr/>
              <a:lstStyle/>
              <a:p>
                <a:r>
                  <a:rPr lang="de-DE">
                    <a:noFill/>
                  </a:rPr>
                  <a:t> </a:t>
                </a:r>
              </a:p>
            </p:txBody>
          </p:sp>
        </mc:Fallback>
      </mc:AlternateContent>
      <p:cxnSp>
        <p:nvCxnSpPr>
          <p:cNvPr id="36" name="Gerade Verbindung mit Pfeil 35">
            <a:extLst>
              <a:ext uri="{FF2B5EF4-FFF2-40B4-BE49-F238E27FC236}">
                <a16:creationId xmlns:a16="http://schemas.microsoft.com/office/drawing/2014/main" id="{6DADD6CE-F50A-A55F-80F7-691947B1318B}"/>
              </a:ext>
            </a:extLst>
          </p:cNvPr>
          <p:cNvCxnSpPr>
            <a:cxnSpLocks/>
          </p:cNvCxnSpPr>
          <p:nvPr/>
        </p:nvCxnSpPr>
        <p:spPr>
          <a:xfrm flipV="1">
            <a:off x="1568624" y="4137955"/>
            <a:ext cx="0" cy="51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7806EB50-282D-4814-DF6C-11A0F62592A0}"/>
              </a:ext>
            </a:extLst>
          </p:cNvPr>
          <p:cNvSpPr txBox="1"/>
          <p:nvPr/>
        </p:nvSpPr>
        <p:spPr>
          <a:xfrm>
            <a:off x="996483" y="4633972"/>
            <a:ext cx="1364229" cy="523220"/>
          </a:xfrm>
          <a:prstGeom prst="rect">
            <a:avLst/>
          </a:prstGeom>
          <a:noFill/>
        </p:spPr>
        <p:txBody>
          <a:bodyPr wrap="square" rtlCol="0">
            <a:spAutoFit/>
          </a:bodyPr>
          <a:lstStyle/>
          <a:p>
            <a:r>
              <a:rPr lang="de-DE" sz="1400" dirty="0"/>
              <a:t>Anfangswert</a:t>
            </a:r>
          </a:p>
          <a:p>
            <a:r>
              <a:rPr lang="de-DE" sz="1400" dirty="0"/>
              <a:t>10 Bakterien</a:t>
            </a:r>
          </a:p>
        </p:txBody>
      </p:sp>
      <p:sp>
        <p:nvSpPr>
          <p:cNvPr id="39" name="Nach oben gekrümmter Pfeil 38">
            <a:extLst>
              <a:ext uri="{FF2B5EF4-FFF2-40B4-BE49-F238E27FC236}">
                <a16:creationId xmlns:a16="http://schemas.microsoft.com/office/drawing/2014/main" id="{42BC2B0A-79E9-AACE-EAAA-E6BD55BA9307}"/>
              </a:ext>
            </a:extLst>
          </p:cNvPr>
          <p:cNvSpPr/>
          <p:nvPr/>
        </p:nvSpPr>
        <p:spPr>
          <a:xfrm flipH="1">
            <a:off x="960309" y="4161209"/>
            <a:ext cx="536307" cy="1834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0" name="Textfeld 39">
                <a:extLst>
                  <a:ext uri="{FF2B5EF4-FFF2-40B4-BE49-F238E27FC236}">
                    <a16:creationId xmlns:a16="http://schemas.microsoft.com/office/drawing/2014/main" id="{38EBA264-6B3A-D265-3132-8054F207D8D1}"/>
                  </a:ext>
                </a:extLst>
              </p:cNvPr>
              <p:cNvSpPr txBox="1"/>
              <p:nvPr/>
            </p:nvSpPr>
            <p:spPr>
              <a:xfrm>
                <a:off x="1047772" y="4310396"/>
                <a:ext cx="520852" cy="338554"/>
              </a:xfrm>
              <a:prstGeom prst="rect">
                <a:avLst/>
              </a:prstGeom>
              <a:noFill/>
            </p:spPr>
            <p:txBody>
              <a:bodyPr wrap="square" rtlCol="0">
                <a:spAutoFit/>
              </a:bodyPr>
              <a:lstStyle/>
              <a:p>
                <a14:m>
                  <m:oMath xmlns:m="http://schemas.openxmlformats.org/officeDocument/2006/math">
                    <m:r>
                      <a:rPr lang="de-DE" sz="1600" b="0" i="1" smtClean="0">
                        <a:latin typeface="Cambria Math" panose="02040503050406030204" pitchFamily="18" charset="0"/>
                      </a:rPr>
                      <m:t>:</m:t>
                    </m:r>
                  </m:oMath>
                </a14:m>
                <a:r>
                  <a:rPr lang="de-DE" sz="1600" dirty="0"/>
                  <a:t>2</a:t>
                </a:r>
              </a:p>
            </p:txBody>
          </p:sp>
        </mc:Choice>
        <mc:Fallback xmlns="">
          <p:sp>
            <p:nvSpPr>
              <p:cNvPr id="40" name="Textfeld 39">
                <a:extLst>
                  <a:ext uri="{FF2B5EF4-FFF2-40B4-BE49-F238E27FC236}">
                    <a16:creationId xmlns:a16="http://schemas.microsoft.com/office/drawing/2014/main" id="{38EBA264-6B3A-D265-3132-8054F207D8D1}"/>
                  </a:ext>
                </a:extLst>
              </p:cNvPr>
              <p:cNvSpPr txBox="1">
                <a:spLocks noRot="1" noChangeAspect="1" noMove="1" noResize="1" noEditPoints="1" noAdjustHandles="1" noChangeArrowheads="1" noChangeShapeType="1" noTextEdit="1"/>
              </p:cNvSpPr>
              <p:nvPr/>
            </p:nvSpPr>
            <p:spPr>
              <a:xfrm>
                <a:off x="1047772" y="4310396"/>
                <a:ext cx="520852" cy="338554"/>
              </a:xfrm>
              <a:prstGeom prst="rect">
                <a:avLst/>
              </a:prstGeom>
              <a:blipFill>
                <a:blip r:embed="rId9"/>
                <a:stretch>
                  <a:fillRect t="-7143" b="-17857"/>
                </a:stretch>
              </a:blipFill>
            </p:spPr>
            <p:txBody>
              <a:bodyPr/>
              <a:lstStyle/>
              <a:p>
                <a:r>
                  <a:rPr lang="de-DE">
                    <a:noFill/>
                  </a:rPr>
                  <a:t> </a:t>
                </a:r>
              </a:p>
            </p:txBody>
          </p:sp>
        </mc:Fallback>
      </mc:AlternateContent>
      <p:sp>
        <p:nvSpPr>
          <p:cNvPr id="42" name="Nach oben gekrümmter Pfeil 41">
            <a:extLst>
              <a:ext uri="{FF2B5EF4-FFF2-40B4-BE49-F238E27FC236}">
                <a16:creationId xmlns:a16="http://schemas.microsoft.com/office/drawing/2014/main" id="{81DDD337-EFA1-ACA4-4C61-249D8C8F69BD}"/>
              </a:ext>
            </a:extLst>
          </p:cNvPr>
          <p:cNvSpPr/>
          <p:nvPr/>
        </p:nvSpPr>
        <p:spPr>
          <a:xfrm flipV="1">
            <a:off x="2734003" y="3110826"/>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3" name="Textfeld 42">
                <a:extLst>
                  <a:ext uri="{FF2B5EF4-FFF2-40B4-BE49-F238E27FC236}">
                    <a16:creationId xmlns:a16="http://schemas.microsoft.com/office/drawing/2014/main" id="{F53E62B9-253C-B03A-F535-06EE249AF53D}"/>
                  </a:ext>
                </a:extLst>
              </p:cNvPr>
              <p:cNvSpPr txBox="1"/>
              <p:nvPr/>
            </p:nvSpPr>
            <p:spPr>
              <a:xfrm>
                <a:off x="2788667" y="2772272"/>
                <a:ext cx="520852" cy="338554"/>
              </a:xfrm>
              <a:prstGeom prst="rect">
                <a:avLst/>
              </a:prstGeom>
              <a:noFill/>
            </p:spPr>
            <p:txBody>
              <a:bodyPr wrap="square" rtlCol="0">
                <a:spAutoFit/>
              </a:bodyPr>
              <a:lstStyle/>
              <a:p>
                <a14:m>
                  <m:oMath xmlns:m="http://schemas.openxmlformats.org/officeDocument/2006/math">
                    <m:r>
                      <a:rPr lang="de-DE" sz="1600" b="0" i="1" smtClean="0">
                        <a:latin typeface="Cambria Math" panose="02040503050406030204" pitchFamily="18" charset="0"/>
                      </a:rPr>
                      <m:t>+</m:t>
                    </m:r>
                  </m:oMath>
                </a14:m>
                <a:r>
                  <a:rPr lang="de-DE" sz="1600" dirty="0"/>
                  <a:t>2</a:t>
                </a:r>
              </a:p>
            </p:txBody>
          </p:sp>
        </mc:Choice>
        <mc:Fallback xmlns="">
          <p:sp>
            <p:nvSpPr>
              <p:cNvPr id="43" name="Textfeld 42">
                <a:extLst>
                  <a:ext uri="{FF2B5EF4-FFF2-40B4-BE49-F238E27FC236}">
                    <a16:creationId xmlns:a16="http://schemas.microsoft.com/office/drawing/2014/main" id="{F53E62B9-253C-B03A-F535-06EE249AF53D}"/>
                  </a:ext>
                </a:extLst>
              </p:cNvPr>
              <p:cNvSpPr txBox="1">
                <a:spLocks noRot="1" noChangeAspect="1" noMove="1" noResize="1" noEditPoints="1" noAdjustHandles="1" noChangeArrowheads="1" noChangeShapeType="1" noTextEdit="1"/>
              </p:cNvSpPr>
              <p:nvPr/>
            </p:nvSpPr>
            <p:spPr>
              <a:xfrm>
                <a:off x="2788667" y="2772272"/>
                <a:ext cx="520852" cy="338554"/>
              </a:xfrm>
              <a:prstGeom prst="rect">
                <a:avLst/>
              </a:prstGeom>
              <a:blipFill>
                <a:blip r:embed="rId10"/>
                <a:stretch>
                  <a:fillRect t="-7407" b="-22222"/>
                </a:stretch>
              </a:blipFill>
            </p:spPr>
            <p:txBody>
              <a:bodyPr/>
              <a:lstStyle/>
              <a:p>
                <a:r>
                  <a:rPr lang="de-DE">
                    <a:noFill/>
                  </a:rPr>
                  <a:t> </a:t>
                </a:r>
              </a:p>
            </p:txBody>
          </p:sp>
        </mc:Fallback>
      </mc:AlternateContent>
      <p:sp>
        <p:nvSpPr>
          <p:cNvPr id="44" name="Nach oben gekrümmter Pfeil 43">
            <a:extLst>
              <a:ext uri="{FF2B5EF4-FFF2-40B4-BE49-F238E27FC236}">
                <a16:creationId xmlns:a16="http://schemas.microsoft.com/office/drawing/2014/main" id="{B58C95D7-841A-D04B-3690-5000600736EF}"/>
              </a:ext>
            </a:extLst>
          </p:cNvPr>
          <p:cNvSpPr/>
          <p:nvPr/>
        </p:nvSpPr>
        <p:spPr>
          <a:xfrm flipV="1">
            <a:off x="3318625" y="3129662"/>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5" name="Textfeld 44">
                <a:extLst>
                  <a:ext uri="{FF2B5EF4-FFF2-40B4-BE49-F238E27FC236}">
                    <a16:creationId xmlns:a16="http://schemas.microsoft.com/office/drawing/2014/main" id="{25FAD373-7BE0-A1B4-5380-A95D65E90AE5}"/>
                  </a:ext>
                </a:extLst>
              </p:cNvPr>
              <p:cNvSpPr txBox="1"/>
              <p:nvPr/>
            </p:nvSpPr>
            <p:spPr>
              <a:xfrm>
                <a:off x="3352028" y="2782345"/>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3</m:t>
                      </m:r>
                    </m:oMath>
                  </m:oMathPara>
                </a14:m>
                <a:endParaRPr lang="de-DE" sz="1600" dirty="0"/>
              </a:p>
            </p:txBody>
          </p:sp>
        </mc:Choice>
        <mc:Fallback xmlns="">
          <p:sp>
            <p:nvSpPr>
              <p:cNvPr id="45" name="Textfeld 44">
                <a:extLst>
                  <a:ext uri="{FF2B5EF4-FFF2-40B4-BE49-F238E27FC236}">
                    <a16:creationId xmlns:a16="http://schemas.microsoft.com/office/drawing/2014/main" id="{25FAD373-7BE0-A1B4-5380-A95D65E90AE5}"/>
                  </a:ext>
                </a:extLst>
              </p:cNvPr>
              <p:cNvSpPr txBox="1">
                <a:spLocks noRot="1" noChangeAspect="1" noMove="1" noResize="1" noEditPoints="1" noAdjustHandles="1" noChangeArrowheads="1" noChangeShapeType="1" noTextEdit="1"/>
              </p:cNvSpPr>
              <p:nvPr/>
            </p:nvSpPr>
            <p:spPr>
              <a:xfrm>
                <a:off x="3352028" y="2782345"/>
                <a:ext cx="520852" cy="338554"/>
              </a:xfrm>
              <a:prstGeom prst="rect">
                <a:avLst/>
              </a:prstGeom>
              <a:blipFill>
                <a:blip r:embed="rId11"/>
                <a:stretch>
                  <a:fillRect/>
                </a:stretch>
              </a:blipFill>
            </p:spPr>
            <p:txBody>
              <a:bodyPr/>
              <a:lstStyle/>
              <a:p>
                <a:r>
                  <a:rPr lang="de-DE">
                    <a:noFill/>
                  </a:rPr>
                  <a:t> </a:t>
                </a:r>
              </a:p>
            </p:txBody>
          </p:sp>
        </mc:Fallback>
      </mc:AlternateContent>
      <p:sp>
        <p:nvSpPr>
          <p:cNvPr id="46" name="Nach oben gekrümmter Pfeil 45">
            <a:extLst>
              <a:ext uri="{FF2B5EF4-FFF2-40B4-BE49-F238E27FC236}">
                <a16:creationId xmlns:a16="http://schemas.microsoft.com/office/drawing/2014/main" id="{92591141-F998-6E18-6635-51F709AC8387}"/>
              </a:ext>
            </a:extLst>
          </p:cNvPr>
          <p:cNvSpPr/>
          <p:nvPr/>
        </p:nvSpPr>
        <p:spPr>
          <a:xfrm>
            <a:off x="3386554" y="4148476"/>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7" name="Nach oben gekrümmter Pfeil 46">
            <a:extLst>
              <a:ext uri="{FF2B5EF4-FFF2-40B4-BE49-F238E27FC236}">
                <a16:creationId xmlns:a16="http://schemas.microsoft.com/office/drawing/2014/main" id="{F3FB0448-5D23-146F-1C4E-4EE28E84079B}"/>
              </a:ext>
            </a:extLst>
          </p:cNvPr>
          <p:cNvSpPr/>
          <p:nvPr/>
        </p:nvSpPr>
        <p:spPr>
          <a:xfrm>
            <a:off x="2205765" y="4137955"/>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8" name="Textfeld 47">
                <a:extLst>
                  <a:ext uri="{FF2B5EF4-FFF2-40B4-BE49-F238E27FC236}">
                    <a16:creationId xmlns:a16="http://schemas.microsoft.com/office/drawing/2014/main" id="{C62952F3-29E9-D9D3-194B-F68C097072B1}"/>
                  </a:ext>
                </a:extLst>
              </p:cNvPr>
              <p:cNvSpPr txBox="1"/>
              <p:nvPr/>
            </p:nvSpPr>
            <p:spPr>
              <a:xfrm>
                <a:off x="2271908" y="4314582"/>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48" name="Textfeld 47">
                <a:extLst>
                  <a:ext uri="{FF2B5EF4-FFF2-40B4-BE49-F238E27FC236}">
                    <a16:creationId xmlns:a16="http://schemas.microsoft.com/office/drawing/2014/main" id="{C62952F3-29E9-D9D3-194B-F68C097072B1}"/>
                  </a:ext>
                </a:extLst>
              </p:cNvPr>
              <p:cNvSpPr txBox="1">
                <a:spLocks noRot="1" noChangeAspect="1" noMove="1" noResize="1" noEditPoints="1" noAdjustHandles="1" noChangeArrowheads="1" noChangeShapeType="1" noTextEdit="1"/>
              </p:cNvSpPr>
              <p:nvPr/>
            </p:nvSpPr>
            <p:spPr>
              <a:xfrm>
                <a:off x="2271908" y="4314582"/>
                <a:ext cx="520852" cy="338554"/>
              </a:xfrm>
              <a:prstGeom prst="rect">
                <a:avLst/>
              </a:prstGeom>
              <a:blipFill>
                <a:blip r:embed="rId12"/>
                <a:stretch>
                  <a:fillRect t="-3571" b="-17857"/>
                </a:stretch>
              </a:blipFill>
            </p:spPr>
            <p:txBody>
              <a:bodyPr/>
              <a:lstStyle/>
              <a:p>
                <a:r>
                  <a:rPr lang="de-DE">
                    <a:noFill/>
                  </a:rPr>
                  <a:t> </a:t>
                </a:r>
              </a:p>
            </p:txBody>
          </p:sp>
        </mc:Fallback>
      </mc:AlternateContent>
      <p:sp>
        <p:nvSpPr>
          <p:cNvPr id="49" name="Nach oben gekrümmter Pfeil 48">
            <a:extLst>
              <a:ext uri="{FF2B5EF4-FFF2-40B4-BE49-F238E27FC236}">
                <a16:creationId xmlns:a16="http://schemas.microsoft.com/office/drawing/2014/main" id="{55330395-7063-304D-20B1-34DED75243D2}"/>
              </a:ext>
            </a:extLst>
          </p:cNvPr>
          <p:cNvSpPr/>
          <p:nvPr/>
        </p:nvSpPr>
        <p:spPr>
          <a:xfrm flipV="1">
            <a:off x="2081437" y="3104875"/>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0" name="Nach oben gekrümmter Pfeil 49">
            <a:extLst>
              <a:ext uri="{FF2B5EF4-FFF2-40B4-BE49-F238E27FC236}">
                <a16:creationId xmlns:a16="http://schemas.microsoft.com/office/drawing/2014/main" id="{0468C147-9747-9A3B-C3D9-CAF20C778B51}"/>
              </a:ext>
            </a:extLst>
          </p:cNvPr>
          <p:cNvSpPr/>
          <p:nvPr/>
        </p:nvSpPr>
        <p:spPr>
          <a:xfrm flipV="1">
            <a:off x="1460450" y="3117570"/>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2" name="Nach oben gekrümmter Pfeil 51">
            <a:extLst>
              <a:ext uri="{FF2B5EF4-FFF2-40B4-BE49-F238E27FC236}">
                <a16:creationId xmlns:a16="http://schemas.microsoft.com/office/drawing/2014/main" id="{B8CF968A-BD61-0267-93E6-7ED7EDA7C60E}"/>
              </a:ext>
            </a:extLst>
          </p:cNvPr>
          <p:cNvSpPr/>
          <p:nvPr/>
        </p:nvSpPr>
        <p:spPr>
          <a:xfrm flipH="1" flipV="1">
            <a:off x="855353" y="3118469"/>
            <a:ext cx="536307" cy="1916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53" name="Textfeld 52">
                <a:extLst>
                  <a:ext uri="{FF2B5EF4-FFF2-40B4-BE49-F238E27FC236}">
                    <a16:creationId xmlns:a16="http://schemas.microsoft.com/office/drawing/2014/main" id="{F7B4F7E9-783F-5C02-7625-A9E69F1B82D2}"/>
                  </a:ext>
                </a:extLst>
              </p:cNvPr>
              <p:cNvSpPr txBox="1"/>
              <p:nvPr/>
            </p:nvSpPr>
            <p:spPr>
              <a:xfrm>
                <a:off x="2072679" y="277227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53" name="Textfeld 52">
                <a:extLst>
                  <a:ext uri="{FF2B5EF4-FFF2-40B4-BE49-F238E27FC236}">
                    <a16:creationId xmlns:a16="http://schemas.microsoft.com/office/drawing/2014/main" id="{F7B4F7E9-783F-5C02-7625-A9E69F1B82D2}"/>
                  </a:ext>
                </a:extLst>
              </p:cNvPr>
              <p:cNvSpPr txBox="1">
                <a:spLocks noRot="1" noChangeAspect="1" noMove="1" noResize="1" noEditPoints="1" noAdjustHandles="1" noChangeArrowheads="1" noChangeShapeType="1" noTextEdit="1"/>
              </p:cNvSpPr>
              <p:nvPr/>
            </p:nvSpPr>
            <p:spPr>
              <a:xfrm>
                <a:off x="2072679" y="2772272"/>
                <a:ext cx="520852" cy="338554"/>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C70CDEB0-C7F3-5BA2-3F8B-C6840AA2B01B}"/>
                  </a:ext>
                </a:extLst>
              </p:cNvPr>
              <p:cNvSpPr txBox="1"/>
              <p:nvPr/>
            </p:nvSpPr>
            <p:spPr>
              <a:xfrm>
                <a:off x="1433434" y="2812461"/>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54" name="Textfeld 53">
                <a:extLst>
                  <a:ext uri="{FF2B5EF4-FFF2-40B4-BE49-F238E27FC236}">
                    <a16:creationId xmlns:a16="http://schemas.microsoft.com/office/drawing/2014/main" id="{C70CDEB0-C7F3-5BA2-3F8B-C6840AA2B01B}"/>
                  </a:ext>
                </a:extLst>
              </p:cNvPr>
              <p:cNvSpPr txBox="1">
                <a:spLocks noRot="1" noChangeAspect="1" noMove="1" noResize="1" noEditPoints="1" noAdjustHandles="1" noChangeArrowheads="1" noChangeShapeType="1" noTextEdit="1"/>
              </p:cNvSpPr>
              <p:nvPr/>
            </p:nvSpPr>
            <p:spPr>
              <a:xfrm>
                <a:off x="1433434" y="2812461"/>
                <a:ext cx="520852" cy="338554"/>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Textfeld 55">
                <a:extLst>
                  <a:ext uri="{FF2B5EF4-FFF2-40B4-BE49-F238E27FC236}">
                    <a16:creationId xmlns:a16="http://schemas.microsoft.com/office/drawing/2014/main" id="{F9C88948-E19E-A788-3E43-1D9D8EDDACA6}"/>
                  </a:ext>
                </a:extLst>
              </p:cNvPr>
              <p:cNvSpPr txBox="1"/>
              <p:nvPr/>
            </p:nvSpPr>
            <p:spPr>
              <a:xfrm>
                <a:off x="870809" y="280819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0" smtClean="0">
                          <a:latin typeface="Cambria Math" panose="02040503050406030204" pitchFamily="18" charset="0"/>
                        </a:rPr>
                        <m:t>−1</m:t>
                      </m:r>
                    </m:oMath>
                  </m:oMathPara>
                </a14:m>
                <a:endParaRPr lang="de-DE" sz="1600" dirty="0"/>
              </a:p>
            </p:txBody>
          </p:sp>
        </mc:Choice>
        <mc:Fallback xmlns="">
          <p:sp>
            <p:nvSpPr>
              <p:cNvPr id="56" name="Textfeld 55">
                <a:extLst>
                  <a:ext uri="{FF2B5EF4-FFF2-40B4-BE49-F238E27FC236}">
                    <a16:creationId xmlns:a16="http://schemas.microsoft.com/office/drawing/2014/main" id="{F9C88948-E19E-A788-3E43-1D9D8EDDACA6}"/>
                  </a:ext>
                </a:extLst>
              </p:cNvPr>
              <p:cNvSpPr txBox="1">
                <a:spLocks noRot="1" noChangeAspect="1" noMove="1" noResize="1" noEditPoints="1" noAdjustHandles="1" noChangeArrowheads="1" noChangeShapeType="1" noTextEdit="1"/>
              </p:cNvSpPr>
              <p:nvPr/>
            </p:nvSpPr>
            <p:spPr>
              <a:xfrm>
                <a:off x="870809" y="2808192"/>
                <a:ext cx="520852" cy="338554"/>
              </a:xfrm>
              <a:prstGeom prst="rect">
                <a:avLst/>
              </a:prstGeom>
              <a:blipFill>
                <a:blip r:embed="rId1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517670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p:txBody>
              <a:bodyPr/>
              <a:lstStyle/>
              <a:p>
                <a:pPr marL="0" marR="0" lvl="0" indent="0" algn="l" defTabSz="1037651" rtl="0" eaLnBrk="1" fontAlgn="auto" latinLnBrk="0" hangingPunct="1">
                  <a:lnSpc>
                    <a:spcPct val="100000"/>
                  </a:lnSpc>
                  <a:spcBef>
                    <a:spcPts val="300"/>
                  </a:spcBef>
                  <a:spcAft>
                    <a:spcPts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Calibri"/>
                    <a:ea typeface="+mn-ea"/>
                    <a:cs typeface="+mn-cs"/>
                  </a:rPr>
                  <a:t>Beispiel: </a:t>
                </a:r>
                <a:r>
                  <a:rPr kumimoji="0" lang="de-DE" altLang="de-DE" sz="1600" i="0" u="none" strike="noStrike" kern="1200" cap="none" spc="0" normalizeH="0" baseline="0" noProof="0" dirty="0">
                    <a:ln>
                      <a:noFill/>
                    </a:ln>
                    <a:solidFill>
                      <a:prstClr val="black"/>
                    </a:solidFill>
                    <a:effectLst/>
                    <a:uLnTx/>
                    <a:uFillTx/>
                    <a:latin typeface="Calibri"/>
                    <a:ea typeface="+mn-ea"/>
                    <a:cs typeface="+mn-cs"/>
                  </a:rPr>
                  <a:t>10 Bakterien verdoppeln sich pro Stunde.</a:t>
                </a:r>
              </a:p>
              <a:p>
                <a:pPr marL="0" lvl="0" defTabSz="1037651">
                  <a:spcBef>
                    <a:spcPts val="300"/>
                  </a:spcBef>
                  <a:defRPr/>
                </a:pPr>
                <a:r>
                  <a:rPr lang="de-DE" altLang="de-DE" sz="1600" b="1" u="sng" dirty="0">
                    <a:solidFill>
                      <a:prstClr val="black"/>
                    </a:solidFill>
                    <a:latin typeface="Calibri"/>
                  </a:rPr>
                  <a:t>Funktionsgleichung:</a:t>
                </a:r>
                <a:r>
                  <a:rPr lang="de-DE" altLang="de-DE" sz="1600" b="1" dirty="0">
                    <a:solidFill>
                      <a:prstClr val="black"/>
                    </a:solidFill>
                    <a:latin typeface="Calibri"/>
                  </a:rPr>
                  <a:t>	                                </a:t>
                </a:r>
                <a:r>
                  <a:rPr lang="de-DE" altLang="de-DE" sz="1600" b="1" u="sng" dirty="0">
                    <a:solidFill>
                      <a:prstClr val="black"/>
                    </a:solidFill>
                    <a:latin typeface="Calibri"/>
                  </a:rPr>
                  <a:t>Graph:</a:t>
                </a:r>
              </a:p>
              <a:p>
                <a:pPr marL="0" lvl="0" defTabSz="1037651">
                  <a:spcBef>
                    <a:spcPts val="300"/>
                  </a:spcBef>
                  <a:defRPr/>
                </a:pPr>
                <a:endParaRPr lang="de-DE" altLang="de-DE" sz="1600" dirty="0">
                  <a:solidFill>
                    <a:prstClr val="black"/>
                  </a:solidFill>
                  <a:latin typeface="Calibri"/>
                </a:endParaRPr>
              </a:p>
              <a:p>
                <a:pPr marL="0" lvl="0" defTabSz="1037651">
                  <a:spcBef>
                    <a:spcPts val="300"/>
                  </a:spcBef>
                  <a:defRPr/>
                </a:pPr>
                <a:endParaRPr lang="de-DE" altLang="de-DE" sz="1600" dirty="0">
                  <a:solidFill>
                    <a:prstClr val="black"/>
                  </a:solidFill>
                  <a:latin typeface="Calibri"/>
                </a:endParaRPr>
              </a:p>
              <a:p>
                <a:pPr marL="0" lvl="0" defTabSz="1037651">
                  <a:spcBef>
                    <a:spcPts val="300"/>
                  </a:spcBef>
                  <a:defRPr/>
                </a:pPr>
                <a:endParaRPr lang="de-DE" altLang="de-DE" sz="1600" dirty="0">
                  <a:solidFill>
                    <a:prstClr val="black"/>
                  </a:solidFill>
                  <a:latin typeface="Calibri"/>
                </a:endParaRPr>
              </a:p>
              <a:p>
                <a:pPr marL="0" lvl="0" defTabSz="1037651">
                  <a:spcBef>
                    <a:spcPts val="300"/>
                  </a:spcBef>
                  <a:defRPr/>
                </a:pPr>
                <a:endParaRPr lang="de-DE" altLang="de-DE" sz="1600" dirty="0">
                  <a:solidFill>
                    <a:prstClr val="black"/>
                  </a:solidFill>
                  <a:latin typeface="Calibri"/>
                </a:endParaRPr>
              </a:p>
              <a:p>
                <a:pPr marL="0" lvl="0" defTabSz="1037651">
                  <a:spcBef>
                    <a:spcPts val="300"/>
                  </a:spcBef>
                  <a:defRPr/>
                </a:pPr>
                <a:r>
                  <a:rPr lang="de-DE" altLang="de-DE" sz="1600" dirty="0">
                    <a:solidFill>
                      <a:prstClr val="black"/>
                    </a:solidFill>
                    <a:latin typeface="Calibri"/>
                  </a:rPr>
                  <a:t>Hier: </a:t>
                </a:r>
                <a14:m>
                  <m:oMath xmlns:m="http://schemas.openxmlformats.org/officeDocument/2006/math">
                    <m:r>
                      <m:rPr>
                        <m:sty m:val="p"/>
                      </m:rPr>
                      <a:rPr lang="de-DE" altLang="de-DE" sz="1600">
                        <a:solidFill>
                          <a:prstClr val="black"/>
                        </a:solidFill>
                        <a:latin typeface="Cambria Math" panose="02040503050406030204" pitchFamily="18" charset="0"/>
                      </a:rPr>
                      <m:t>f</m:t>
                    </m:r>
                    <m:r>
                      <a:rPr lang="de-DE" altLang="de-DE" sz="1600" b="0" i="0" smtClean="0">
                        <a:solidFill>
                          <a:prstClr val="black"/>
                        </a:solidFill>
                        <a:latin typeface="Cambria Math" panose="02040503050406030204" pitchFamily="18" charset="0"/>
                      </a:rPr>
                      <m:t>(</m:t>
                    </m:r>
                    <m:r>
                      <m:rPr>
                        <m:sty m:val="p"/>
                      </m:rPr>
                      <a:rPr lang="de-DE" altLang="de-DE" sz="1600" b="0" i="0" smtClean="0">
                        <a:solidFill>
                          <a:prstClr val="black"/>
                        </a:solidFill>
                        <a:latin typeface="Cambria Math" panose="02040503050406030204" pitchFamily="18" charset="0"/>
                      </a:rPr>
                      <m:t>x</m:t>
                    </m:r>
                    <m:r>
                      <a:rPr lang="de-DE" altLang="de-DE" sz="1600" b="0" i="0" smtClean="0">
                        <a:solidFill>
                          <a:prstClr val="black"/>
                        </a:solidFill>
                        <a:latin typeface="Cambria Math" panose="02040503050406030204" pitchFamily="18" charset="0"/>
                      </a:rPr>
                      <m:t>)=</m:t>
                    </m:r>
                    <m:sSup>
                      <m:sSupPr>
                        <m:ctrlPr>
                          <a:rPr lang="de-DE" altLang="de-DE" sz="1600" b="0" i="1" smtClean="0">
                            <a:solidFill>
                              <a:prstClr val="black"/>
                            </a:solidFill>
                            <a:latin typeface="Cambria Math" panose="02040503050406030204" pitchFamily="18" charset="0"/>
                          </a:rPr>
                        </m:ctrlPr>
                      </m:sSupPr>
                      <m:e>
                        <m:r>
                          <a:rPr lang="de-DE" altLang="de-DE" sz="1600" b="0" i="0" smtClean="0">
                            <a:solidFill>
                              <a:prstClr val="black"/>
                            </a:solidFill>
                            <a:latin typeface="Cambria Math" panose="02040503050406030204" pitchFamily="18" charset="0"/>
                          </a:rPr>
                          <m:t>10</m:t>
                        </m:r>
                        <m:r>
                          <a:rPr lang="de-DE" altLang="de-DE" sz="1600" b="0" i="1" smtClean="0">
                            <a:solidFill>
                              <a:prstClr val="black"/>
                            </a:solidFill>
                            <a:latin typeface="Cambria Math" panose="02040503050406030204" pitchFamily="18" charset="0"/>
                            <a:ea typeface="Cambria Math" panose="02040503050406030204" pitchFamily="18" charset="0"/>
                          </a:rPr>
                          <m:t>∙2</m:t>
                        </m:r>
                      </m:e>
                      <m:sup>
                        <m:r>
                          <a:rPr lang="de-DE" altLang="de-DE" sz="1600" b="0" i="1" smtClean="0">
                            <a:solidFill>
                              <a:prstClr val="black"/>
                            </a:solidFill>
                            <a:latin typeface="Cambria Math" panose="02040503050406030204" pitchFamily="18" charset="0"/>
                          </a:rPr>
                          <m:t>𝑥</m:t>
                        </m:r>
                      </m:sup>
                    </m:sSup>
                  </m:oMath>
                </a14:m>
                <a:r>
                  <a:rPr lang="de-DE" altLang="de-DE" sz="1600" dirty="0">
                    <a:solidFill>
                      <a:prstClr val="black"/>
                    </a:solidFill>
                    <a:latin typeface="Calibri"/>
                  </a:rPr>
                  <a:t> </a:t>
                </a:r>
              </a:p>
              <a:p>
                <a:pPr marL="0" marR="0" lvl="0" indent="0" algn="l" defTabSz="1037651" rtl="0" eaLnBrk="1" fontAlgn="auto" latinLnBrk="0" hangingPunct="1">
                  <a:lnSpc>
                    <a:spcPct val="100000"/>
                  </a:lnSpc>
                  <a:spcBef>
                    <a:spcPts val="300"/>
                  </a:spcBef>
                  <a:spcAft>
                    <a:spcPts val="0"/>
                  </a:spcAft>
                  <a:buClrTx/>
                  <a:buSzTx/>
                  <a:buFontTx/>
                  <a:buNone/>
                  <a:tabLst/>
                  <a:defRPr/>
                </a:pPr>
                <a:endParaRPr kumimoji="0" lang="de-DE" altLang="de-DE" sz="500" b="1" u="none" strike="noStrike" kern="1200" cap="none" spc="0" normalizeH="0" baseline="0" noProof="0" dirty="0">
                  <a:ln>
                    <a:noFill/>
                  </a:ln>
                  <a:solidFill>
                    <a:prstClr val="black"/>
                  </a:solidFill>
                  <a:effectLst/>
                  <a:uLnTx/>
                  <a:uFillTx/>
                  <a:latin typeface="Calibri"/>
                </a:endParaRPr>
              </a:p>
              <a:p>
                <a:pPr marL="0" marR="0" lvl="0" indent="0" algn="l" defTabSz="1037651" rtl="0" eaLnBrk="1" fontAlgn="auto" latinLnBrk="0" hangingPunct="1">
                  <a:lnSpc>
                    <a:spcPct val="100000"/>
                  </a:lnSpc>
                  <a:spcBef>
                    <a:spcPts val="300"/>
                  </a:spcBef>
                  <a:spcAft>
                    <a:spcPts val="0"/>
                  </a:spcAft>
                  <a:buClrTx/>
                  <a:buSzTx/>
                  <a:buFontTx/>
                  <a:buNone/>
                  <a:tabLst/>
                  <a:defRPr/>
                </a:pPr>
                <a:endParaRPr kumimoji="0" lang="de-DE" altLang="de-DE" sz="1600" b="1" u="sng" strike="noStrike" kern="1200" cap="none" spc="0" normalizeH="0" baseline="0" noProof="0" dirty="0">
                  <a:ln>
                    <a:noFill/>
                  </a:ln>
                  <a:solidFill>
                    <a:prstClr val="black"/>
                  </a:solidFill>
                  <a:effectLst/>
                  <a:uLnTx/>
                  <a:uFillTx/>
                  <a:latin typeface="Calibri"/>
                </a:endParaRPr>
              </a:p>
              <a:p>
                <a:pPr marL="0" marR="0" lvl="0" indent="0" algn="l" defTabSz="1037651" rtl="0" eaLnBrk="1" fontAlgn="auto" latinLnBrk="0" hangingPunct="1">
                  <a:lnSpc>
                    <a:spcPct val="100000"/>
                  </a:lnSpc>
                  <a:spcBef>
                    <a:spcPts val="300"/>
                  </a:spcBef>
                  <a:spcAft>
                    <a:spcPts val="0"/>
                  </a:spcAft>
                  <a:buClrTx/>
                  <a:buSzTx/>
                  <a:buFontTx/>
                  <a:buNone/>
                  <a:tabLst/>
                  <a:defRPr/>
                </a:pPr>
                <a:endParaRPr kumimoji="0" lang="de-DE" altLang="de-DE" sz="1600" b="1" u="sng" strike="noStrike" kern="1200" cap="none" spc="0" normalizeH="0" baseline="0" noProof="0" dirty="0">
                  <a:ln>
                    <a:noFill/>
                  </a:ln>
                  <a:solidFill>
                    <a:prstClr val="black"/>
                  </a:solidFill>
                  <a:effectLst/>
                  <a:uLnTx/>
                  <a:uFillTx/>
                  <a:latin typeface="Calibri"/>
                </a:endParaRPr>
              </a:p>
              <a:p>
                <a:pPr marL="0" marR="0" lvl="0" indent="0" algn="l" defTabSz="1037651" rtl="0" eaLnBrk="1" fontAlgn="auto" latinLnBrk="0" hangingPunct="1">
                  <a:lnSpc>
                    <a:spcPct val="100000"/>
                  </a:lnSpc>
                  <a:spcBef>
                    <a:spcPts val="300"/>
                  </a:spcBef>
                  <a:spcAft>
                    <a:spcPts val="0"/>
                  </a:spcAft>
                  <a:buClrTx/>
                  <a:buSzTx/>
                  <a:buFontTx/>
                  <a:buNone/>
                  <a:tabLst/>
                  <a:defRPr/>
                </a:pPr>
                <a:r>
                  <a:rPr kumimoji="0" lang="de-DE" altLang="de-DE" sz="1600" b="1" u="sng" strike="noStrike" kern="1200" cap="none" spc="0" normalizeH="0" baseline="0" noProof="0" dirty="0">
                    <a:ln>
                      <a:noFill/>
                    </a:ln>
                    <a:solidFill>
                      <a:prstClr val="black"/>
                    </a:solidFill>
                    <a:effectLst/>
                    <a:uLnTx/>
                    <a:uFillTx/>
                    <a:latin typeface="Calibri"/>
                  </a:rPr>
                  <a:t>Wertetabelle:</a:t>
                </a:r>
              </a:p>
              <a:p>
                <a:pPr marL="0" marR="0" lvl="0" indent="0" algn="l" defTabSz="1037651" rtl="0" eaLnBrk="1" fontAlgn="auto" latinLnBrk="0" hangingPunct="1">
                  <a:lnSpc>
                    <a:spcPct val="100000"/>
                  </a:lnSpc>
                  <a:spcBef>
                    <a:spcPts val="300"/>
                  </a:spcBef>
                  <a:spcAft>
                    <a:spcPts val="0"/>
                  </a:spcAft>
                  <a:buClrTx/>
                  <a:buSzTx/>
                  <a:buFontTx/>
                  <a:buNone/>
                  <a:tabLst/>
                  <a:defRPr/>
                </a:pPr>
                <a:r>
                  <a:rPr kumimoji="0" lang="de-DE" altLang="de-DE" sz="1600" strike="noStrike" kern="1200" cap="none" spc="0" normalizeH="0" baseline="0" noProof="0" dirty="0">
                    <a:ln>
                      <a:noFill/>
                    </a:ln>
                    <a:solidFill>
                      <a:prstClr val="black"/>
                    </a:solidFill>
                    <a:effectLst/>
                    <a:uLnTx/>
                    <a:uFillTx/>
                    <a:latin typeface="Calibri"/>
                  </a:rPr>
                  <a:t>Setze verschiedene x in die Funktions- </a:t>
                </a:r>
              </a:p>
              <a:p>
                <a:pPr marL="0" marR="0" lvl="0" indent="0" algn="l" defTabSz="1037651" rtl="0" eaLnBrk="1" fontAlgn="auto" latinLnBrk="0" hangingPunct="1">
                  <a:lnSpc>
                    <a:spcPct val="100000"/>
                  </a:lnSpc>
                  <a:spcBef>
                    <a:spcPts val="300"/>
                  </a:spcBef>
                  <a:spcAft>
                    <a:spcPts val="0"/>
                  </a:spcAft>
                  <a:buClrTx/>
                  <a:buSzTx/>
                  <a:buFontTx/>
                  <a:buNone/>
                  <a:tabLst/>
                  <a:defRPr/>
                </a:pPr>
                <a:r>
                  <a:rPr kumimoji="0" lang="de-DE" altLang="de-DE" sz="1600" strike="noStrike" kern="1200" cap="none" spc="0" normalizeH="0" baseline="0" noProof="0" dirty="0" err="1">
                    <a:ln>
                      <a:noFill/>
                    </a:ln>
                    <a:solidFill>
                      <a:prstClr val="black"/>
                    </a:solidFill>
                    <a:effectLst/>
                    <a:uLnTx/>
                    <a:uFillTx/>
                    <a:latin typeface="Calibri"/>
                  </a:rPr>
                  <a:t>gleichung</a:t>
                </a:r>
                <a:r>
                  <a:rPr kumimoji="0" lang="de-DE" altLang="de-DE" sz="1600" strike="noStrike" kern="1200" cap="none" spc="0" normalizeH="0" baseline="0" noProof="0" dirty="0">
                    <a:ln>
                      <a:noFill/>
                    </a:ln>
                    <a:solidFill>
                      <a:prstClr val="black"/>
                    </a:solidFill>
                    <a:effectLst/>
                    <a:uLnTx/>
                    <a:uFillTx/>
                    <a:latin typeface="Calibri"/>
                  </a:rPr>
                  <a:t> ein, z.B.</a:t>
                </a:r>
                <a:r>
                  <a:rPr kumimoji="0" lang="de-DE" altLang="de-DE" sz="1600" strike="noStrike" kern="1200" cap="none" spc="0" normalizeH="0" noProof="0" dirty="0">
                    <a:ln>
                      <a:noFill/>
                    </a:ln>
                    <a:solidFill>
                      <a:prstClr val="black"/>
                    </a:solidFill>
                    <a:effectLst/>
                    <a:uLnTx/>
                    <a:uFillTx/>
                    <a:latin typeface="Calibri"/>
                  </a:rPr>
                  <a:t> </a:t>
                </a:r>
                <a14:m>
                  <m:oMath xmlns:m="http://schemas.openxmlformats.org/officeDocument/2006/math">
                    <m:r>
                      <m:rPr>
                        <m:sty m:val="p"/>
                      </m:rPr>
                      <a:rPr lang="de-DE" altLang="de-DE" sz="1600" b="0" i="0" smtClean="0">
                        <a:solidFill>
                          <a:prstClr val="black"/>
                        </a:solidFill>
                        <a:latin typeface="Cambria Math" panose="02040503050406030204" pitchFamily="18" charset="0"/>
                      </a:rPr>
                      <m:t>x</m:t>
                    </m:r>
                    <m:r>
                      <a:rPr lang="de-DE" altLang="de-DE" sz="1600" b="0" i="0" smtClean="0">
                        <a:solidFill>
                          <a:prstClr val="black"/>
                        </a:solidFill>
                        <a:latin typeface="Cambria Math" panose="02040503050406030204" pitchFamily="18" charset="0"/>
                      </a:rPr>
                      <m:t>=3   </m:t>
                    </m:r>
                  </m:oMath>
                </a14:m>
                <a:endParaRPr lang="de-DE" altLang="de-DE" sz="1600" b="0" i="0" dirty="0">
                  <a:solidFill>
                    <a:prstClr val="black"/>
                  </a:solidFill>
                  <a:latin typeface="Cambria Math" panose="02040503050406030204" pitchFamily="18" charset="0"/>
                </a:endParaRPr>
              </a:p>
              <a:p>
                <a:pPr marL="0" marR="0" lvl="0" indent="0" algn="l" defTabSz="1037651" rtl="0" eaLnBrk="1" fontAlgn="auto" latinLnBrk="0" hangingPunct="1">
                  <a:lnSpc>
                    <a:spcPct val="100000"/>
                  </a:lnSpc>
                  <a:spcBef>
                    <a:spcPts val="30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de-DE" altLang="de-DE" sz="1600" b="0" i="0" smtClean="0">
                          <a:solidFill>
                            <a:prstClr val="black"/>
                          </a:solidFill>
                          <a:latin typeface="Cambria Math" panose="02040503050406030204" pitchFamily="18" charset="0"/>
                        </a:rPr>
                        <m:t>f</m:t>
                      </m:r>
                      <m:r>
                        <a:rPr lang="de-DE" altLang="de-DE" sz="1600" b="0" i="0" smtClean="0">
                          <a:solidFill>
                            <a:prstClr val="black"/>
                          </a:solidFill>
                          <a:latin typeface="Cambria Math" panose="02040503050406030204" pitchFamily="18" charset="0"/>
                        </a:rPr>
                        <m:t>(3)=</m:t>
                      </m:r>
                      <m:sSup>
                        <m:sSupPr>
                          <m:ctrlPr>
                            <a:rPr lang="de-DE" altLang="de-DE" sz="1600" b="0" i="1" smtClean="0">
                              <a:solidFill>
                                <a:prstClr val="black"/>
                              </a:solidFill>
                              <a:latin typeface="Cambria Math" panose="02040503050406030204" pitchFamily="18" charset="0"/>
                            </a:rPr>
                          </m:ctrlPr>
                        </m:sSupPr>
                        <m:e>
                          <m:r>
                            <a:rPr lang="de-DE" altLang="de-DE" sz="1600" b="0" i="1" smtClean="0">
                              <a:solidFill>
                                <a:prstClr val="black"/>
                              </a:solidFill>
                              <a:latin typeface="Cambria Math" panose="02040503050406030204" pitchFamily="18" charset="0"/>
                            </a:rPr>
                            <m:t>10</m:t>
                          </m:r>
                          <m:r>
                            <a:rPr lang="de-DE" altLang="de-DE" sz="1600" b="0" i="1" smtClean="0">
                              <a:solidFill>
                                <a:prstClr val="black"/>
                              </a:solidFill>
                              <a:latin typeface="Cambria Math" panose="02040503050406030204" pitchFamily="18" charset="0"/>
                              <a:ea typeface="Cambria Math" panose="02040503050406030204" pitchFamily="18" charset="0"/>
                            </a:rPr>
                            <m:t>∙2</m:t>
                          </m:r>
                        </m:e>
                        <m:sup>
                          <m:r>
                            <a:rPr lang="de-DE" altLang="de-DE" sz="1600" b="0" i="1" smtClean="0">
                              <a:solidFill>
                                <a:prstClr val="black"/>
                              </a:solidFill>
                              <a:latin typeface="Cambria Math" panose="02040503050406030204" pitchFamily="18" charset="0"/>
                              <a:ea typeface="Cambria Math" panose="02040503050406030204" pitchFamily="18" charset="0"/>
                            </a:rPr>
                            <m:t>3</m:t>
                          </m:r>
                        </m:sup>
                      </m:sSup>
                      <m:r>
                        <a:rPr lang="de-DE" altLang="de-DE" sz="1600" b="0" i="1" smtClean="0">
                          <a:solidFill>
                            <a:prstClr val="black"/>
                          </a:solidFill>
                          <a:latin typeface="Cambria Math" panose="02040503050406030204" pitchFamily="18" charset="0"/>
                          <a:ea typeface="Cambria Math" panose="02040503050406030204" pitchFamily="18" charset="0"/>
                        </a:rPr>
                        <m:t>=80</m:t>
                      </m:r>
                    </m:oMath>
                  </m:oMathPara>
                </a14:m>
                <a:endParaRPr kumimoji="0" lang="de-DE" altLang="de-DE" sz="1600" b="1" u="sng" strike="noStrike" kern="1200" cap="none" spc="0" normalizeH="0" baseline="0" noProof="0" dirty="0">
                  <a:ln>
                    <a:noFill/>
                  </a:ln>
                  <a:solidFill>
                    <a:prstClr val="black"/>
                  </a:solidFill>
                  <a:effectLst/>
                  <a:uLnTx/>
                  <a:uFillTx/>
                  <a:latin typeface="Calibri"/>
                </a:endParaRPr>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2</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fontScale="90000"/>
          </a:bodyPr>
          <a:lstStyle/>
          <a:p>
            <a:r>
              <a:rPr lang="de-DE" dirty="0"/>
              <a:t>Funktionsgleichung, Wertetabelle und Graphen</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4B552276-431E-E2FF-0364-E8F42DA20D8B}"/>
                  </a:ext>
                </a:extLst>
              </p:cNvPr>
              <p:cNvGraphicFramePr>
                <a:graphicFrameLocks noGrp="1"/>
              </p:cNvGraphicFramePr>
              <p:nvPr>
                <p:extLst>
                  <p:ext uri="{D42A27DB-BD31-4B8C-83A1-F6EECF244321}">
                    <p14:modId xmlns:p14="http://schemas.microsoft.com/office/powerpoint/2010/main" val="2842278512"/>
                  </p:ext>
                </p:extLst>
              </p:nvPr>
            </p:nvGraphicFramePr>
            <p:xfrm>
              <a:off x="160586" y="4941248"/>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0</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accent6">
                                        <a:lumMod val="75000"/>
                                      </a:schemeClr>
                                    </a:solidFill>
                                    <a:latin typeface="Cambria Math" panose="02040503050406030204" pitchFamily="18" charset="0"/>
                                  </a:rPr>
                                  <m:t>3</m:t>
                                </m:r>
                              </m:oMath>
                            </m:oMathPara>
                          </a14:m>
                          <a:endParaRPr lang="de-DE" sz="1400" b="0"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10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40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1" i="0" dirty="0">
                              <a:solidFill>
                                <a:schemeClr val="tx2">
                                  <a:lumMod val="60000"/>
                                  <a:lumOff val="40000"/>
                                </a:schemeClr>
                              </a:solidFill>
                              <a:latin typeface="+mn-lt"/>
                            </a:rPr>
                            <a:t>8</a:t>
                          </a:r>
                          <a14:m>
                            <m:oMath xmlns:m="http://schemas.openxmlformats.org/officeDocument/2006/math">
                              <m:r>
                                <a:rPr lang="de-DE" sz="1400" b="1" i="1" smtClean="0">
                                  <a:solidFill>
                                    <a:schemeClr val="tx2">
                                      <a:lumMod val="60000"/>
                                      <a:lumOff val="40000"/>
                                    </a:schemeClr>
                                  </a:solidFill>
                                  <a:latin typeface="Cambria Math" panose="02040503050406030204" pitchFamily="18" charset="0"/>
                                </a:rPr>
                                <m:t>𝟎</m:t>
                              </m:r>
                            </m:oMath>
                          </a14:m>
                          <a:endParaRPr lang="de-DE" sz="1400" b="1"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160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5" name="Tabelle 4">
                <a:extLst>
                  <a:ext uri="{FF2B5EF4-FFF2-40B4-BE49-F238E27FC236}">
                    <a16:creationId xmlns:a16="http://schemas.microsoft.com/office/drawing/2014/main" id="{4B552276-431E-E2FF-0364-E8F42DA20D8B}"/>
                  </a:ext>
                </a:extLst>
              </p:cNvPr>
              <p:cNvGraphicFramePr>
                <a:graphicFrameLocks noGrp="1"/>
              </p:cNvGraphicFramePr>
              <p:nvPr>
                <p:extLst>
                  <p:ext uri="{D42A27DB-BD31-4B8C-83A1-F6EECF244321}">
                    <p14:modId xmlns:p14="http://schemas.microsoft.com/office/powerpoint/2010/main" val="2842278512"/>
                  </p:ext>
                </p:extLst>
              </p:nvPr>
            </p:nvGraphicFramePr>
            <p:xfrm>
              <a:off x="160586" y="4941248"/>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3448" r="-404444"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5652" t="-3448" r="-295652"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2222" t="-3448" r="-202222"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02222" t="-3448" r="-102222" b="-106897"/>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2222" t="-3448" r="-2222" b="-106897"/>
                          </a:stretch>
                        </a:blip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07143" r="-404444"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5652" t="-107143" r="-295652"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2222" t="-107143" r="-202222"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02222" t="-107143" r="-102222" b="-10714"/>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2222" t="-107143" r="-2222" b="-10714"/>
                          </a:stretch>
                        </a:blipFill>
                      </a:tcPr>
                    </a:tc>
                    <a:extLst>
                      <a:ext uri="{0D108BD9-81ED-4DB2-BD59-A6C34878D82A}">
                        <a16:rowId xmlns:a16="http://schemas.microsoft.com/office/drawing/2014/main" val="4225917332"/>
                      </a:ext>
                    </a:extLst>
                  </a:tr>
                </a:tbl>
              </a:graphicData>
            </a:graphic>
          </p:graphicFrame>
        </mc:Fallback>
      </mc:AlternateContent>
      <p:sp>
        <p:nvSpPr>
          <p:cNvPr id="19" name="Oval 18">
            <a:extLst>
              <a:ext uri="{FF2B5EF4-FFF2-40B4-BE49-F238E27FC236}">
                <a16:creationId xmlns:a16="http://schemas.microsoft.com/office/drawing/2014/main" id="{BDFA09E5-CAF6-1FCA-78B1-C690759B1461}"/>
              </a:ext>
            </a:extLst>
          </p:cNvPr>
          <p:cNvSpPr/>
          <p:nvPr/>
        </p:nvSpPr>
        <p:spPr>
          <a:xfrm>
            <a:off x="2504727" y="4941248"/>
            <a:ext cx="432049" cy="72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F7FF361-CE5A-3BEF-FB42-C8D3F9DC7D29}"/>
              </a:ext>
            </a:extLst>
          </p:cNvPr>
          <p:cNvPicPr>
            <a:picLocks noChangeAspect="1"/>
          </p:cNvPicPr>
          <p:nvPr/>
        </p:nvPicPr>
        <p:blipFill rotWithShape="1">
          <a:blip r:embed="rId6"/>
          <a:srcRect l="2533"/>
          <a:stretch/>
        </p:blipFill>
        <p:spPr>
          <a:xfrm>
            <a:off x="3751671" y="1700808"/>
            <a:ext cx="5384621" cy="4176464"/>
          </a:xfrm>
          <a:prstGeom prst="rect">
            <a:avLst/>
          </a:prstGeom>
        </p:spPr>
      </p:pic>
      <p:grpSp>
        <p:nvGrpSpPr>
          <p:cNvPr id="16" name="Gruppieren 15">
            <a:extLst>
              <a:ext uri="{FF2B5EF4-FFF2-40B4-BE49-F238E27FC236}">
                <a16:creationId xmlns:a16="http://schemas.microsoft.com/office/drawing/2014/main" id="{2328200B-4EA8-6537-CF00-2CCB89B71F5B}"/>
              </a:ext>
            </a:extLst>
          </p:cNvPr>
          <p:cNvGrpSpPr/>
          <p:nvPr/>
        </p:nvGrpSpPr>
        <p:grpSpPr>
          <a:xfrm>
            <a:off x="4460653" y="1779853"/>
            <a:ext cx="3896857" cy="2513243"/>
            <a:chOff x="5169260" y="2067710"/>
            <a:chExt cx="3896857" cy="2513243"/>
          </a:xfrm>
        </p:grpSpPr>
        <p:sp>
          <p:nvSpPr>
            <p:cNvPr id="31" name="Sprechblase: oval 20">
              <a:extLst>
                <a:ext uri="{FF2B5EF4-FFF2-40B4-BE49-F238E27FC236}">
                  <a16:creationId xmlns:a16="http://schemas.microsoft.com/office/drawing/2014/main" id="{B1773DA2-37C8-5ADF-6FB7-1F0F7DFBDD9B}"/>
                </a:ext>
              </a:extLst>
            </p:cNvPr>
            <p:cNvSpPr/>
            <p:nvPr/>
          </p:nvSpPr>
          <p:spPr>
            <a:xfrm>
              <a:off x="7929190" y="4012461"/>
              <a:ext cx="1136927" cy="526504"/>
            </a:xfrm>
            <a:prstGeom prst="wedgeEllipseCallout">
              <a:avLst>
                <a:gd name="adj1" fmla="val -83172"/>
                <a:gd name="adj2" fmla="val 486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P(</a:t>
              </a:r>
              <a:r>
                <a:rPr lang="de-DE" sz="1400" b="1" dirty="0">
                  <a:solidFill>
                    <a:schemeClr val="accent6">
                      <a:lumMod val="75000"/>
                    </a:schemeClr>
                  </a:solidFill>
                </a:rPr>
                <a:t>3</a:t>
              </a:r>
              <a:r>
                <a:rPr lang="de-DE" sz="1400" b="1" dirty="0">
                  <a:solidFill>
                    <a:schemeClr val="tx1"/>
                  </a:solidFill>
                </a:rPr>
                <a:t>|</a:t>
              </a:r>
              <a:r>
                <a:rPr lang="de-DE" sz="1400" b="1" dirty="0">
                  <a:solidFill>
                    <a:srgbClr val="00B0F0"/>
                  </a:solidFill>
                </a:rPr>
                <a:t>80</a:t>
              </a:r>
              <a:r>
                <a:rPr lang="de-DE" sz="1400" b="1" dirty="0">
                  <a:solidFill>
                    <a:schemeClr val="tx1"/>
                  </a:solidFill>
                </a:rPr>
                <a:t>)</a:t>
              </a:r>
            </a:p>
          </p:txBody>
        </p:sp>
        <p:sp>
          <p:nvSpPr>
            <p:cNvPr id="15" name="Sprechblase: oval 20">
              <a:extLst>
                <a:ext uri="{FF2B5EF4-FFF2-40B4-BE49-F238E27FC236}">
                  <a16:creationId xmlns:a16="http://schemas.microsoft.com/office/drawing/2014/main" id="{8AF3E3B1-119E-6CBC-CDCF-4E44D31B9C2E}"/>
                </a:ext>
              </a:extLst>
            </p:cNvPr>
            <p:cNvSpPr/>
            <p:nvPr/>
          </p:nvSpPr>
          <p:spPr>
            <a:xfrm>
              <a:off x="5169260" y="3716857"/>
              <a:ext cx="2303687" cy="864096"/>
            </a:xfrm>
            <a:prstGeom prst="wedgeEllipseCallout">
              <a:avLst>
                <a:gd name="adj1" fmla="val -51556"/>
                <a:gd name="adj2" fmla="val 1738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rPr>
                <a:t>Der Schnittpunkt mit der y-Achse entspricht dem Anfangswert a. </a:t>
              </a:r>
            </a:p>
            <a:p>
              <a:pPr algn="ctr"/>
              <a:r>
                <a:rPr lang="de-DE" sz="1100" b="1" dirty="0">
                  <a:solidFill>
                    <a:schemeClr val="tx1"/>
                  </a:solidFill>
                </a:rPr>
                <a:t>Hier: a = 10 Bakterien</a:t>
              </a:r>
            </a:p>
          </p:txBody>
        </p:sp>
        <p:sp>
          <p:nvSpPr>
            <p:cNvPr id="8" name="Sprechblase: oval 20">
              <a:extLst>
                <a:ext uri="{FF2B5EF4-FFF2-40B4-BE49-F238E27FC236}">
                  <a16:creationId xmlns:a16="http://schemas.microsoft.com/office/drawing/2014/main" id="{40B10F32-7262-2F94-4BC9-3D38F1CEAF74}"/>
                </a:ext>
              </a:extLst>
            </p:cNvPr>
            <p:cNvSpPr/>
            <p:nvPr/>
          </p:nvSpPr>
          <p:spPr>
            <a:xfrm>
              <a:off x="7304665" y="2067710"/>
              <a:ext cx="1136926" cy="996144"/>
            </a:xfrm>
            <a:prstGeom prst="wedgeEllipseCallout">
              <a:avLst>
                <a:gd name="adj1" fmla="val 41056"/>
                <a:gd name="adj2" fmla="val 695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rPr>
                <a:t>Punkte markieren und den Graphen zeichnen.</a:t>
              </a:r>
            </a:p>
          </p:txBody>
        </p:sp>
      </p:grpSp>
      <p:sp>
        <p:nvSpPr>
          <p:cNvPr id="17" name="Nach oben gekrümmter Pfeil 16">
            <a:extLst>
              <a:ext uri="{FF2B5EF4-FFF2-40B4-BE49-F238E27FC236}">
                <a16:creationId xmlns:a16="http://schemas.microsoft.com/office/drawing/2014/main" id="{1B4C5162-8893-B709-659A-42474B9C1DA3}"/>
              </a:ext>
            </a:extLst>
          </p:cNvPr>
          <p:cNvSpPr/>
          <p:nvPr/>
        </p:nvSpPr>
        <p:spPr>
          <a:xfrm>
            <a:off x="920552" y="5710093"/>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EB988475-735B-59D5-E6AB-88711C250D05}"/>
                  </a:ext>
                </a:extLst>
              </p:cNvPr>
              <p:cNvSpPr txBox="1"/>
              <p:nvPr/>
            </p:nvSpPr>
            <p:spPr>
              <a:xfrm>
                <a:off x="980670" y="5876411"/>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23" name="Textfeld 22">
                <a:extLst>
                  <a:ext uri="{FF2B5EF4-FFF2-40B4-BE49-F238E27FC236}">
                    <a16:creationId xmlns:a16="http://schemas.microsoft.com/office/drawing/2014/main" id="{EB988475-735B-59D5-E6AB-88711C250D05}"/>
                  </a:ext>
                </a:extLst>
              </p:cNvPr>
              <p:cNvSpPr txBox="1">
                <a:spLocks noRot="1" noChangeAspect="1" noMove="1" noResize="1" noEditPoints="1" noAdjustHandles="1" noChangeArrowheads="1" noChangeShapeType="1" noTextEdit="1"/>
              </p:cNvSpPr>
              <p:nvPr/>
            </p:nvSpPr>
            <p:spPr>
              <a:xfrm>
                <a:off x="980670" y="5876411"/>
                <a:ext cx="520852" cy="338554"/>
              </a:xfrm>
              <a:prstGeom prst="rect">
                <a:avLst/>
              </a:prstGeom>
              <a:blipFill>
                <a:blip r:embed="rId7"/>
                <a:stretch>
                  <a:fillRect t="-3571" b="-17857"/>
                </a:stretch>
              </a:blipFill>
            </p:spPr>
            <p:txBody>
              <a:bodyPr/>
              <a:lstStyle/>
              <a:p>
                <a:r>
                  <a:rPr lang="de-DE">
                    <a:noFill/>
                  </a:rPr>
                  <a:t> </a:t>
                </a:r>
              </a:p>
            </p:txBody>
          </p:sp>
        </mc:Fallback>
      </mc:AlternateContent>
      <p:sp>
        <p:nvSpPr>
          <p:cNvPr id="28" name="Nach oben gekrümmter Pfeil 27">
            <a:extLst>
              <a:ext uri="{FF2B5EF4-FFF2-40B4-BE49-F238E27FC236}">
                <a16:creationId xmlns:a16="http://schemas.microsoft.com/office/drawing/2014/main" id="{C5D5F78C-37B6-87A8-9E03-97C63B8D641D}"/>
              </a:ext>
            </a:extLst>
          </p:cNvPr>
          <p:cNvSpPr/>
          <p:nvPr/>
        </p:nvSpPr>
        <p:spPr>
          <a:xfrm>
            <a:off x="1496616" y="5710998"/>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Nach oben gekrümmter Pfeil 28">
            <a:extLst>
              <a:ext uri="{FF2B5EF4-FFF2-40B4-BE49-F238E27FC236}">
                <a16:creationId xmlns:a16="http://schemas.microsoft.com/office/drawing/2014/main" id="{76A12DC1-80E0-75C7-60E2-C1CC7EAE7057}"/>
              </a:ext>
            </a:extLst>
          </p:cNvPr>
          <p:cNvSpPr/>
          <p:nvPr/>
        </p:nvSpPr>
        <p:spPr>
          <a:xfrm>
            <a:off x="2072680" y="5703970"/>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Nach oben gekrümmter Pfeil 29">
            <a:extLst>
              <a:ext uri="{FF2B5EF4-FFF2-40B4-BE49-F238E27FC236}">
                <a16:creationId xmlns:a16="http://schemas.microsoft.com/office/drawing/2014/main" id="{FA2381A0-450A-8B4C-BB3F-CC48833DF7B3}"/>
              </a:ext>
            </a:extLst>
          </p:cNvPr>
          <p:cNvSpPr/>
          <p:nvPr/>
        </p:nvSpPr>
        <p:spPr>
          <a:xfrm>
            <a:off x="2651746" y="5713893"/>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32" name="Textfeld 31">
                <a:extLst>
                  <a:ext uri="{FF2B5EF4-FFF2-40B4-BE49-F238E27FC236}">
                    <a16:creationId xmlns:a16="http://schemas.microsoft.com/office/drawing/2014/main" id="{8111E5B4-B7C7-5712-6442-FFFD47F54F48}"/>
                  </a:ext>
                </a:extLst>
              </p:cNvPr>
              <p:cNvSpPr txBox="1"/>
              <p:nvPr/>
            </p:nvSpPr>
            <p:spPr>
              <a:xfrm>
                <a:off x="1550396" y="5876411"/>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32" name="Textfeld 31">
                <a:extLst>
                  <a:ext uri="{FF2B5EF4-FFF2-40B4-BE49-F238E27FC236}">
                    <a16:creationId xmlns:a16="http://schemas.microsoft.com/office/drawing/2014/main" id="{8111E5B4-B7C7-5712-6442-FFFD47F54F48}"/>
                  </a:ext>
                </a:extLst>
              </p:cNvPr>
              <p:cNvSpPr txBox="1">
                <a:spLocks noRot="1" noChangeAspect="1" noMove="1" noResize="1" noEditPoints="1" noAdjustHandles="1" noChangeArrowheads="1" noChangeShapeType="1" noTextEdit="1"/>
              </p:cNvSpPr>
              <p:nvPr/>
            </p:nvSpPr>
            <p:spPr>
              <a:xfrm>
                <a:off x="1550396" y="5876411"/>
                <a:ext cx="520852" cy="338554"/>
              </a:xfrm>
              <a:prstGeom prst="rect">
                <a:avLst/>
              </a:prstGeom>
              <a:blipFill>
                <a:blip r:embed="rId8"/>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a:extLst>
                  <a:ext uri="{FF2B5EF4-FFF2-40B4-BE49-F238E27FC236}">
                    <a16:creationId xmlns:a16="http://schemas.microsoft.com/office/drawing/2014/main" id="{2256D280-13A6-426A-0139-5DD253564DF5}"/>
                  </a:ext>
                </a:extLst>
              </p:cNvPr>
              <p:cNvSpPr txBox="1"/>
              <p:nvPr/>
            </p:nvSpPr>
            <p:spPr>
              <a:xfrm>
                <a:off x="2114497" y="5876411"/>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33" name="Textfeld 32">
                <a:extLst>
                  <a:ext uri="{FF2B5EF4-FFF2-40B4-BE49-F238E27FC236}">
                    <a16:creationId xmlns:a16="http://schemas.microsoft.com/office/drawing/2014/main" id="{2256D280-13A6-426A-0139-5DD253564DF5}"/>
                  </a:ext>
                </a:extLst>
              </p:cNvPr>
              <p:cNvSpPr txBox="1">
                <a:spLocks noRot="1" noChangeAspect="1" noMove="1" noResize="1" noEditPoints="1" noAdjustHandles="1" noChangeArrowheads="1" noChangeShapeType="1" noTextEdit="1"/>
              </p:cNvSpPr>
              <p:nvPr/>
            </p:nvSpPr>
            <p:spPr>
              <a:xfrm>
                <a:off x="2114497" y="5876411"/>
                <a:ext cx="520852" cy="338554"/>
              </a:xfrm>
              <a:prstGeom prst="rect">
                <a:avLst/>
              </a:prstGeom>
              <a:blipFill>
                <a:blip r:embed="rId9"/>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6C7AD1E5-08F3-93DA-78B5-D25C2FAC1F8D}"/>
                  </a:ext>
                </a:extLst>
              </p:cNvPr>
              <p:cNvSpPr txBox="1"/>
              <p:nvPr/>
            </p:nvSpPr>
            <p:spPr>
              <a:xfrm>
                <a:off x="2699428" y="5876411"/>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34" name="Textfeld 33">
                <a:extLst>
                  <a:ext uri="{FF2B5EF4-FFF2-40B4-BE49-F238E27FC236}">
                    <a16:creationId xmlns:a16="http://schemas.microsoft.com/office/drawing/2014/main" id="{6C7AD1E5-08F3-93DA-78B5-D25C2FAC1F8D}"/>
                  </a:ext>
                </a:extLst>
              </p:cNvPr>
              <p:cNvSpPr txBox="1">
                <a:spLocks noRot="1" noChangeAspect="1" noMove="1" noResize="1" noEditPoints="1" noAdjustHandles="1" noChangeArrowheads="1" noChangeShapeType="1" noTextEdit="1"/>
              </p:cNvSpPr>
              <p:nvPr/>
            </p:nvSpPr>
            <p:spPr>
              <a:xfrm>
                <a:off x="2699428" y="5876411"/>
                <a:ext cx="520852" cy="338554"/>
              </a:xfrm>
              <a:prstGeom prst="rect">
                <a:avLst/>
              </a:prstGeom>
              <a:blipFill>
                <a:blip r:embed="rId10"/>
                <a:stretch>
                  <a:fillRect t="-3571" b="-17857"/>
                </a:stretch>
              </a:blipFill>
            </p:spPr>
            <p:txBody>
              <a:bodyPr/>
              <a:lstStyle/>
              <a:p>
                <a:r>
                  <a:rPr lang="de-DE">
                    <a:noFill/>
                  </a:rPr>
                  <a:t> </a:t>
                </a:r>
              </a:p>
            </p:txBody>
          </p:sp>
        </mc:Fallback>
      </mc:AlternateContent>
      <p:pic>
        <p:nvPicPr>
          <p:cNvPr id="36" name="Grafik 35" descr="Ein Bild, das Text, Schrift, Reihe, weiß enthält.&#10;&#10;Automatisch generierte Beschreibung">
            <a:extLst>
              <a:ext uri="{FF2B5EF4-FFF2-40B4-BE49-F238E27FC236}">
                <a16:creationId xmlns:a16="http://schemas.microsoft.com/office/drawing/2014/main" id="{2856D9F7-81A2-8226-245C-39EC749A0C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996" y="1772816"/>
            <a:ext cx="3264143" cy="960042"/>
          </a:xfrm>
          <a:prstGeom prst="rect">
            <a:avLst/>
          </a:prstGeom>
        </p:spPr>
      </p:pic>
      <p:cxnSp>
        <p:nvCxnSpPr>
          <p:cNvPr id="37" name="Gerade Verbindung mit Pfeil 36">
            <a:extLst>
              <a:ext uri="{FF2B5EF4-FFF2-40B4-BE49-F238E27FC236}">
                <a16:creationId xmlns:a16="http://schemas.microsoft.com/office/drawing/2014/main" id="{100E2A01-7A78-F5A8-CE5C-5CD864DBA440}"/>
              </a:ext>
            </a:extLst>
          </p:cNvPr>
          <p:cNvCxnSpPr>
            <a:cxnSpLocks/>
          </p:cNvCxnSpPr>
          <p:nvPr/>
        </p:nvCxnSpPr>
        <p:spPr>
          <a:xfrm flipV="1">
            <a:off x="980670" y="3068480"/>
            <a:ext cx="365790" cy="18613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7EC2BA12-0E65-55A4-6F5C-FB88CAC70A97}"/>
              </a:ext>
            </a:extLst>
          </p:cNvPr>
          <p:cNvSpPr txBox="1"/>
          <p:nvPr/>
        </p:nvSpPr>
        <p:spPr>
          <a:xfrm>
            <a:off x="190680" y="3255367"/>
            <a:ext cx="1233928" cy="461665"/>
          </a:xfrm>
          <a:prstGeom prst="rect">
            <a:avLst/>
          </a:prstGeom>
          <a:noFill/>
          <a:ln w="12700">
            <a:noFill/>
          </a:ln>
        </p:spPr>
        <p:txBody>
          <a:bodyPr wrap="none" rtlCol="0">
            <a:spAutoFit/>
          </a:bodyPr>
          <a:lstStyle/>
          <a:p>
            <a:pPr algn="ctr"/>
            <a:r>
              <a:rPr lang="de-DE" sz="1200" dirty="0"/>
              <a:t> Am Anfang sind </a:t>
            </a:r>
          </a:p>
          <a:p>
            <a:pPr algn="ctr"/>
            <a:r>
              <a:rPr lang="de-DE" sz="1200" dirty="0"/>
              <a:t>es 10 Bakterien</a:t>
            </a:r>
          </a:p>
        </p:txBody>
      </p:sp>
      <p:sp>
        <p:nvSpPr>
          <p:cNvPr id="40" name="Textfeld 39">
            <a:extLst>
              <a:ext uri="{FF2B5EF4-FFF2-40B4-BE49-F238E27FC236}">
                <a16:creationId xmlns:a16="http://schemas.microsoft.com/office/drawing/2014/main" id="{39671819-5F8F-751C-F4DF-F40F2CF48415}"/>
              </a:ext>
            </a:extLst>
          </p:cNvPr>
          <p:cNvSpPr txBox="1"/>
          <p:nvPr/>
        </p:nvSpPr>
        <p:spPr>
          <a:xfrm>
            <a:off x="1405641" y="3254619"/>
            <a:ext cx="1738488" cy="276999"/>
          </a:xfrm>
          <a:prstGeom prst="rect">
            <a:avLst/>
          </a:prstGeom>
          <a:noFill/>
          <a:ln w="12700">
            <a:noFill/>
          </a:ln>
        </p:spPr>
        <p:txBody>
          <a:bodyPr wrap="none" rtlCol="0">
            <a:spAutoFit/>
          </a:bodyPr>
          <a:lstStyle/>
          <a:p>
            <a:pPr algn="ctr"/>
            <a:r>
              <a:rPr lang="de-DE" sz="1200" dirty="0"/>
              <a:t> Verdopplung pro Stunde</a:t>
            </a:r>
          </a:p>
        </p:txBody>
      </p:sp>
      <p:cxnSp>
        <p:nvCxnSpPr>
          <p:cNvPr id="43" name="Gerade Verbindung mit Pfeil 42">
            <a:extLst>
              <a:ext uri="{FF2B5EF4-FFF2-40B4-BE49-F238E27FC236}">
                <a16:creationId xmlns:a16="http://schemas.microsoft.com/office/drawing/2014/main" id="{8BE38CF3-F117-1D21-2E4E-65A741CC8AC9}"/>
              </a:ext>
            </a:extLst>
          </p:cNvPr>
          <p:cNvCxnSpPr>
            <a:cxnSpLocks/>
          </p:cNvCxnSpPr>
          <p:nvPr/>
        </p:nvCxnSpPr>
        <p:spPr>
          <a:xfrm flipH="1" flipV="1">
            <a:off x="1712640" y="3068960"/>
            <a:ext cx="212475" cy="21411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224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a:xfrm>
                <a:off x="64289" y="1048891"/>
                <a:ext cx="9203968" cy="5188421"/>
              </a:xfrm>
            </p:spPr>
            <p:txBody>
              <a:bodyPr/>
              <a:lstStyle/>
              <a:p>
                <a:pPr marL="0" lvl="0" fontAlgn="ctr">
                  <a:spcBef>
                    <a:spcPts val="0"/>
                  </a:spcBef>
                </a:pPr>
                <a:r>
                  <a:rPr lang="de-DE" b="1" dirty="0">
                    <a:solidFill>
                      <a:srgbClr val="000000"/>
                    </a:solidFill>
                  </a:rPr>
                  <a:t>Wachstumsfaktor bestimmen</a:t>
                </a:r>
              </a:p>
              <a:p>
                <a:pPr marL="0" lvl="0" fontAlgn="ctr">
                  <a:spcBef>
                    <a:spcPts val="0"/>
                  </a:spcBef>
                </a:pPr>
                <a:endParaRPr lang="de-DE" sz="500" dirty="0">
                  <a:solidFill>
                    <a:srgbClr val="000000"/>
                  </a:solidFill>
                </a:endParaRPr>
              </a:p>
              <a:p>
                <a:pPr marL="0" lvl="0" fontAlgn="ctr">
                  <a:spcBef>
                    <a:spcPts val="0"/>
                  </a:spcBef>
                </a:pPr>
                <a:r>
                  <a:rPr lang="de-DE" sz="1600" dirty="0">
                    <a:solidFill>
                      <a:srgbClr val="000000"/>
                    </a:solidFill>
                  </a:rPr>
                  <a:t>Aus der Wachstumsrate p% kann man den </a:t>
                </a:r>
                <a:r>
                  <a:rPr lang="de-DE" sz="1600" b="1" dirty="0">
                    <a:solidFill>
                      <a:srgbClr val="000000"/>
                    </a:solidFill>
                  </a:rPr>
                  <a:t>Wachstumsfaktor b </a:t>
                </a:r>
                <a:r>
                  <a:rPr lang="de-DE" sz="1600" dirty="0">
                    <a:solidFill>
                      <a:srgbClr val="000000"/>
                    </a:solidFill>
                  </a:rPr>
                  <a:t>bestimmen:</a:t>
                </a:r>
                <a14:m>
                  <m:oMath xmlns:m="http://schemas.openxmlformats.org/officeDocument/2006/math">
                    <m:r>
                      <a:rPr lang="de-DE" sz="1600" b="0" i="0" smtClean="0">
                        <a:solidFill>
                          <a:srgbClr val="000000"/>
                        </a:solidFill>
                        <a:latin typeface="Cambria Math" panose="02040503050406030204" pitchFamily="18" charset="0"/>
                      </a:rPr>
                      <m:t>    </m:t>
                    </m:r>
                    <m:r>
                      <m:rPr>
                        <m:sty m:val="p"/>
                      </m:rPr>
                      <a:rPr lang="de-DE" sz="1600" b="0" i="0" smtClean="0">
                        <a:solidFill>
                          <a:srgbClr val="000000"/>
                        </a:solidFill>
                        <a:latin typeface="Cambria Math" panose="02040503050406030204" pitchFamily="18" charset="0"/>
                      </a:rPr>
                      <m:t>b</m:t>
                    </m:r>
                    <m:r>
                      <a:rPr lang="de-DE" sz="1600" i="0" smtClean="0">
                        <a:solidFill>
                          <a:srgbClr val="000000"/>
                        </a:solidFill>
                        <a:latin typeface="Cambria Math" panose="02040503050406030204" pitchFamily="18" charset="0"/>
                      </a:rPr>
                      <m:t>=1+</m:t>
                    </m:r>
                    <m:r>
                      <m:rPr>
                        <m:sty m:val="p"/>
                      </m:rPr>
                      <a:rPr lang="de-DE" sz="1600" i="0" smtClean="0">
                        <a:solidFill>
                          <a:srgbClr val="000000"/>
                        </a:solidFill>
                        <a:latin typeface="Cambria Math" panose="02040503050406030204" pitchFamily="18" charset="0"/>
                      </a:rPr>
                      <m:t>p</m:t>
                    </m:r>
                    <m:r>
                      <a:rPr lang="de-DE" sz="1600" i="0" smtClean="0">
                        <a:solidFill>
                          <a:srgbClr val="000000"/>
                        </a:solidFill>
                        <a:latin typeface="Cambria Math" panose="02040503050406030204" pitchFamily="18" charset="0"/>
                      </a:rPr>
                      <m:t>%=1+</m:t>
                    </m:r>
                    <m:f>
                      <m:fPr>
                        <m:ctrlPr>
                          <a:rPr lang="de-DE" sz="1600" i="1">
                            <a:solidFill>
                              <a:srgbClr val="000000"/>
                            </a:solidFill>
                            <a:latin typeface="Cambria Math" panose="02040503050406030204" pitchFamily="18" charset="0"/>
                          </a:rPr>
                        </m:ctrlPr>
                      </m:fPr>
                      <m:num>
                        <m:r>
                          <m:rPr>
                            <m:sty m:val="p"/>
                          </m:rPr>
                          <a:rPr lang="de-DE" sz="1600" i="0" smtClean="0">
                            <a:solidFill>
                              <a:srgbClr val="000000"/>
                            </a:solidFill>
                            <a:latin typeface="Cambria Math" panose="02040503050406030204" pitchFamily="18" charset="0"/>
                          </a:rPr>
                          <m:t>p</m:t>
                        </m:r>
                      </m:num>
                      <m:den>
                        <m:r>
                          <a:rPr lang="de-DE" sz="1600" i="0" smtClean="0">
                            <a:solidFill>
                              <a:srgbClr val="000000"/>
                            </a:solidFill>
                            <a:latin typeface="Cambria Math" panose="02040503050406030204" pitchFamily="18" charset="0"/>
                          </a:rPr>
                          <m:t>100</m:t>
                        </m:r>
                      </m:den>
                    </m:f>
                  </m:oMath>
                </a14:m>
                <a:endParaRPr lang="de-DE" sz="1600" dirty="0">
                  <a:solidFill>
                    <a:srgbClr val="000000"/>
                  </a:solidFill>
                </a:endParaRPr>
              </a:p>
              <a:p>
                <a:pPr marL="0" lvl="0" fontAlgn="ctr">
                  <a:spcBef>
                    <a:spcPts val="0"/>
                  </a:spcBef>
                </a:pPr>
                <a:r>
                  <a:rPr lang="de-DE" sz="1600" b="1" dirty="0">
                    <a:solidFill>
                      <a:srgbClr val="000000"/>
                    </a:solidFill>
                  </a:rPr>
                  <a:t>Beispiel 1:</a:t>
                </a:r>
              </a:p>
              <a:p>
                <a:pPr marL="0" lvl="0" fontAlgn="ctr">
                  <a:spcBef>
                    <a:spcPts val="0"/>
                  </a:spcBef>
                </a:pPr>
                <a:r>
                  <a:rPr lang="de-DE" sz="1600" dirty="0">
                    <a:solidFill>
                      <a:srgbClr val="000000"/>
                    </a:solidFill>
                  </a:rPr>
                  <a:t>2007 hatte Nigeria 144,4 Millionen Einwohner, die Wachstumsrate lag bei 2,5%. </a:t>
                </a:r>
                <a:br>
                  <a:rPr lang="de-DE" sz="1600" dirty="0">
                    <a:solidFill>
                      <a:srgbClr val="000000"/>
                    </a:solidFill>
                  </a:rPr>
                </a:br>
                <a:r>
                  <a:rPr lang="de-DE" sz="1600" dirty="0">
                    <a:solidFill>
                      <a:srgbClr val="000000"/>
                    </a:solidFill>
                  </a:rPr>
                  <a:t>Berechnen Sie, wie viele Bewohner Nigeria im Jahr 2008 hatte.</a:t>
                </a:r>
              </a:p>
              <a:p>
                <a:pPr marL="0" lvl="0" fontAlgn="ctr">
                  <a:spcBef>
                    <a:spcPts val="0"/>
                  </a:spcBef>
                </a:pPr>
                <a:r>
                  <a:rPr lang="de-DE" sz="1600" dirty="0">
                    <a:solidFill>
                      <a:srgbClr val="000000"/>
                    </a:solidFill>
                  </a:rPr>
                  <a:t>Wachstumsfaktor: </a:t>
                </a:r>
                <a14:m>
                  <m:oMath xmlns:m="http://schemas.openxmlformats.org/officeDocument/2006/math">
                    <m:r>
                      <m:rPr>
                        <m:sty m:val="p"/>
                      </m:rPr>
                      <a:rPr lang="de-DE" sz="1600">
                        <a:solidFill>
                          <a:srgbClr val="000000"/>
                        </a:solidFill>
                        <a:latin typeface="Cambria Math" panose="02040503050406030204" pitchFamily="18" charset="0"/>
                      </a:rPr>
                      <m:t>b</m:t>
                    </m:r>
                    <m:r>
                      <a:rPr lang="de-DE" sz="1600" i="0" smtClean="0">
                        <a:solidFill>
                          <a:srgbClr val="000000"/>
                        </a:solidFill>
                        <a:latin typeface="Cambria Math" panose="02040503050406030204" pitchFamily="18" charset="0"/>
                      </a:rPr>
                      <m:t>=1+</m:t>
                    </m:r>
                    <m:r>
                      <m:rPr>
                        <m:sty m:val="p"/>
                      </m:rPr>
                      <a:rPr lang="de-DE" sz="1600" i="0" smtClean="0">
                        <a:solidFill>
                          <a:srgbClr val="000000"/>
                        </a:solidFill>
                        <a:latin typeface="Cambria Math" panose="02040503050406030204" pitchFamily="18" charset="0"/>
                      </a:rPr>
                      <m:t>p</m:t>
                    </m:r>
                    <m:r>
                      <a:rPr lang="de-DE" sz="1600" i="0" smtClean="0">
                        <a:solidFill>
                          <a:srgbClr val="000000"/>
                        </a:solidFill>
                        <a:latin typeface="Cambria Math" panose="02040503050406030204" pitchFamily="18" charset="0"/>
                      </a:rPr>
                      <m:t>%=1+</m:t>
                    </m:r>
                    <m:f>
                      <m:fPr>
                        <m:ctrlPr>
                          <a:rPr lang="de-DE" sz="1600" b="0" i="1" smtClean="0">
                            <a:solidFill>
                              <a:srgbClr val="000000"/>
                            </a:solidFill>
                            <a:latin typeface="Cambria Math" panose="02040503050406030204" pitchFamily="18" charset="0"/>
                          </a:rPr>
                        </m:ctrlPr>
                      </m:fPr>
                      <m:num>
                        <m:r>
                          <a:rPr lang="de-DE" sz="1600" b="0" i="1" smtClean="0">
                            <a:solidFill>
                              <a:srgbClr val="000000"/>
                            </a:solidFill>
                            <a:latin typeface="Cambria Math" panose="02040503050406030204" pitchFamily="18" charset="0"/>
                          </a:rPr>
                          <m:t>2,5</m:t>
                        </m:r>
                      </m:num>
                      <m:den>
                        <m:r>
                          <a:rPr lang="de-DE" sz="1600" b="0" i="1" smtClean="0">
                            <a:solidFill>
                              <a:srgbClr val="000000"/>
                            </a:solidFill>
                            <a:latin typeface="Cambria Math" panose="02040503050406030204" pitchFamily="18" charset="0"/>
                          </a:rPr>
                          <m:t>100</m:t>
                        </m:r>
                      </m:den>
                    </m:f>
                    <m:r>
                      <a:rPr lang="de-DE" sz="1600" b="0" i="1" smtClean="0">
                        <a:solidFill>
                          <a:srgbClr val="000000"/>
                        </a:solidFill>
                        <a:latin typeface="Cambria Math" panose="02040503050406030204" pitchFamily="18" charset="0"/>
                      </a:rPr>
                      <m:t>=</m:t>
                    </m:r>
                    <m:r>
                      <a:rPr lang="de-DE" sz="1600" i="0" smtClean="0">
                        <a:solidFill>
                          <a:srgbClr val="000000"/>
                        </a:solidFill>
                        <a:latin typeface="Cambria Math" panose="02040503050406030204" pitchFamily="18" charset="0"/>
                      </a:rPr>
                      <m:t>1,025</m:t>
                    </m:r>
                  </m:oMath>
                </a14:m>
                <a:endParaRPr lang="de-DE" sz="1600" dirty="0">
                  <a:solidFill>
                    <a:srgbClr val="000000"/>
                  </a:solidFill>
                </a:endParaRPr>
              </a:p>
              <a:p>
                <a:pPr marL="0" fontAlgn="ctr">
                  <a:spcBef>
                    <a:spcPts val="0"/>
                  </a:spcBef>
                </a:pPr>
                <a:r>
                  <a:rPr lang="de-DE" sz="1600" dirty="0">
                    <a:solidFill>
                      <a:srgbClr val="000000"/>
                    </a:solidFill>
                  </a:rPr>
                  <a:t>Einwohner im Jahr 2008:</a:t>
                </a:r>
                <a:r>
                  <a:rPr lang="de-DE" sz="1600" dirty="0">
                    <a:solidFill>
                      <a:srgbClr val="000000"/>
                    </a:solidFill>
                    <a:latin typeface="Calibri" panose="020F0502020204030204" pitchFamily="34" charset="0"/>
                  </a:rPr>
                  <a:t> </a:t>
                </a:r>
                <a:endParaRPr lang="de-DE" sz="1600" i="1" dirty="0">
                  <a:solidFill>
                    <a:srgbClr val="000000"/>
                  </a:solidFill>
                  <a:latin typeface="Cambria Math" panose="02040503050406030204" pitchFamily="18" charset="0"/>
                </a:endParaRPr>
              </a:p>
              <a:p>
                <a:pPr marL="0" fontAlgn="ctr">
                  <a:spcBef>
                    <a:spcPts val="0"/>
                  </a:spcBef>
                </a:pPr>
                <a14:m>
                  <m:oMathPara xmlns:m="http://schemas.openxmlformats.org/officeDocument/2006/math">
                    <m:oMathParaPr>
                      <m:jc m:val="left"/>
                    </m:oMathParaPr>
                    <m:oMath xmlns:m="http://schemas.openxmlformats.org/officeDocument/2006/math">
                      <m:r>
                        <a:rPr lang="de-DE" sz="1600" b="0" i="1" smtClean="0">
                          <a:solidFill>
                            <a:srgbClr val="000000"/>
                          </a:solidFill>
                          <a:latin typeface="Cambria Math" panose="02040503050406030204" pitchFamily="18" charset="0"/>
                        </a:rPr>
                        <m:t>𝑓</m:t>
                      </m:r>
                      <m:d>
                        <m:dPr>
                          <m:ctrlPr>
                            <a:rPr lang="de-DE" sz="1600" b="0" i="1" smtClean="0">
                              <a:solidFill>
                                <a:srgbClr val="000000"/>
                              </a:solidFill>
                              <a:latin typeface="Cambria Math" panose="02040503050406030204" pitchFamily="18" charset="0"/>
                            </a:rPr>
                          </m:ctrlPr>
                        </m:dPr>
                        <m:e>
                          <m:r>
                            <a:rPr lang="de-DE" sz="1600" b="0" i="1" smtClean="0">
                              <a:solidFill>
                                <a:srgbClr val="000000"/>
                              </a:solidFill>
                              <a:latin typeface="Cambria Math" panose="02040503050406030204" pitchFamily="18" charset="0"/>
                            </a:rPr>
                            <m:t>1</m:t>
                          </m:r>
                        </m:e>
                      </m:d>
                      <m:r>
                        <a:rPr lang="de-DE" sz="1600" b="0" i="1" smtClean="0">
                          <a:solidFill>
                            <a:srgbClr val="000000"/>
                          </a:solidFill>
                          <a:latin typeface="Cambria Math" panose="02040503050406030204" pitchFamily="18" charset="0"/>
                        </a:rPr>
                        <m:t>=</m:t>
                      </m:r>
                      <m:r>
                        <a:rPr lang="de-DE" sz="1600" i="1">
                          <a:solidFill>
                            <a:srgbClr val="000000"/>
                          </a:solidFill>
                          <a:latin typeface="Cambria Math" panose="02040503050406030204" pitchFamily="18" charset="0"/>
                        </a:rPr>
                        <m:t>144</m:t>
                      </m:r>
                      <m:r>
                        <a:rPr lang="de-DE" sz="1600" b="0" i="1" baseline="30000" smtClean="0">
                          <a:solidFill>
                            <a:srgbClr val="000000"/>
                          </a:solidFill>
                          <a:latin typeface="Cambria Math" panose="02040503050406030204" pitchFamily="18" charset="0"/>
                        </a:rPr>
                        <m:t> </m:t>
                      </m:r>
                      <m:r>
                        <a:rPr lang="de-DE" sz="1600" i="1">
                          <a:solidFill>
                            <a:srgbClr val="000000"/>
                          </a:solidFill>
                          <a:latin typeface="Cambria Math" panose="02040503050406030204" pitchFamily="18" charset="0"/>
                        </a:rPr>
                        <m:t>4</m:t>
                      </m:r>
                      <m:r>
                        <a:rPr lang="de-DE" sz="1600" b="0" i="1" smtClean="0">
                          <a:solidFill>
                            <a:srgbClr val="000000"/>
                          </a:solidFill>
                          <a:latin typeface="Cambria Math" panose="02040503050406030204" pitchFamily="18" charset="0"/>
                        </a:rPr>
                        <m:t>00</m:t>
                      </m:r>
                      <m:r>
                        <a:rPr lang="de-DE" sz="1600" b="0" i="1" baseline="30000" smtClean="0">
                          <a:solidFill>
                            <a:srgbClr val="000000"/>
                          </a:solidFill>
                          <a:latin typeface="Cambria Math" panose="02040503050406030204" pitchFamily="18" charset="0"/>
                        </a:rPr>
                        <m:t> </m:t>
                      </m:r>
                      <m:r>
                        <a:rPr lang="de-DE" sz="1600" b="0" i="1" smtClean="0">
                          <a:solidFill>
                            <a:srgbClr val="000000"/>
                          </a:solidFill>
                          <a:latin typeface="Cambria Math" panose="02040503050406030204" pitchFamily="18" charset="0"/>
                        </a:rPr>
                        <m:t>000</m:t>
                      </m:r>
                      <m:r>
                        <a:rPr lang="de-DE" sz="1600" i="1">
                          <a:solidFill>
                            <a:srgbClr val="000000"/>
                          </a:solidFill>
                          <a:latin typeface="Cambria Math" panose="02040503050406030204" pitchFamily="18" charset="0"/>
                        </a:rPr>
                        <m:t> </m:t>
                      </m:r>
                      <m:r>
                        <a:rPr lang="de-DE" sz="1600" i="1">
                          <a:solidFill>
                            <a:srgbClr val="000000"/>
                          </a:solidFill>
                          <a:latin typeface="Cambria Math" panose="02040503050406030204" pitchFamily="18" charset="0"/>
                          <a:ea typeface="Cambria Math" panose="02040503050406030204" pitchFamily="18" charset="0"/>
                        </a:rPr>
                        <m:t>∙1,025=148</m:t>
                      </m:r>
                      <m:r>
                        <a:rPr lang="de-DE" sz="1600" b="0" i="1" baseline="30000" smtClean="0">
                          <a:solidFill>
                            <a:srgbClr val="000000"/>
                          </a:solidFill>
                          <a:latin typeface="Cambria Math" panose="02040503050406030204" pitchFamily="18" charset="0"/>
                          <a:ea typeface="Cambria Math" panose="02040503050406030204" pitchFamily="18" charset="0"/>
                        </a:rPr>
                        <m:t> </m:t>
                      </m:r>
                      <m:r>
                        <a:rPr lang="de-DE" sz="1600" b="0" i="1" smtClean="0">
                          <a:solidFill>
                            <a:srgbClr val="000000"/>
                          </a:solidFill>
                          <a:latin typeface="Cambria Math" panose="02040503050406030204" pitchFamily="18" charset="0"/>
                          <a:ea typeface="Cambria Math" panose="02040503050406030204" pitchFamily="18" charset="0"/>
                        </a:rPr>
                        <m:t>010</m:t>
                      </m:r>
                      <m:r>
                        <a:rPr lang="de-DE" sz="1600" b="0" i="1" baseline="30000" smtClean="0">
                          <a:solidFill>
                            <a:srgbClr val="000000"/>
                          </a:solidFill>
                          <a:latin typeface="Cambria Math" panose="02040503050406030204" pitchFamily="18" charset="0"/>
                          <a:ea typeface="Cambria Math" panose="02040503050406030204" pitchFamily="18" charset="0"/>
                        </a:rPr>
                        <m:t> </m:t>
                      </m:r>
                      <m:r>
                        <a:rPr lang="de-DE" sz="1600" b="0" i="1" smtClean="0">
                          <a:solidFill>
                            <a:srgbClr val="000000"/>
                          </a:solidFill>
                          <a:latin typeface="Cambria Math" panose="02040503050406030204" pitchFamily="18" charset="0"/>
                          <a:ea typeface="Cambria Math" panose="02040503050406030204" pitchFamily="18" charset="0"/>
                        </a:rPr>
                        <m:t>000</m:t>
                      </m:r>
                      <m:r>
                        <a:rPr lang="de-DE" sz="1600" i="1">
                          <a:solidFill>
                            <a:srgbClr val="000000"/>
                          </a:solidFill>
                          <a:latin typeface="Cambria Math" panose="02040503050406030204" pitchFamily="18" charset="0"/>
                          <a:ea typeface="Cambria Math" panose="02040503050406030204" pitchFamily="18" charset="0"/>
                        </a:rPr>
                        <m:t> </m:t>
                      </m:r>
                    </m:oMath>
                  </m:oMathPara>
                </a14:m>
                <a:endParaRPr lang="de-DE" sz="1600" dirty="0">
                  <a:solidFill>
                    <a:srgbClr val="000000"/>
                  </a:solidFill>
                </a:endParaRPr>
              </a:p>
              <a:p>
                <a:pPr marL="0" lvl="0" fontAlgn="ctr">
                  <a:spcBef>
                    <a:spcPts val="0"/>
                  </a:spcBef>
                </a:pPr>
                <a:endParaRPr lang="de-DE" sz="500" dirty="0">
                  <a:solidFill>
                    <a:srgbClr val="000000"/>
                  </a:solidFill>
                </a:endParaRPr>
              </a:p>
              <a:p>
                <a:pPr marL="0" lvl="0" fontAlgn="ctr">
                  <a:spcBef>
                    <a:spcPts val="0"/>
                  </a:spcBef>
                </a:pPr>
                <a:endParaRPr lang="de-DE" sz="1600" dirty="0">
                  <a:solidFill>
                    <a:srgbClr val="000000"/>
                  </a:solidFill>
                </a:endParaRPr>
              </a:p>
              <a:p>
                <a:pPr marL="0" lvl="0" fontAlgn="ctr">
                  <a:spcBef>
                    <a:spcPts val="0"/>
                  </a:spcBef>
                </a:pPr>
                <a:endParaRPr lang="de-DE" sz="1600" dirty="0">
                  <a:solidFill>
                    <a:srgbClr val="000000"/>
                  </a:solidFill>
                </a:endParaRPr>
              </a:p>
              <a:p>
                <a:pPr marL="0" lvl="0" fontAlgn="ctr">
                  <a:spcBef>
                    <a:spcPts val="0"/>
                  </a:spcBef>
                </a:pPr>
                <a:endParaRPr lang="de-DE" sz="1600" dirty="0">
                  <a:solidFill>
                    <a:srgbClr val="000000"/>
                  </a:solidFill>
                </a:endParaRPr>
              </a:p>
              <a:p>
                <a:pPr marL="0" lvl="0" fontAlgn="ctr">
                  <a:spcBef>
                    <a:spcPts val="0"/>
                  </a:spcBef>
                </a:pPr>
                <a:r>
                  <a:rPr lang="de-DE" sz="1600" dirty="0">
                    <a:solidFill>
                      <a:srgbClr val="000000"/>
                    </a:solidFill>
                  </a:rPr>
                  <a:t>Bei einer </a:t>
                </a:r>
                <a:r>
                  <a:rPr lang="de-DE" sz="1600" b="1" dirty="0">
                    <a:solidFill>
                      <a:srgbClr val="000000"/>
                    </a:solidFill>
                  </a:rPr>
                  <a:t>Abnahme</a:t>
                </a:r>
                <a:r>
                  <a:rPr lang="de-DE" sz="1600" dirty="0">
                    <a:solidFill>
                      <a:srgbClr val="000000"/>
                    </a:solidFill>
                  </a:rPr>
                  <a:t> ist der Wachstumsfaktor dann kleiner als 1: </a:t>
                </a:r>
                <a14:m>
                  <m:oMath xmlns:m="http://schemas.openxmlformats.org/officeDocument/2006/math">
                    <m:r>
                      <a:rPr lang="de-DE" sz="1600" b="0" i="0" smtClean="0">
                        <a:solidFill>
                          <a:srgbClr val="000000"/>
                        </a:solidFill>
                        <a:latin typeface="Cambria Math" panose="02040503050406030204" pitchFamily="18" charset="0"/>
                      </a:rPr>
                      <m:t>  </m:t>
                    </m:r>
                    <m:r>
                      <m:rPr>
                        <m:sty m:val="p"/>
                      </m:rPr>
                      <a:rPr lang="de-DE" sz="1600" b="0" i="0" smtClean="0">
                        <a:solidFill>
                          <a:srgbClr val="000000"/>
                        </a:solidFill>
                        <a:latin typeface="Cambria Math" panose="02040503050406030204" pitchFamily="18" charset="0"/>
                      </a:rPr>
                      <m:t>b</m:t>
                    </m:r>
                    <m:r>
                      <a:rPr lang="de-DE" sz="1600" i="0" smtClean="0">
                        <a:solidFill>
                          <a:srgbClr val="000000"/>
                        </a:solidFill>
                        <a:latin typeface="Cambria Math" panose="02040503050406030204" pitchFamily="18" charset="0"/>
                      </a:rPr>
                      <m:t>=1</m:t>
                    </m:r>
                    <m:r>
                      <a:rPr lang="de-DE" sz="1600" b="0" i="0" smtClean="0">
                        <a:solidFill>
                          <a:srgbClr val="000000"/>
                        </a:solidFill>
                        <a:latin typeface="Cambria Math" panose="02040503050406030204" pitchFamily="18" charset="0"/>
                      </a:rPr>
                      <m:t>−</m:t>
                    </m:r>
                    <m:r>
                      <m:rPr>
                        <m:sty m:val="p"/>
                      </m:rPr>
                      <a:rPr lang="de-DE" sz="1600" i="0" smtClean="0">
                        <a:solidFill>
                          <a:srgbClr val="000000"/>
                        </a:solidFill>
                        <a:latin typeface="Cambria Math" panose="02040503050406030204" pitchFamily="18" charset="0"/>
                      </a:rPr>
                      <m:t>p</m:t>
                    </m:r>
                    <m:r>
                      <a:rPr lang="de-DE" sz="1600" i="0" smtClean="0">
                        <a:solidFill>
                          <a:srgbClr val="000000"/>
                        </a:solidFill>
                        <a:latin typeface="Cambria Math" panose="02040503050406030204" pitchFamily="18" charset="0"/>
                      </a:rPr>
                      <m:t>%=1−</m:t>
                    </m:r>
                    <m:f>
                      <m:fPr>
                        <m:ctrlPr>
                          <a:rPr lang="de-DE" sz="1600" i="1">
                            <a:solidFill>
                              <a:srgbClr val="000000"/>
                            </a:solidFill>
                            <a:latin typeface="Cambria Math" panose="02040503050406030204" pitchFamily="18" charset="0"/>
                          </a:rPr>
                        </m:ctrlPr>
                      </m:fPr>
                      <m:num>
                        <m:r>
                          <m:rPr>
                            <m:sty m:val="p"/>
                          </m:rPr>
                          <a:rPr lang="de-DE" sz="1600" i="0" smtClean="0">
                            <a:solidFill>
                              <a:srgbClr val="000000"/>
                            </a:solidFill>
                            <a:latin typeface="Cambria Math" panose="02040503050406030204" pitchFamily="18" charset="0"/>
                          </a:rPr>
                          <m:t>p</m:t>
                        </m:r>
                      </m:num>
                      <m:den>
                        <m:r>
                          <a:rPr lang="de-DE" sz="1600" i="0" smtClean="0">
                            <a:solidFill>
                              <a:srgbClr val="000000"/>
                            </a:solidFill>
                            <a:latin typeface="Cambria Math" panose="02040503050406030204" pitchFamily="18" charset="0"/>
                          </a:rPr>
                          <m:t>100</m:t>
                        </m:r>
                      </m:den>
                    </m:f>
                  </m:oMath>
                </a14:m>
                <a:r>
                  <a:rPr lang="de-DE" sz="1600" dirty="0">
                    <a:solidFill>
                      <a:srgbClr val="000000"/>
                    </a:solidFill>
                  </a:rPr>
                  <a:t> </a:t>
                </a:r>
              </a:p>
              <a:p>
                <a:pPr marL="0" lvl="0" fontAlgn="ctr">
                  <a:spcBef>
                    <a:spcPts val="0"/>
                  </a:spcBef>
                </a:pPr>
                <a:r>
                  <a:rPr lang="de-DE" sz="1600" b="1" dirty="0">
                    <a:solidFill>
                      <a:srgbClr val="000000"/>
                    </a:solidFill>
                  </a:rPr>
                  <a:t>Beispiel 2:</a:t>
                </a:r>
              </a:p>
              <a:p>
                <a:pPr marL="0" lvl="0" fontAlgn="ctr">
                  <a:spcBef>
                    <a:spcPts val="0"/>
                  </a:spcBef>
                </a:pPr>
                <a:r>
                  <a:rPr lang="de-DE" sz="1600" dirty="0">
                    <a:solidFill>
                      <a:srgbClr val="000000"/>
                    </a:solidFill>
                  </a:rPr>
                  <a:t>Frau Mertens hat für 700 € ein Fahrrad gekauft. Fahrräder haben einen Wertverlust von ca. 20% pro Jahr.</a:t>
                </a:r>
              </a:p>
              <a:p>
                <a:pPr marL="0" lvl="0" fontAlgn="ctr">
                  <a:spcBef>
                    <a:spcPts val="0"/>
                  </a:spcBef>
                </a:pPr>
                <a:r>
                  <a:rPr lang="de-DE" sz="1600" dirty="0">
                    <a:solidFill>
                      <a:srgbClr val="000000"/>
                    </a:solidFill>
                  </a:rPr>
                  <a:t>Berechne, wie viel das Fahrrad nach 4 Jahren noch wert ist.</a:t>
                </a:r>
              </a:p>
              <a:p>
                <a:pPr marL="0" lvl="0" fontAlgn="ctr">
                  <a:spcBef>
                    <a:spcPts val="0"/>
                  </a:spcBef>
                </a:pPr>
                <a:r>
                  <a:rPr lang="de-DE" sz="1600" dirty="0">
                    <a:solidFill>
                      <a:srgbClr val="000000"/>
                    </a:solidFill>
                  </a:rPr>
                  <a:t>Abnahmefaktor: </a:t>
                </a:r>
                <a14:m>
                  <m:oMath xmlns:m="http://schemas.openxmlformats.org/officeDocument/2006/math">
                    <m:r>
                      <m:rPr>
                        <m:sty m:val="p"/>
                      </m:rPr>
                      <a:rPr lang="de-DE" sz="1600">
                        <a:solidFill>
                          <a:srgbClr val="000000"/>
                        </a:solidFill>
                        <a:latin typeface="Cambria Math" panose="02040503050406030204" pitchFamily="18" charset="0"/>
                      </a:rPr>
                      <m:t>b</m:t>
                    </m:r>
                    <m:r>
                      <a:rPr lang="de-DE" sz="1600">
                        <a:solidFill>
                          <a:srgbClr val="000000"/>
                        </a:solidFill>
                        <a:latin typeface="Cambria Math" panose="02040503050406030204" pitchFamily="18" charset="0"/>
                      </a:rPr>
                      <m:t>=1−</m:t>
                    </m:r>
                    <m:r>
                      <m:rPr>
                        <m:sty m:val="p"/>
                      </m:rPr>
                      <a:rPr lang="de-DE" sz="1600">
                        <a:solidFill>
                          <a:srgbClr val="000000"/>
                        </a:solidFill>
                        <a:latin typeface="Cambria Math" panose="02040503050406030204" pitchFamily="18" charset="0"/>
                      </a:rPr>
                      <m:t>p</m:t>
                    </m:r>
                    <m:r>
                      <a:rPr lang="de-DE" sz="1600">
                        <a:solidFill>
                          <a:srgbClr val="000000"/>
                        </a:solidFill>
                        <a:latin typeface="Cambria Math" panose="02040503050406030204" pitchFamily="18" charset="0"/>
                      </a:rPr>
                      <m:t>%=1</m:t>
                    </m:r>
                    <m:r>
                      <a:rPr lang="de-DE" sz="1600" b="0" i="1" smtClean="0">
                        <a:solidFill>
                          <a:srgbClr val="000000"/>
                        </a:solidFill>
                        <a:latin typeface="Cambria Math" panose="02040503050406030204" pitchFamily="18" charset="0"/>
                      </a:rPr>
                      <m:t>−</m:t>
                    </m:r>
                    <m:f>
                      <m:fPr>
                        <m:ctrlPr>
                          <a:rPr lang="de-DE" sz="1600" i="1">
                            <a:solidFill>
                              <a:srgbClr val="000000"/>
                            </a:solidFill>
                            <a:latin typeface="Cambria Math" panose="02040503050406030204" pitchFamily="18" charset="0"/>
                          </a:rPr>
                        </m:ctrlPr>
                      </m:fPr>
                      <m:num>
                        <m:r>
                          <a:rPr lang="de-DE" sz="1600" i="1">
                            <a:solidFill>
                              <a:srgbClr val="000000"/>
                            </a:solidFill>
                            <a:latin typeface="Cambria Math" panose="02040503050406030204" pitchFamily="18" charset="0"/>
                          </a:rPr>
                          <m:t>2</m:t>
                        </m:r>
                        <m:r>
                          <a:rPr lang="de-DE" sz="1600" b="0" i="1" smtClean="0">
                            <a:solidFill>
                              <a:srgbClr val="000000"/>
                            </a:solidFill>
                            <a:latin typeface="Cambria Math" panose="02040503050406030204" pitchFamily="18" charset="0"/>
                          </a:rPr>
                          <m:t>0</m:t>
                        </m:r>
                      </m:num>
                      <m:den>
                        <m:r>
                          <a:rPr lang="de-DE" sz="1600" i="1">
                            <a:solidFill>
                              <a:srgbClr val="000000"/>
                            </a:solidFill>
                            <a:latin typeface="Cambria Math" panose="02040503050406030204" pitchFamily="18" charset="0"/>
                          </a:rPr>
                          <m:t>100</m:t>
                        </m:r>
                      </m:den>
                    </m:f>
                    <m:r>
                      <a:rPr lang="de-DE" sz="1600" i="1">
                        <a:solidFill>
                          <a:srgbClr val="000000"/>
                        </a:solidFill>
                        <a:latin typeface="Cambria Math" panose="02040503050406030204" pitchFamily="18" charset="0"/>
                      </a:rPr>
                      <m:t>=</m:t>
                    </m:r>
                    <m:r>
                      <a:rPr lang="de-DE" sz="1600" b="0" i="0" smtClean="0">
                        <a:solidFill>
                          <a:srgbClr val="000000"/>
                        </a:solidFill>
                        <a:latin typeface="Cambria Math" panose="02040503050406030204" pitchFamily="18" charset="0"/>
                      </a:rPr>
                      <m:t>0</m:t>
                    </m:r>
                    <m:r>
                      <a:rPr lang="de-DE" sz="1600">
                        <a:solidFill>
                          <a:srgbClr val="000000"/>
                        </a:solidFill>
                        <a:latin typeface="Cambria Math" panose="02040503050406030204" pitchFamily="18" charset="0"/>
                      </a:rPr>
                      <m:t>,</m:t>
                    </m:r>
                    <m:r>
                      <a:rPr lang="de-DE" sz="1600" b="0" i="0" smtClean="0">
                        <a:solidFill>
                          <a:srgbClr val="000000"/>
                        </a:solidFill>
                        <a:latin typeface="Cambria Math" panose="02040503050406030204" pitchFamily="18" charset="0"/>
                      </a:rPr>
                      <m:t>8</m:t>
                    </m:r>
                  </m:oMath>
                </a14:m>
                <a:endParaRPr lang="de-DE" sz="1600" dirty="0">
                  <a:solidFill>
                    <a:srgbClr val="000000"/>
                  </a:solidFill>
                </a:endParaRPr>
              </a:p>
              <a:p>
                <a:pPr marL="0" lvl="0" fontAlgn="ctr">
                  <a:spcBef>
                    <a:spcPts val="0"/>
                  </a:spcBef>
                </a:pPr>
                <a:r>
                  <a:rPr lang="de-DE" sz="1600" dirty="0">
                    <a:solidFill>
                      <a:srgbClr val="000000"/>
                    </a:solidFill>
                  </a:rPr>
                  <a:t>Wert des Fahrrads nach 4 Jahren: </a:t>
                </a:r>
                <a14:m>
                  <m:oMath xmlns:m="http://schemas.openxmlformats.org/officeDocument/2006/math">
                    <m:r>
                      <a:rPr lang="de-DE" sz="1600" i="1" dirty="0" smtClean="0">
                        <a:solidFill>
                          <a:srgbClr val="000000"/>
                        </a:solidFill>
                        <a:latin typeface="Cambria Math" panose="02040503050406030204" pitchFamily="18" charset="0"/>
                      </a:rPr>
                      <m:t>𝑓</m:t>
                    </m:r>
                    <m:d>
                      <m:dPr>
                        <m:ctrlPr>
                          <a:rPr lang="de-DE" sz="1600" i="1" dirty="0" smtClean="0">
                            <a:solidFill>
                              <a:srgbClr val="000000"/>
                            </a:solidFill>
                            <a:latin typeface="Cambria Math" panose="02040503050406030204" pitchFamily="18" charset="0"/>
                          </a:rPr>
                        </m:ctrlPr>
                      </m:dPr>
                      <m:e>
                        <m:r>
                          <a:rPr lang="de-DE" sz="1600" i="1" dirty="0" smtClean="0">
                            <a:solidFill>
                              <a:srgbClr val="000000"/>
                            </a:solidFill>
                            <a:latin typeface="Cambria Math" panose="02040503050406030204" pitchFamily="18" charset="0"/>
                          </a:rPr>
                          <m:t>4</m:t>
                        </m:r>
                      </m:e>
                    </m:d>
                    <m:r>
                      <a:rPr lang="de-DE" sz="1600" i="1" dirty="0" smtClean="0">
                        <a:solidFill>
                          <a:srgbClr val="000000"/>
                        </a:solidFill>
                        <a:latin typeface="Cambria Math" panose="02040503050406030204" pitchFamily="18" charset="0"/>
                      </a:rPr>
                      <m:t>=700</m:t>
                    </m:r>
                    <m:r>
                      <a:rPr lang="de-DE" sz="1600" i="1" dirty="0" smtClean="0">
                        <a:solidFill>
                          <a:srgbClr val="000000"/>
                        </a:solidFill>
                        <a:latin typeface="Cambria Math" panose="02040503050406030204" pitchFamily="18" charset="0"/>
                        <a:ea typeface="Cambria Math" panose="02040503050406030204" pitchFamily="18" charset="0"/>
                      </a:rPr>
                      <m:t>∙</m:t>
                    </m:r>
                    <m:sSup>
                      <m:sSupPr>
                        <m:ctrlPr>
                          <a:rPr lang="de-DE" sz="1600" i="1" dirty="0" smtClean="0">
                            <a:solidFill>
                              <a:srgbClr val="000000"/>
                            </a:solidFill>
                            <a:latin typeface="Cambria Math" panose="02040503050406030204" pitchFamily="18" charset="0"/>
                            <a:ea typeface="Cambria Math" panose="02040503050406030204" pitchFamily="18" charset="0"/>
                          </a:rPr>
                        </m:ctrlPr>
                      </m:sSupPr>
                      <m:e>
                        <m:r>
                          <a:rPr lang="de-DE" sz="1600" b="0" i="1" dirty="0" smtClean="0">
                            <a:solidFill>
                              <a:srgbClr val="000000"/>
                            </a:solidFill>
                            <a:latin typeface="Cambria Math" panose="02040503050406030204" pitchFamily="18" charset="0"/>
                            <a:ea typeface="Cambria Math" panose="02040503050406030204" pitchFamily="18" charset="0"/>
                          </a:rPr>
                          <m:t>0,8</m:t>
                        </m:r>
                      </m:e>
                      <m:sup>
                        <m:r>
                          <a:rPr lang="de-DE" sz="1600" b="0" i="1" dirty="0" smtClean="0">
                            <a:solidFill>
                              <a:srgbClr val="000000"/>
                            </a:solidFill>
                            <a:latin typeface="Cambria Math" panose="02040503050406030204" pitchFamily="18" charset="0"/>
                            <a:ea typeface="Cambria Math" panose="02040503050406030204" pitchFamily="18" charset="0"/>
                          </a:rPr>
                          <m:t>4</m:t>
                        </m:r>
                      </m:sup>
                    </m:sSup>
                    <m:r>
                      <a:rPr lang="de-DE" sz="1600" b="0" i="1" dirty="0" smtClean="0">
                        <a:solidFill>
                          <a:srgbClr val="000000"/>
                        </a:solidFill>
                        <a:latin typeface="Cambria Math" panose="02040503050406030204" pitchFamily="18" charset="0"/>
                        <a:ea typeface="Cambria Math" panose="02040503050406030204" pitchFamily="18" charset="0"/>
                      </a:rPr>
                      <m:t>=286,72</m:t>
                    </m:r>
                  </m:oMath>
                </a14:m>
                <a:r>
                  <a:rPr lang="de-DE" sz="1600" dirty="0">
                    <a:solidFill>
                      <a:srgbClr val="000000"/>
                    </a:solidFill>
                  </a:rPr>
                  <a:t> Euro</a:t>
                </a:r>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xfrm>
                <a:off x="64289" y="1048891"/>
                <a:ext cx="9203968" cy="5188421"/>
              </a:xfrm>
              <a:blipFill>
                <a:blip r:embed="rId3"/>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3</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a:bodyPr>
          <a:lstStyle/>
          <a:p>
            <a:r>
              <a:rPr lang="de-DE" dirty="0"/>
              <a:t>Wachstumsfaktor bestimmen</a:t>
            </a:r>
          </a:p>
        </p:txBody>
      </p:sp>
      <p:sp>
        <p:nvSpPr>
          <p:cNvPr id="7" name="Fußzeilenplatzhalter 5">
            <a:extLst>
              <a:ext uri="{FF2B5EF4-FFF2-40B4-BE49-F238E27FC236}">
                <a16:creationId xmlns:a16="http://schemas.microsoft.com/office/drawing/2014/main" id="{9D2A6B0E-393B-8710-67CB-0BE7C79BECC3}"/>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pic>
        <p:nvPicPr>
          <p:cNvPr id="15" name="Grafik 14" descr="Ein Bild, das Text, Schrift, Reihe, weiß enthält.&#10;&#10;Automatisch generierte Beschreibung">
            <a:extLst>
              <a:ext uri="{FF2B5EF4-FFF2-40B4-BE49-F238E27FC236}">
                <a16:creationId xmlns:a16="http://schemas.microsoft.com/office/drawing/2014/main" id="{460AEF00-9240-6F0E-1D71-D3F70AA86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016" y="2852936"/>
            <a:ext cx="3424933" cy="1007333"/>
          </a:xfrm>
          <a:prstGeom prst="rect">
            <a:avLst/>
          </a:prstGeom>
          <a:ln>
            <a:solidFill>
              <a:schemeClr val="dk1">
                <a:shade val="95000"/>
                <a:satMod val="105000"/>
              </a:schemeClr>
            </a:solidFill>
          </a:ln>
        </p:spPr>
      </p:pic>
    </p:spTree>
    <p:extLst>
      <p:ext uri="{BB962C8B-B14F-4D97-AF65-F5344CB8AC3E}">
        <p14:creationId xmlns:p14="http://schemas.microsoft.com/office/powerpoint/2010/main" val="4248792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a:xfrm>
                <a:off x="56456" y="1048891"/>
                <a:ext cx="9203968" cy="5188421"/>
              </a:xfrm>
            </p:spPr>
            <p:txBody>
              <a:bodyPr/>
              <a:lstStyle/>
              <a:p>
                <a:pPr marL="3175">
                  <a:spcBef>
                    <a:spcPts val="0"/>
                  </a:spcBef>
                </a:pPr>
                <a:r>
                  <a:rPr lang="de-DE" b="1" dirty="0">
                    <a:solidFill>
                      <a:schemeClr val="tx1"/>
                    </a:solidFill>
                    <a:ea typeface="Cambria Math" panose="02040503050406030204" pitchFamily="18" charset="0"/>
                    <a:sym typeface="Wingdings" panose="05000000000000000000" pitchFamily="2" charset="2"/>
                  </a:rPr>
                  <a:t>Prozentsatz Wachstum/Abnahme bestimmen</a:t>
                </a:r>
              </a:p>
              <a:p>
                <a:pPr>
                  <a:spcBef>
                    <a:spcPts val="0"/>
                  </a:spcBef>
                </a:pPr>
                <a:r>
                  <a:rPr lang="de-DE" sz="1600" dirty="0"/>
                  <a:t>Die Tabelle zeigt den weltweiten Anstieg des CO2-Verbrauchs pro Kopf steigt. Weisen Sie nach, dass der Anstieg bei ca. 4% pro Jahr liegt. </a:t>
                </a:r>
              </a:p>
              <a:p>
                <a:pPr>
                  <a:spcBef>
                    <a:spcPts val="0"/>
                  </a:spcBef>
                </a:pPr>
                <a:endParaRPr lang="de-DE" sz="1600" dirty="0"/>
              </a:p>
              <a:p>
                <a:pPr>
                  <a:spcBef>
                    <a:spcPts val="0"/>
                  </a:spcBef>
                </a:pPr>
                <a:endParaRPr lang="de-DE" sz="1600" dirty="0"/>
              </a:p>
              <a:p>
                <a:pPr>
                  <a:spcBef>
                    <a:spcPts val="0"/>
                  </a:spcBef>
                </a:pPr>
                <a:endParaRPr lang="de-DE" sz="1600" dirty="0"/>
              </a:p>
              <a:p>
                <a:pPr>
                  <a:spcBef>
                    <a:spcPts val="0"/>
                  </a:spcBef>
                </a:pPr>
                <a:endParaRPr lang="de-DE" sz="1600" dirty="0"/>
              </a:p>
              <a:p>
                <a:pPr>
                  <a:spcBef>
                    <a:spcPts val="0"/>
                  </a:spcBef>
                </a:pPr>
                <a:endParaRPr lang="de-DE" sz="1600" dirty="0"/>
              </a:p>
              <a:p>
                <a:pPr>
                  <a:spcBef>
                    <a:spcPts val="0"/>
                  </a:spcBef>
                </a:pPr>
                <a:r>
                  <a:rPr lang="de-DE" sz="1600" u="sng" dirty="0"/>
                  <a:t>Lösung:</a:t>
                </a:r>
              </a:p>
              <a:p>
                <a:pPr>
                  <a:spcBef>
                    <a:spcPts val="0"/>
                  </a:spcBef>
                </a:pPr>
                <a:r>
                  <a:rPr lang="de-DE" sz="1600" dirty="0"/>
                  <a:t>Vergleiche zum Beispiel den Wert von 2023 mit dem Vorjahreswert von 2022…</a:t>
                </a:r>
              </a:p>
              <a:p>
                <a:pPr>
                  <a:spcBef>
                    <a:spcPts val="0"/>
                  </a:spcBef>
                </a:pPr>
                <a:endParaRPr lang="de-DE" sz="1600" b="0" i="1" dirty="0">
                  <a:latin typeface="Cambria Math" panose="02040503050406030204" pitchFamily="18" charset="0"/>
                </a:endParaRPr>
              </a:p>
              <a:p>
                <a:pPr>
                  <a:spcBef>
                    <a:spcPts val="0"/>
                  </a:spcBef>
                </a:pPr>
                <a14:m>
                  <m:oMathPara xmlns:m="http://schemas.openxmlformats.org/officeDocument/2006/math">
                    <m:oMathParaPr>
                      <m:jc m:val="left"/>
                    </m:oMathParaPr>
                    <m:oMath xmlns:m="http://schemas.openxmlformats.org/officeDocument/2006/math">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𝑊𝑒𝑟𝑡</m:t>
                          </m:r>
                          <m:r>
                            <a:rPr lang="de-DE" sz="1600" b="0" i="1" smtClean="0">
                              <a:latin typeface="Cambria Math" panose="02040503050406030204" pitchFamily="18" charset="0"/>
                            </a:rPr>
                            <m:t> 2023</m:t>
                          </m:r>
                        </m:num>
                        <m:den>
                          <m:r>
                            <a:rPr lang="de-DE" sz="1600" b="0" i="1" smtClean="0">
                              <a:latin typeface="Cambria Math" panose="02040503050406030204" pitchFamily="18" charset="0"/>
                            </a:rPr>
                            <m:t>𝑊𝑒𝑟𝑡</m:t>
                          </m:r>
                          <m:r>
                            <a:rPr lang="de-DE" sz="1600" b="0" i="1" smtClean="0">
                              <a:latin typeface="Cambria Math" panose="02040503050406030204" pitchFamily="18" charset="0"/>
                            </a:rPr>
                            <m:t> 2022</m:t>
                          </m:r>
                        </m:den>
                      </m:f>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4,9</m:t>
                          </m:r>
                        </m:num>
                        <m:den>
                          <m:r>
                            <a:rPr lang="de-DE" sz="1600" b="0" i="1" smtClean="0">
                              <a:latin typeface="Cambria Math" panose="02040503050406030204" pitchFamily="18" charset="0"/>
                            </a:rPr>
                            <m:t>4,7</m:t>
                          </m:r>
                        </m:den>
                      </m:f>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1,04</m:t>
                      </m:r>
                    </m:oMath>
                  </m:oMathPara>
                </a14:m>
                <a:endParaRPr lang="de-DE" sz="1600" dirty="0"/>
              </a:p>
              <a:p>
                <a:pPr marL="3175">
                  <a:spcBef>
                    <a:spcPts val="0"/>
                  </a:spcBef>
                </a:pPr>
                <a:endParaRPr lang="de-DE" sz="1600" dirty="0">
                  <a:solidFill>
                    <a:schemeClr val="tx1"/>
                  </a:solidFill>
                  <a:ea typeface="Cambria Math" panose="02040503050406030204" pitchFamily="18" charset="0"/>
                  <a:sym typeface="Wingdings" panose="05000000000000000000" pitchFamily="2" charset="2"/>
                </a:endParaRPr>
              </a:p>
              <a:p>
                <a:pPr marL="3175">
                  <a:spcBef>
                    <a:spcPts val="0"/>
                  </a:spcBef>
                </a:pPr>
                <a:r>
                  <a:rPr lang="de-DE" sz="1600" dirty="0">
                    <a:solidFill>
                      <a:schemeClr val="tx1"/>
                    </a:solidFill>
                    <a:ea typeface="Cambria Math" panose="02040503050406030204" pitchFamily="18" charset="0"/>
                    <a:sym typeface="Wingdings" panose="05000000000000000000" pitchFamily="2" charset="2"/>
                  </a:rPr>
                  <a:t>=&gt; 4% Anstieg</a:t>
                </a:r>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xfrm>
                <a:off x="56456" y="1048891"/>
                <a:ext cx="9203968" cy="5188421"/>
              </a:xfrm>
              <a:blipFill>
                <a:blip r:embed="rId3"/>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4</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a:bodyPr>
          <a:lstStyle/>
          <a:p>
            <a:r>
              <a:rPr lang="de-DE" dirty="0"/>
              <a:t>Prozentsatz Bestimmen</a:t>
            </a:r>
          </a:p>
        </p:txBody>
      </p:sp>
      <p:sp>
        <p:nvSpPr>
          <p:cNvPr id="6" name="Fußzeilenplatzhalter 5">
            <a:extLst>
              <a:ext uri="{FF2B5EF4-FFF2-40B4-BE49-F238E27FC236}">
                <a16:creationId xmlns:a16="http://schemas.microsoft.com/office/drawing/2014/main" id="{0A15F712-2F4F-74F4-50E7-25A9A0C0E4D0}"/>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5" name="Tabelle 4">
            <a:extLst>
              <a:ext uri="{FF2B5EF4-FFF2-40B4-BE49-F238E27FC236}">
                <a16:creationId xmlns:a16="http://schemas.microsoft.com/office/drawing/2014/main" id="{22566FBE-9E08-36BC-4CA2-8E42735160B5}"/>
              </a:ext>
            </a:extLst>
          </p:cNvPr>
          <p:cNvGraphicFramePr>
            <a:graphicFrameLocks noGrp="1"/>
          </p:cNvGraphicFramePr>
          <p:nvPr>
            <p:extLst>
              <p:ext uri="{D42A27DB-BD31-4B8C-83A1-F6EECF244321}">
                <p14:modId xmlns:p14="http://schemas.microsoft.com/office/powerpoint/2010/main" val="3492025519"/>
              </p:ext>
            </p:extLst>
          </p:nvPr>
        </p:nvGraphicFramePr>
        <p:xfrm>
          <a:off x="211754" y="1988840"/>
          <a:ext cx="5502689" cy="949960"/>
        </p:xfrm>
        <a:graphic>
          <a:graphicData uri="http://schemas.openxmlformats.org/drawingml/2006/table">
            <a:tbl>
              <a:tblPr firstRow="1" bandRow="1">
                <a:tableStyleId>{5C22544A-7EE6-4342-B048-85BDC9FD1C3A}</a:tableStyleId>
              </a:tblPr>
              <a:tblGrid>
                <a:gridCol w="1821969">
                  <a:extLst>
                    <a:ext uri="{9D8B030D-6E8A-4147-A177-3AD203B41FA5}">
                      <a16:colId xmlns:a16="http://schemas.microsoft.com/office/drawing/2014/main" val="2460481451"/>
                    </a:ext>
                  </a:extLst>
                </a:gridCol>
                <a:gridCol w="920180">
                  <a:extLst>
                    <a:ext uri="{9D8B030D-6E8A-4147-A177-3AD203B41FA5}">
                      <a16:colId xmlns:a16="http://schemas.microsoft.com/office/drawing/2014/main" val="2838836719"/>
                    </a:ext>
                  </a:extLst>
                </a:gridCol>
                <a:gridCol w="920180">
                  <a:extLst>
                    <a:ext uri="{9D8B030D-6E8A-4147-A177-3AD203B41FA5}">
                      <a16:colId xmlns:a16="http://schemas.microsoft.com/office/drawing/2014/main" val="3564665321"/>
                    </a:ext>
                  </a:extLst>
                </a:gridCol>
                <a:gridCol w="920180">
                  <a:extLst>
                    <a:ext uri="{9D8B030D-6E8A-4147-A177-3AD203B41FA5}">
                      <a16:colId xmlns:a16="http://schemas.microsoft.com/office/drawing/2014/main" val="3805189209"/>
                    </a:ext>
                  </a:extLst>
                </a:gridCol>
                <a:gridCol w="920180">
                  <a:extLst>
                    <a:ext uri="{9D8B030D-6E8A-4147-A177-3AD203B41FA5}">
                      <a16:colId xmlns:a16="http://schemas.microsoft.com/office/drawing/2014/main" val="929320903"/>
                    </a:ext>
                  </a:extLst>
                </a:gridCol>
              </a:tblGrid>
              <a:tr h="370840">
                <a:tc>
                  <a:txBody>
                    <a:bodyPr/>
                    <a:lstStyle/>
                    <a:p>
                      <a:r>
                        <a:rPr lang="de-DE" sz="1600" b="0" dirty="0">
                          <a:solidFill>
                            <a:schemeClr val="tx1"/>
                          </a:solidFill>
                        </a:rPr>
                        <a:t>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31275"/>
                  </a:ext>
                </a:extLst>
              </a:tr>
              <a:tr h="370840">
                <a:tc>
                  <a:txBody>
                    <a:bodyPr/>
                    <a:lstStyle/>
                    <a:p>
                      <a:r>
                        <a:rPr lang="de-DE" sz="1600" b="0" dirty="0">
                          <a:solidFill>
                            <a:schemeClr val="tx1"/>
                          </a:solidFill>
                        </a:rPr>
                        <a:t>CO</a:t>
                      </a:r>
                      <a:r>
                        <a:rPr lang="de-DE" sz="1600" b="0" baseline="-25000" dirty="0">
                          <a:solidFill>
                            <a:schemeClr val="tx1"/>
                          </a:solidFill>
                        </a:rPr>
                        <a:t>2</a:t>
                      </a:r>
                      <a:r>
                        <a:rPr lang="de-DE" sz="1600" b="0" dirty="0">
                          <a:solidFill>
                            <a:schemeClr val="tx1"/>
                          </a:solidFill>
                        </a:rPr>
                        <a:t>-Verbrauch pro Person in Tonnen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507782"/>
                  </a:ext>
                </a:extLst>
              </a:tr>
            </a:tbl>
          </a:graphicData>
        </a:graphic>
      </p:graphicFrame>
    </p:spTree>
    <p:extLst>
      <p:ext uri="{BB962C8B-B14F-4D97-AF65-F5344CB8AC3E}">
        <p14:creationId xmlns:p14="http://schemas.microsoft.com/office/powerpoint/2010/main" val="135405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p:txBody>
              <a:bodyPr/>
              <a:lstStyle/>
              <a:p>
                <a:r>
                  <a:rPr lang="de-DE" b="1" dirty="0"/>
                  <a:t>Wachstum und Abnahme</a:t>
                </a:r>
              </a:p>
              <a:p>
                <a:endParaRPr lang="de-DE" sz="500" dirty="0"/>
              </a:p>
              <a:p>
                <a:r>
                  <a:rPr lang="de-DE" sz="1600" b="1" dirty="0"/>
                  <a:t>Beispiel 1: </a:t>
                </a:r>
                <a:br>
                  <a:rPr lang="de-DE" sz="1600" b="1" dirty="0"/>
                </a:br>
                <a:r>
                  <a:rPr lang="de-DE" sz="1600" dirty="0"/>
                  <a:t> </a:t>
                </a:r>
                <a14:m>
                  <m:oMath xmlns:m="http://schemas.openxmlformats.org/officeDocument/2006/math">
                    <m:r>
                      <a:rPr lang="de-DE" sz="1600" b="0" i="1" smtClean="0">
                        <a:latin typeface="Cambria Math" panose="02040503050406030204" pitchFamily="18" charset="0"/>
                      </a:rPr>
                      <m:t>𝑓</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𝑥</m:t>
                        </m:r>
                      </m:e>
                    </m:d>
                    <m:r>
                      <a:rPr lang="de-DE" sz="1600" b="0" i="1" smtClean="0">
                        <a:latin typeface="Cambria Math" panose="02040503050406030204" pitchFamily="18" charset="0"/>
                      </a:rPr>
                      <m:t>=3</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𝑥</m:t>
                        </m:r>
                      </m:sup>
                    </m:sSup>
                  </m:oMath>
                </a14:m>
                <a:endParaRPr lang="de-DE" sz="1600" dirty="0"/>
              </a:p>
              <a:p>
                <a:r>
                  <a:rPr lang="de-DE" sz="1600" dirty="0"/>
                  <a:t>Der Wachstumsfaktor ist größer als 1.</a:t>
                </a:r>
              </a:p>
              <a:p>
                <a:r>
                  <a:rPr lang="de-DE" sz="1600" dirty="0"/>
                  <a:t>Hier verdoppeln sich z.B. 3 Bakterien pro Stunde.</a:t>
                </a:r>
              </a:p>
              <a:p>
                <a:r>
                  <a:rPr lang="de-DE" sz="1600" dirty="0"/>
                  <a:t>Der Graph </a:t>
                </a:r>
                <a:r>
                  <a:rPr lang="de-DE" sz="1600" b="1" dirty="0"/>
                  <a:t>steigt</a:t>
                </a:r>
                <a:r>
                  <a:rPr lang="de-DE" sz="1600" dirty="0"/>
                  <a:t>. </a:t>
                </a:r>
              </a:p>
              <a:p>
                <a:endParaRPr lang="de-DE" sz="1600" i="1" dirty="0">
                  <a:latin typeface="Cambria Math" panose="02040503050406030204" pitchFamily="18" charset="0"/>
                </a:endParaRPr>
              </a:p>
              <a:p>
                <a:r>
                  <a:rPr lang="de-DE" sz="1600" b="1" dirty="0"/>
                  <a:t>Beispiel 2:</a:t>
                </a:r>
                <a:endParaRPr lang="de-DE"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i="1">
                          <a:latin typeface="Cambria Math" panose="02040503050406030204" pitchFamily="18" charset="0"/>
                        </a:rPr>
                        <m:t>𝑓</m:t>
                      </m:r>
                      <m:d>
                        <m:dPr>
                          <m:ctrlPr>
                            <a:rPr lang="de-DE" sz="1600" i="1">
                              <a:latin typeface="Cambria Math" panose="02040503050406030204" pitchFamily="18" charset="0"/>
                            </a:rPr>
                          </m:ctrlPr>
                        </m:dPr>
                        <m:e>
                          <m:r>
                            <a:rPr lang="de-DE" sz="1600" i="1">
                              <a:latin typeface="Cambria Math" panose="02040503050406030204" pitchFamily="18" charset="0"/>
                            </a:rPr>
                            <m:t>𝑥</m:t>
                          </m:r>
                        </m:e>
                      </m:d>
                      <m:r>
                        <a:rPr lang="de-DE" sz="1600" i="1">
                          <a:latin typeface="Cambria Math" panose="02040503050406030204" pitchFamily="18" charset="0"/>
                        </a:rPr>
                        <m:t>=3</m:t>
                      </m:r>
                      <m:r>
                        <a:rPr lang="de-DE" sz="1600" i="1">
                          <a:latin typeface="Cambria Math" panose="02040503050406030204" pitchFamily="18" charset="0"/>
                          <a:ea typeface="Cambria Math" panose="02040503050406030204" pitchFamily="18" charset="0"/>
                        </a:rPr>
                        <m:t>∙</m:t>
                      </m:r>
                      <m:sSup>
                        <m:sSupPr>
                          <m:ctrlPr>
                            <a:rPr lang="de-DE" sz="1600" i="1">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0,5</m:t>
                          </m:r>
                        </m:e>
                        <m:sup>
                          <m:r>
                            <a:rPr lang="de-DE" sz="1600" i="1">
                              <a:latin typeface="Cambria Math" panose="02040503050406030204" pitchFamily="18" charset="0"/>
                              <a:ea typeface="Cambria Math" panose="02040503050406030204" pitchFamily="18" charset="0"/>
                            </a:rPr>
                            <m:t>𝑥</m:t>
                          </m:r>
                        </m:sup>
                      </m:sSup>
                    </m:oMath>
                  </m:oMathPara>
                </a14:m>
                <a:endParaRPr lang="de-DE" sz="1600" dirty="0"/>
              </a:p>
              <a:p>
                <a:r>
                  <a:rPr lang="de-DE" sz="1600" dirty="0"/>
                  <a:t>Der Wachstumsfaktor ist kleiner als 1.</a:t>
                </a:r>
              </a:p>
              <a:p>
                <a:r>
                  <a:rPr lang="de-DE" sz="1600" dirty="0"/>
                  <a:t>Hier halbieren sich z.B. 3 Bakterien pro Stunde.</a:t>
                </a:r>
              </a:p>
              <a:p>
                <a:r>
                  <a:rPr lang="de-DE" sz="1600" dirty="0"/>
                  <a:t>Der Graph </a:t>
                </a:r>
                <a:r>
                  <a:rPr lang="de-DE" sz="1600" b="1" dirty="0"/>
                  <a:t>fällt</a:t>
                </a:r>
                <a:r>
                  <a:rPr lang="de-DE" sz="1600" dirty="0"/>
                  <a:t>. </a:t>
                </a:r>
              </a:p>
              <a:p>
                <a:endParaRPr lang="de-DE" sz="1600" dirty="0"/>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5</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a:bodyPr>
          <a:lstStyle/>
          <a:p>
            <a:r>
              <a:rPr lang="de-DE" dirty="0"/>
              <a:t>Wachstum unterscheiden I</a:t>
            </a:r>
          </a:p>
        </p:txBody>
      </p:sp>
      <p:sp>
        <p:nvSpPr>
          <p:cNvPr id="5" name="Fußzeilenplatzhalter 5">
            <a:extLst>
              <a:ext uri="{FF2B5EF4-FFF2-40B4-BE49-F238E27FC236}">
                <a16:creationId xmlns:a16="http://schemas.microsoft.com/office/drawing/2014/main" id="{E000E6C9-F805-6919-6694-441A6F0ABF98}"/>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pic>
        <p:nvPicPr>
          <p:cNvPr id="8" name="Grafik 7">
            <a:extLst>
              <a:ext uri="{FF2B5EF4-FFF2-40B4-BE49-F238E27FC236}">
                <a16:creationId xmlns:a16="http://schemas.microsoft.com/office/drawing/2014/main" id="{64A84995-A674-8F19-DBF0-B5DFCFF09902}"/>
              </a:ext>
            </a:extLst>
          </p:cNvPr>
          <p:cNvPicPr>
            <a:picLocks noChangeAspect="1"/>
          </p:cNvPicPr>
          <p:nvPr/>
        </p:nvPicPr>
        <p:blipFill>
          <a:blip r:embed="rId3"/>
          <a:stretch>
            <a:fillRect/>
          </a:stretch>
        </p:blipFill>
        <p:spPr>
          <a:xfrm>
            <a:off x="5831295" y="1344885"/>
            <a:ext cx="2522000" cy="4680000"/>
          </a:xfrm>
          <a:prstGeom prst="rect">
            <a:avLst/>
          </a:prstGeom>
        </p:spPr>
      </p:pic>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7F87C915-B015-7EF2-1501-8526BFC6C298}"/>
                  </a:ext>
                </a:extLst>
              </p:cNvPr>
              <p:cNvSpPr txBox="1"/>
              <p:nvPr/>
            </p:nvSpPr>
            <p:spPr>
              <a:xfrm>
                <a:off x="5014569" y="1972044"/>
                <a:ext cx="1372619" cy="307777"/>
              </a:xfrm>
              <a:prstGeom prst="rect">
                <a:avLst/>
              </a:prstGeom>
              <a:noFill/>
              <a:ln w="12700">
                <a:solidFill>
                  <a:schemeClr val="tx1"/>
                </a:solidFill>
              </a:ln>
            </p:spPr>
            <p:txBody>
              <a:bodyPr wrap="none" rtlCol="0">
                <a:spAutoFit/>
              </a:bodyPr>
              <a:lstStyle/>
              <a:p>
                <a:pPr algn="ctr"/>
                <a14:m>
                  <m:oMath xmlns:m="http://schemas.openxmlformats.org/officeDocument/2006/math">
                    <m:r>
                      <a:rPr lang="de-DE" sz="1400" b="0" i="1" smtClean="0">
                        <a:latin typeface="Cambria Math" panose="02040503050406030204" pitchFamily="18" charset="0"/>
                      </a:rPr>
                      <m:t>𝑓</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𝑥</m:t>
                        </m:r>
                      </m:e>
                    </m:d>
                    <m:r>
                      <a:rPr lang="de-DE" sz="1400" b="0" i="1" smtClean="0">
                        <a:latin typeface="Cambria Math" panose="02040503050406030204" pitchFamily="18" charset="0"/>
                      </a:rPr>
                      <m:t>=3</m:t>
                    </m:r>
                    <m:r>
                      <a:rPr lang="de-DE" sz="1400" b="0" i="1" smtClean="0">
                        <a:latin typeface="Cambria Math" panose="02040503050406030204" pitchFamily="18" charset="0"/>
                        <a:ea typeface="Cambria Math" panose="02040503050406030204" pitchFamily="18" charset="0"/>
                      </a:rPr>
                      <m:t>∙</m:t>
                    </m:r>
                    <m:sSup>
                      <m:sSupPr>
                        <m:ctrlPr>
                          <a:rPr lang="de-DE" sz="1400" b="0" i="1" smtClean="0">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0,5</m:t>
                        </m:r>
                      </m:e>
                      <m:sup>
                        <m:r>
                          <a:rPr lang="de-DE" sz="1400" b="0" i="1" smtClean="0">
                            <a:latin typeface="Cambria Math" panose="02040503050406030204" pitchFamily="18" charset="0"/>
                            <a:ea typeface="Cambria Math" panose="02040503050406030204" pitchFamily="18" charset="0"/>
                          </a:rPr>
                          <m:t>𝑥</m:t>
                        </m:r>
                      </m:sup>
                    </m:sSup>
                  </m:oMath>
                </a14:m>
                <a:r>
                  <a:rPr lang="de-DE" sz="1400" dirty="0"/>
                  <a:t> </a:t>
                </a:r>
              </a:p>
            </p:txBody>
          </p:sp>
        </mc:Choice>
        <mc:Fallback xmlns="">
          <p:sp>
            <p:nvSpPr>
              <p:cNvPr id="9" name="Textfeld 8">
                <a:extLst>
                  <a:ext uri="{FF2B5EF4-FFF2-40B4-BE49-F238E27FC236}">
                    <a16:creationId xmlns:a16="http://schemas.microsoft.com/office/drawing/2014/main" id="{7F87C915-B015-7EF2-1501-8526BFC6C298}"/>
                  </a:ext>
                </a:extLst>
              </p:cNvPr>
              <p:cNvSpPr txBox="1">
                <a:spLocks noRot="1" noChangeAspect="1" noMove="1" noResize="1" noEditPoints="1" noAdjustHandles="1" noChangeArrowheads="1" noChangeShapeType="1" noTextEdit="1"/>
              </p:cNvSpPr>
              <p:nvPr/>
            </p:nvSpPr>
            <p:spPr>
              <a:xfrm>
                <a:off x="5014569" y="1972044"/>
                <a:ext cx="1372619" cy="307777"/>
              </a:xfrm>
              <a:prstGeom prst="rect">
                <a:avLst/>
              </a:prstGeom>
              <a:blipFill>
                <a:blip r:embed="rId4"/>
                <a:stretch>
                  <a:fillRect b="-7692"/>
                </a:stretch>
              </a:blipFill>
              <a:ln w="12700">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CBB5E9E4-0BE4-F7C8-EA89-0EE7FE72744C}"/>
                  </a:ext>
                </a:extLst>
              </p:cNvPr>
              <p:cNvSpPr txBox="1"/>
              <p:nvPr/>
            </p:nvSpPr>
            <p:spPr>
              <a:xfrm>
                <a:off x="7735113" y="1966924"/>
                <a:ext cx="1236364" cy="307777"/>
              </a:xfrm>
              <a:prstGeom prst="rect">
                <a:avLst/>
              </a:prstGeom>
              <a:noFill/>
              <a:ln w="12700">
                <a:solidFill>
                  <a:schemeClr val="tx1"/>
                </a:solidFill>
              </a:ln>
            </p:spPr>
            <p:txBody>
              <a:bodyPr wrap="none" rtlCol="0">
                <a:spAutoFit/>
              </a:bodyPr>
              <a:lstStyle/>
              <a:p>
                <a:pPr algn="ctr"/>
                <a14:m>
                  <m:oMath xmlns:m="http://schemas.openxmlformats.org/officeDocument/2006/math">
                    <m:r>
                      <a:rPr lang="de-DE" sz="1400" b="0" i="1" smtClean="0">
                        <a:latin typeface="Cambria Math" panose="02040503050406030204" pitchFamily="18" charset="0"/>
                      </a:rPr>
                      <m:t>𝑓</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𝑥</m:t>
                        </m:r>
                      </m:e>
                    </m:d>
                    <m:r>
                      <a:rPr lang="de-DE" sz="1400" b="0" i="1" smtClean="0">
                        <a:latin typeface="Cambria Math" panose="02040503050406030204" pitchFamily="18" charset="0"/>
                      </a:rPr>
                      <m:t>=3</m:t>
                    </m:r>
                    <m:r>
                      <a:rPr lang="de-DE" sz="1400" b="0" i="1" smtClean="0">
                        <a:latin typeface="Cambria Math" panose="02040503050406030204" pitchFamily="18" charset="0"/>
                        <a:ea typeface="Cambria Math" panose="02040503050406030204" pitchFamily="18" charset="0"/>
                      </a:rPr>
                      <m:t>∙</m:t>
                    </m:r>
                    <m:sSup>
                      <m:sSupPr>
                        <m:ctrlPr>
                          <a:rPr lang="de-DE" sz="1400" b="0" i="1" smtClean="0">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2</m:t>
                        </m:r>
                      </m:e>
                      <m:sup>
                        <m:r>
                          <a:rPr lang="de-DE" sz="1400" b="0" i="1" smtClean="0">
                            <a:latin typeface="Cambria Math" panose="02040503050406030204" pitchFamily="18" charset="0"/>
                            <a:ea typeface="Cambria Math" panose="02040503050406030204" pitchFamily="18" charset="0"/>
                          </a:rPr>
                          <m:t>𝑥</m:t>
                        </m:r>
                      </m:sup>
                    </m:sSup>
                  </m:oMath>
                </a14:m>
                <a:r>
                  <a:rPr lang="de-DE" sz="1400" dirty="0"/>
                  <a:t> </a:t>
                </a:r>
              </a:p>
            </p:txBody>
          </p:sp>
        </mc:Choice>
        <mc:Fallback xmlns="">
          <p:sp>
            <p:nvSpPr>
              <p:cNvPr id="10" name="Textfeld 9">
                <a:extLst>
                  <a:ext uri="{FF2B5EF4-FFF2-40B4-BE49-F238E27FC236}">
                    <a16:creationId xmlns:a16="http://schemas.microsoft.com/office/drawing/2014/main" id="{CBB5E9E4-0BE4-F7C8-EA89-0EE7FE72744C}"/>
                  </a:ext>
                </a:extLst>
              </p:cNvPr>
              <p:cNvSpPr txBox="1">
                <a:spLocks noRot="1" noChangeAspect="1" noMove="1" noResize="1" noEditPoints="1" noAdjustHandles="1" noChangeArrowheads="1" noChangeShapeType="1" noTextEdit="1"/>
              </p:cNvSpPr>
              <p:nvPr/>
            </p:nvSpPr>
            <p:spPr>
              <a:xfrm>
                <a:off x="7735113" y="1966924"/>
                <a:ext cx="1236364" cy="307777"/>
              </a:xfrm>
              <a:prstGeom prst="rect">
                <a:avLst/>
              </a:prstGeom>
              <a:blipFill>
                <a:blip r:embed="rId5"/>
                <a:stretch>
                  <a:fillRect b="-7692"/>
                </a:stretch>
              </a:blipFill>
              <a:ln w="12700">
                <a:solidFill>
                  <a:schemeClr val="tx1"/>
                </a:solidFill>
              </a:ln>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D28412C6-2680-4A36-EE41-BF7715FEDB1D}"/>
              </a:ext>
            </a:extLst>
          </p:cNvPr>
          <p:cNvCxnSpPr/>
          <p:nvPr/>
        </p:nvCxnSpPr>
        <p:spPr>
          <a:xfrm>
            <a:off x="6387188" y="3041576"/>
            <a:ext cx="294004" cy="96348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Gerade Verbindung mit Pfeil 15">
            <a:extLst>
              <a:ext uri="{FF2B5EF4-FFF2-40B4-BE49-F238E27FC236}">
                <a16:creationId xmlns:a16="http://schemas.microsoft.com/office/drawing/2014/main" id="{B1BF7ADD-1CF3-77FE-4226-E5AFB11F2E6A}"/>
              </a:ext>
            </a:extLst>
          </p:cNvPr>
          <p:cNvCxnSpPr>
            <a:cxnSpLocks/>
          </p:cNvCxnSpPr>
          <p:nvPr/>
        </p:nvCxnSpPr>
        <p:spPr>
          <a:xfrm flipV="1">
            <a:off x="7457554" y="3041576"/>
            <a:ext cx="224925" cy="963488"/>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8" name="Textfeld 17">
            <a:extLst>
              <a:ext uri="{FF2B5EF4-FFF2-40B4-BE49-F238E27FC236}">
                <a16:creationId xmlns:a16="http://schemas.microsoft.com/office/drawing/2014/main" id="{8B35CDAD-697E-0C82-0207-F96DF997D58F}"/>
              </a:ext>
            </a:extLst>
          </p:cNvPr>
          <p:cNvSpPr txBox="1"/>
          <p:nvPr/>
        </p:nvSpPr>
        <p:spPr>
          <a:xfrm rot="16948566">
            <a:off x="7230561" y="3443502"/>
            <a:ext cx="903837" cy="338554"/>
          </a:xfrm>
          <a:prstGeom prst="rect">
            <a:avLst/>
          </a:prstGeom>
          <a:noFill/>
        </p:spPr>
        <p:txBody>
          <a:bodyPr wrap="none" rtlCol="0">
            <a:spAutoFit/>
          </a:bodyPr>
          <a:lstStyle/>
          <a:p>
            <a:r>
              <a:rPr lang="de-DE" sz="1600" b="1" dirty="0">
                <a:solidFill>
                  <a:srgbClr val="0070C0"/>
                </a:solidFill>
              </a:rPr>
              <a:t>steigend</a:t>
            </a:r>
          </a:p>
        </p:txBody>
      </p:sp>
      <p:sp>
        <p:nvSpPr>
          <p:cNvPr id="19" name="Textfeld 18">
            <a:extLst>
              <a:ext uri="{FF2B5EF4-FFF2-40B4-BE49-F238E27FC236}">
                <a16:creationId xmlns:a16="http://schemas.microsoft.com/office/drawing/2014/main" id="{1C919210-AD38-7389-87F5-720580153C1B}"/>
              </a:ext>
            </a:extLst>
          </p:cNvPr>
          <p:cNvSpPr txBox="1"/>
          <p:nvPr/>
        </p:nvSpPr>
        <p:spPr>
          <a:xfrm rot="4285143">
            <a:off x="6001570" y="3340758"/>
            <a:ext cx="771237" cy="338554"/>
          </a:xfrm>
          <a:prstGeom prst="rect">
            <a:avLst/>
          </a:prstGeom>
          <a:noFill/>
        </p:spPr>
        <p:txBody>
          <a:bodyPr wrap="none" rtlCol="0">
            <a:spAutoFit/>
          </a:bodyPr>
          <a:lstStyle/>
          <a:p>
            <a:r>
              <a:rPr lang="de-DE" sz="1600" b="1" dirty="0">
                <a:solidFill>
                  <a:srgbClr val="C00000"/>
                </a:solidFill>
              </a:rPr>
              <a:t>fallend</a:t>
            </a:r>
          </a:p>
        </p:txBody>
      </p:sp>
    </p:spTree>
    <p:extLst>
      <p:ext uri="{BB962C8B-B14F-4D97-AF65-F5344CB8AC3E}">
        <p14:creationId xmlns:p14="http://schemas.microsoft.com/office/powerpoint/2010/main" val="277921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AA2FA68-07BC-7BCB-56E0-6A1B146BC31C}"/>
              </a:ext>
            </a:extLst>
          </p:cNvPr>
          <p:cNvSpPr>
            <a:spLocks noGrp="1"/>
          </p:cNvSpPr>
          <p:nvPr>
            <p:ph idx="1"/>
          </p:nvPr>
        </p:nvSpPr>
        <p:spPr/>
        <p:txBody>
          <a:bodyPr/>
          <a:lstStyle/>
          <a:p>
            <a:r>
              <a:rPr lang="de-DE" sz="1600" b="1" dirty="0"/>
              <a:t>Aufgabe 1</a:t>
            </a:r>
          </a:p>
          <a:p>
            <a:r>
              <a:rPr lang="de-DE" sz="1600" dirty="0"/>
              <a:t>Gib an wie viel 20% von 500 € sind.</a:t>
            </a:r>
          </a:p>
          <a:p>
            <a:endParaRPr lang="de-DE" sz="1600" b="1" dirty="0"/>
          </a:p>
          <a:p>
            <a:r>
              <a:rPr lang="de-DE" sz="1600" b="1" dirty="0"/>
              <a:t>Aufgabe 2 </a:t>
            </a:r>
            <a:r>
              <a:rPr lang="de-DE" sz="1600" dirty="0"/>
              <a:t>[vgl. MSA 2018 N A2]</a:t>
            </a:r>
          </a:p>
          <a:p>
            <a:r>
              <a:rPr lang="de-DE" sz="1600" dirty="0"/>
              <a:t>Familie Neumann zahlte im Jahr 2017 für ihre Wohnung monatlich 800 Euro Miete.</a:t>
            </a:r>
          </a:p>
          <a:p>
            <a:r>
              <a:rPr lang="de-DE" sz="1600" dirty="0"/>
              <a:t>Ihr Mietvertrag sieht eine jährliche Steigerung der Monatsmiete um 2 % vor.</a:t>
            </a:r>
          </a:p>
          <a:p>
            <a:r>
              <a:rPr lang="de-DE" sz="1600" dirty="0"/>
              <a:t>Berechne die monatlichen Mietkosten für das Jahr 2018.</a:t>
            </a:r>
          </a:p>
          <a:p>
            <a:endParaRPr lang="de-DE" sz="1600" b="1" dirty="0"/>
          </a:p>
          <a:p>
            <a:endParaRPr lang="de-DE" sz="1600" dirty="0"/>
          </a:p>
        </p:txBody>
      </p:sp>
      <p:sp>
        <p:nvSpPr>
          <p:cNvPr id="4" name="Titel 3">
            <a:extLst>
              <a:ext uri="{FF2B5EF4-FFF2-40B4-BE49-F238E27FC236}">
                <a16:creationId xmlns:a16="http://schemas.microsoft.com/office/drawing/2014/main" id="{59BA76D5-A4F0-89CC-D318-4CF65E3B49A5}"/>
              </a:ext>
            </a:extLst>
          </p:cNvPr>
          <p:cNvSpPr>
            <a:spLocks noGrp="1"/>
          </p:cNvSpPr>
          <p:nvPr>
            <p:ph type="title"/>
          </p:nvPr>
        </p:nvSpPr>
        <p:spPr/>
        <p:txBody>
          <a:bodyPr/>
          <a:lstStyle/>
          <a:p>
            <a:r>
              <a:rPr lang="de-DE" dirty="0"/>
              <a:t>Prozentrechnung</a:t>
            </a:r>
          </a:p>
        </p:txBody>
      </p:sp>
      <p:sp>
        <p:nvSpPr>
          <p:cNvPr id="6" name="Titel 3">
            <a:extLst>
              <a:ext uri="{FF2B5EF4-FFF2-40B4-BE49-F238E27FC236}">
                <a16:creationId xmlns:a16="http://schemas.microsoft.com/office/drawing/2014/main" id="{8FD3F1A2-8657-45B4-AC3C-CE4C54E0A47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grpSp>
        <p:nvGrpSpPr>
          <p:cNvPr id="32" name="Knopf 8">
            <a:extLst>
              <a:ext uri="{FF2B5EF4-FFF2-40B4-BE49-F238E27FC236}">
                <a16:creationId xmlns:a16="http://schemas.microsoft.com/office/drawing/2014/main" id="{DC4C0A72-D621-4F17-100F-32F564F89A01}"/>
              </a:ext>
            </a:extLst>
          </p:cNvPr>
          <p:cNvGrpSpPr/>
          <p:nvPr/>
        </p:nvGrpSpPr>
        <p:grpSpPr>
          <a:xfrm>
            <a:off x="9381389" y="5472416"/>
            <a:ext cx="513769" cy="504000"/>
            <a:chOff x="9312680" y="5062255"/>
            <a:chExt cx="580391" cy="576064"/>
          </a:xfrm>
          <a:solidFill>
            <a:schemeClr val="accent1"/>
          </a:solidFill>
        </p:grpSpPr>
        <p:sp>
          <p:nvSpPr>
            <p:cNvPr id="33" name="Rechteck 32">
              <a:extLst>
                <a:ext uri="{FF2B5EF4-FFF2-40B4-BE49-F238E27FC236}">
                  <a16:creationId xmlns:a16="http://schemas.microsoft.com/office/drawing/2014/main" id="{BF18FBC5-F922-26FE-13CF-3CDC4FCA73D0}"/>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Knop8">
              <a:extLst>
                <a:ext uri="{FF2B5EF4-FFF2-40B4-BE49-F238E27FC236}">
                  <a16:creationId xmlns:a16="http://schemas.microsoft.com/office/drawing/2014/main" id="{8917D3A4-ECC5-E2C3-7034-C7C2EE0B24BC}"/>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35" name="Knopf 7">
            <a:extLst>
              <a:ext uri="{FF2B5EF4-FFF2-40B4-BE49-F238E27FC236}">
                <a16:creationId xmlns:a16="http://schemas.microsoft.com/office/drawing/2014/main" id="{FAA7448A-8338-7655-FC99-E53272FD1C9E}"/>
              </a:ext>
            </a:extLst>
          </p:cNvPr>
          <p:cNvGrpSpPr/>
          <p:nvPr/>
        </p:nvGrpSpPr>
        <p:grpSpPr>
          <a:xfrm>
            <a:off x="9379302" y="4839935"/>
            <a:ext cx="513769" cy="504000"/>
            <a:chOff x="9312680" y="5062255"/>
            <a:chExt cx="580391" cy="576064"/>
          </a:xfrm>
          <a:solidFill>
            <a:schemeClr val="accent1"/>
          </a:solidFill>
        </p:grpSpPr>
        <p:sp>
          <p:nvSpPr>
            <p:cNvPr id="36" name="Rechteck 35">
              <a:extLst>
                <a:ext uri="{FF2B5EF4-FFF2-40B4-BE49-F238E27FC236}">
                  <a16:creationId xmlns:a16="http://schemas.microsoft.com/office/drawing/2014/main" id="{7C2DA62C-691E-DA40-6D5F-63510F01BD68}"/>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Knop7">
              <a:extLst>
                <a:ext uri="{FF2B5EF4-FFF2-40B4-BE49-F238E27FC236}">
                  <a16:creationId xmlns:a16="http://schemas.microsoft.com/office/drawing/2014/main" id="{7C308EB1-7172-4CD4-7F55-477CB075C73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38" name="Knopf6">
            <a:extLst>
              <a:ext uri="{FF2B5EF4-FFF2-40B4-BE49-F238E27FC236}">
                <a16:creationId xmlns:a16="http://schemas.microsoft.com/office/drawing/2014/main" id="{CB309853-D620-91E1-2DE7-01091CAF9020}"/>
              </a:ext>
            </a:extLst>
          </p:cNvPr>
          <p:cNvGrpSpPr/>
          <p:nvPr/>
        </p:nvGrpSpPr>
        <p:grpSpPr>
          <a:xfrm>
            <a:off x="9383011" y="4207454"/>
            <a:ext cx="525690" cy="504000"/>
            <a:chOff x="8550142" y="4941168"/>
            <a:chExt cx="593858" cy="576064"/>
          </a:xfrm>
          <a:solidFill>
            <a:schemeClr val="accent1"/>
          </a:solidFill>
        </p:grpSpPr>
        <p:sp>
          <p:nvSpPr>
            <p:cNvPr id="39" name="Rechteck 38">
              <a:extLst>
                <a:ext uri="{FF2B5EF4-FFF2-40B4-BE49-F238E27FC236}">
                  <a16:creationId xmlns:a16="http://schemas.microsoft.com/office/drawing/2014/main" id="{7C96125C-E8D8-4470-F1B3-53950230316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Ellipse 13">
              <a:extLst>
                <a:ext uri="{FF2B5EF4-FFF2-40B4-BE49-F238E27FC236}">
                  <a16:creationId xmlns:a16="http://schemas.microsoft.com/office/drawing/2014/main" id="{4FBD75E4-2584-7469-5055-74340F3F825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1" name="Knopf5">
            <a:extLst>
              <a:ext uri="{FF2B5EF4-FFF2-40B4-BE49-F238E27FC236}">
                <a16:creationId xmlns:a16="http://schemas.microsoft.com/office/drawing/2014/main" id="{EEF05DC1-5984-DABA-9550-50055B3E3109}"/>
              </a:ext>
            </a:extLst>
          </p:cNvPr>
          <p:cNvGrpSpPr/>
          <p:nvPr/>
        </p:nvGrpSpPr>
        <p:grpSpPr>
          <a:xfrm>
            <a:off x="9383011" y="3574973"/>
            <a:ext cx="525690" cy="504000"/>
            <a:chOff x="8550142" y="4941168"/>
            <a:chExt cx="593858" cy="576064"/>
          </a:xfrm>
          <a:solidFill>
            <a:schemeClr val="accent1"/>
          </a:solidFill>
        </p:grpSpPr>
        <p:sp>
          <p:nvSpPr>
            <p:cNvPr id="42" name="Rechteck 41">
              <a:extLst>
                <a:ext uri="{FF2B5EF4-FFF2-40B4-BE49-F238E27FC236}">
                  <a16:creationId xmlns:a16="http://schemas.microsoft.com/office/drawing/2014/main" id="{2B91903D-0D26-F104-A7C2-BDDB4AD4749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Ellipse 16">
              <a:extLst>
                <a:ext uri="{FF2B5EF4-FFF2-40B4-BE49-F238E27FC236}">
                  <a16:creationId xmlns:a16="http://schemas.microsoft.com/office/drawing/2014/main" id="{958036C2-B4AD-3A10-F639-D8AB62630F4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4" name="Knopf4">
            <a:extLst>
              <a:ext uri="{FF2B5EF4-FFF2-40B4-BE49-F238E27FC236}">
                <a16:creationId xmlns:a16="http://schemas.microsoft.com/office/drawing/2014/main" id="{E29F8B9A-BF89-3336-9285-494C9B05AFC9}"/>
              </a:ext>
            </a:extLst>
          </p:cNvPr>
          <p:cNvGrpSpPr/>
          <p:nvPr/>
        </p:nvGrpSpPr>
        <p:grpSpPr>
          <a:xfrm>
            <a:off x="9383011" y="2942492"/>
            <a:ext cx="525690" cy="504000"/>
            <a:chOff x="8550142" y="4941168"/>
            <a:chExt cx="593858" cy="576064"/>
          </a:xfrm>
          <a:solidFill>
            <a:schemeClr val="accent1"/>
          </a:solidFill>
        </p:grpSpPr>
        <p:sp>
          <p:nvSpPr>
            <p:cNvPr id="45" name="Rechteck 44">
              <a:extLst>
                <a:ext uri="{FF2B5EF4-FFF2-40B4-BE49-F238E27FC236}">
                  <a16:creationId xmlns:a16="http://schemas.microsoft.com/office/drawing/2014/main" id="{B245645B-E16D-FCCB-8A4F-82825755948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Ellipse 19">
              <a:extLst>
                <a:ext uri="{FF2B5EF4-FFF2-40B4-BE49-F238E27FC236}">
                  <a16:creationId xmlns:a16="http://schemas.microsoft.com/office/drawing/2014/main" id="{D697FFC0-CEA3-F076-8C1F-7469809AC51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7" name="Knopf3">
            <a:extLst>
              <a:ext uri="{FF2B5EF4-FFF2-40B4-BE49-F238E27FC236}">
                <a16:creationId xmlns:a16="http://schemas.microsoft.com/office/drawing/2014/main" id="{AA81DF6D-7AE0-6105-57E7-FAAF04B63044}"/>
              </a:ext>
            </a:extLst>
          </p:cNvPr>
          <p:cNvGrpSpPr/>
          <p:nvPr/>
        </p:nvGrpSpPr>
        <p:grpSpPr>
          <a:xfrm>
            <a:off x="9380848" y="2310011"/>
            <a:ext cx="525690" cy="504000"/>
            <a:chOff x="8550142" y="4941168"/>
            <a:chExt cx="593858" cy="576064"/>
          </a:xfrm>
          <a:solidFill>
            <a:schemeClr val="accent1"/>
          </a:solidFill>
        </p:grpSpPr>
        <p:sp>
          <p:nvSpPr>
            <p:cNvPr id="48" name="Rechteck 47">
              <a:extLst>
                <a:ext uri="{FF2B5EF4-FFF2-40B4-BE49-F238E27FC236}">
                  <a16:creationId xmlns:a16="http://schemas.microsoft.com/office/drawing/2014/main" id="{8DFF3242-D707-C17F-C906-48BA752D667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Ellipse 22">
              <a:extLst>
                <a:ext uri="{FF2B5EF4-FFF2-40B4-BE49-F238E27FC236}">
                  <a16:creationId xmlns:a16="http://schemas.microsoft.com/office/drawing/2014/main" id="{07B57DFB-D833-38FA-88AF-7A3F435D4EB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50" name="Knopf2">
            <a:extLst>
              <a:ext uri="{FF2B5EF4-FFF2-40B4-BE49-F238E27FC236}">
                <a16:creationId xmlns:a16="http://schemas.microsoft.com/office/drawing/2014/main" id="{1ADF2DE1-E4FE-F94E-A206-E7875AA8108B}"/>
              </a:ext>
            </a:extLst>
          </p:cNvPr>
          <p:cNvGrpSpPr/>
          <p:nvPr/>
        </p:nvGrpSpPr>
        <p:grpSpPr>
          <a:xfrm>
            <a:off x="9383011" y="1677530"/>
            <a:ext cx="525690" cy="504000"/>
            <a:chOff x="8550142" y="4941168"/>
            <a:chExt cx="593858" cy="576064"/>
          </a:xfrm>
          <a:solidFill>
            <a:schemeClr val="accent1"/>
          </a:solidFill>
        </p:grpSpPr>
        <p:sp>
          <p:nvSpPr>
            <p:cNvPr id="51" name="Rechteck 50">
              <a:extLst>
                <a:ext uri="{FF2B5EF4-FFF2-40B4-BE49-F238E27FC236}">
                  <a16:creationId xmlns:a16="http://schemas.microsoft.com/office/drawing/2014/main" id="{37E16314-7383-5A83-A488-FF65AC8CBBA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Ellipse 25">
              <a:extLst>
                <a:ext uri="{FF2B5EF4-FFF2-40B4-BE49-F238E27FC236}">
                  <a16:creationId xmlns:a16="http://schemas.microsoft.com/office/drawing/2014/main" id="{69329751-E002-91EF-241F-C3C23FA66C0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53" name="Knopf1">
            <a:extLst>
              <a:ext uri="{FF2B5EF4-FFF2-40B4-BE49-F238E27FC236}">
                <a16:creationId xmlns:a16="http://schemas.microsoft.com/office/drawing/2014/main" id="{BF5EE007-3BFD-8F63-DD80-16B05AF27BAF}"/>
              </a:ext>
            </a:extLst>
          </p:cNvPr>
          <p:cNvGrpSpPr/>
          <p:nvPr/>
        </p:nvGrpSpPr>
        <p:grpSpPr>
          <a:xfrm>
            <a:off x="9383011" y="1045049"/>
            <a:ext cx="525690" cy="504000"/>
            <a:chOff x="8550142" y="4941168"/>
            <a:chExt cx="593858" cy="576064"/>
          </a:xfrm>
          <a:solidFill>
            <a:schemeClr val="accent1"/>
          </a:solidFill>
        </p:grpSpPr>
        <p:sp>
          <p:nvSpPr>
            <p:cNvPr id="54" name="Rechteck 53">
              <a:extLst>
                <a:ext uri="{FF2B5EF4-FFF2-40B4-BE49-F238E27FC236}">
                  <a16:creationId xmlns:a16="http://schemas.microsoft.com/office/drawing/2014/main" id="{4E92AEC7-CB47-7F95-E0FD-235F9616A57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Ellipse 28">
              <a:extLst>
                <a:ext uri="{FF2B5EF4-FFF2-40B4-BE49-F238E27FC236}">
                  <a16:creationId xmlns:a16="http://schemas.microsoft.com/office/drawing/2014/main" id="{1B2E6B9D-6670-9678-6B64-B45186F6EA9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56" name="Hilfe 9 Grafik">
            <a:extLst>
              <a:ext uri="{FF2B5EF4-FFF2-40B4-BE49-F238E27FC236}">
                <a16:creationId xmlns:a16="http://schemas.microsoft.com/office/drawing/2014/main" id="{916C1FAA-5924-FCFA-3295-BB796499DF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03367" y="2104602"/>
            <a:ext cx="7598210" cy="4828230"/>
          </a:xfrm>
          <a:prstGeom prst="rect">
            <a:avLst/>
          </a:prstGeom>
          <a:effectLst>
            <a:glow rad="190500">
              <a:schemeClr val="accent1">
                <a:lumMod val="20000"/>
                <a:lumOff val="80000"/>
                <a:alpha val="85000"/>
              </a:schemeClr>
            </a:glow>
          </a:effectLst>
        </p:spPr>
      </p:pic>
      <p:pic>
        <p:nvPicPr>
          <p:cNvPr id="57" name="Hilfe 8 Grafik">
            <a:extLst>
              <a:ext uri="{FF2B5EF4-FFF2-40B4-BE49-F238E27FC236}">
                <a16:creationId xmlns:a16="http://schemas.microsoft.com/office/drawing/2014/main" id="{D00785A2-A555-C772-FE37-3BC0EC221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58" name="Hilfe 7 Grafik">
            <a:extLst>
              <a:ext uri="{FF2B5EF4-FFF2-40B4-BE49-F238E27FC236}">
                <a16:creationId xmlns:a16="http://schemas.microsoft.com/office/drawing/2014/main" id="{C4D417C2-6CE7-C108-F165-191526EBF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59" name="Hilfe 6 Grafik">
            <a:extLst>
              <a:ext uri="{FF2B5EF4-FFF2-40B4-BE49-F238E27FC236}">
                <a16:creationId xmlns:a16="http://schemas.microsoft.com/office/drawing/2014/main" id="{367A8D25-BBC6-9600-4BA3-155FA1D40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60" name="Hilfe 5 Grafik">
            <a:extLst>
              <a:ext uri="{FF2B5EF4-FFF2-40B4-BE49-F238E27FC236}">
                <a16:creationId xmlns:a16="http://schemas.microsoft.com/office/drawing/2014/main" id="{C5F920D4-A758-99C8-4B97-AA56A857CA2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61" name="Hilfe 4 Grafik">
            <a:extLst>
              <a:ext uri="{FF2B5EF4-FFF2-40B4-BE49-F238E27FC236}">
                <a16:creationId xmlns:a16="http://schemas.microsoft.com/office/drawing/2014/main" id="{FAA5EB63-11D5-A01D-D9D7-AA808F093F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62" name="Hilfe 3 Grafik">
            <a:extLst>
              <a:ext uri="{FF2B5EF4-FFF2-40B4-BE49-F238E27FC236}">
                <a16:creationId xmlns:a16="http://schemas.microsoft.com/office/drawing/2014/main" id="{2816F74A-6B75-9857-CB5A-E0FCA10E4AD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63" name="Hilfe 2 Grafik">
            <a:extLst>
              <a:ext uri="{FF2B5EF4-FFF2-40B4-BE49-F238E27FC236}">
                <a16:creationId xmlns:a16="http://schemas.microsoft.com/office/drawing/2014/main" id="{ED299753-C0C4-21CB-F1F7-6170583A53B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64" name="Hilfe 1 Grafik">
            <a:extLst>
              <a:ext uri="{FF2B5EF4-FFF2-40B4-BE49-F238E27FC236}">
                <a16:creationId xmlns:a16="http://schemas.microsoft.com/office/drawing/2014/main" id="{7ECFBD6F-3064-F8E5-ED34-715CFF2FBBA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sp>
        <p:nvSpPr>
          <p:cNvPr id="20" name="Fußzeilenplatzhalter 5">
            <a:extLst>
              <a:ext uri="{FF2B5EF4-FFF2-40B4-BE49-F238E27FC236}">
                <a16:creationId xmlns:a16="http://schemas.microsoft.com/office/drawing/2014/main" id="{56E3AD4D-4576-DEC3-510D-608E5091AF4A}"/>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Exponentielles Wachstum und Abnahme</a:t>
            </a:r>
          </a:p>
        </p:txBody>
      </p:sp>
    </p:spTree>
    <p:extLst>
      <p:ext uri="{BB962C8B-B14F-4D97-AF65-F5344CB8AC3E}">
        <p14:creationId xmlns:p14="http://schemas.microsoft.com/office/powerpoint/2010/main" val="20248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7.69231E-7 3.7037E-6 L -0.88093 3.7037E-6 " pathEditMode="relative" rAng="0" ptsTypes="AA">
                                      <p:cBhvr>
                                        <p:cTn id="6" dur="2000" fill="hold"/>
                                        <p:tgtEl>
                                          <p:spTgt spid="5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3.7037E-6 L 7.69231E-7 3.7037E-6 " pathEditMode="relative" rAng="0" ptsTypes="AA">
                                      <p:cBhvr>
                                        <p:cTn id="10" dur="2000" fill="hold"/>
                                        <p:tgtEl>
                                          <p:spTgt spid="56"/>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87179E-6 1.85185E-6 L -0.88093 1.85185E-6 " pathEditMode="relative" rAng="0" ptsTypes="AA">
                                      <p:cBhvr>
                                        <p:cTn id="15" dur="2000" fill="hold"/>
                                        <p:tgtEl>
                                          <p:spTgt spid="6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85185E-6 L 4.87179E-6 1.85185E-6 " pathEditMode="relative" rAng="0" ptsTypes="AA">
                                      <p:cBhvr>
                                        <p:cTn id="19" dur="2000" fill="hold"/>
                                        <p:tgtEl>
                                          <p:spTgt spid="64"/>
                                        </p:tgtEl>
                                        <p:attrNameLst>
                                          <p:attrName>ppt_x</p:attrName>
                                          <p:attrName>ppt_y</p:attrName>
                                        </p:attrNameLst>
                                      </p:cBhvr>
                                      <p:rCtr x="44038" y="0"/>
                                    </p:animMotion>
                                  </p:childTnLst>
                                </p:cTn>
                              </p:par>
                            </p:childTnLst>
                          </p:cTn>
                        </p:par>
                      </p:childTnLst>
                    </p:cTn>
                  </p:par>
                </p:childTnLst>
              </p:cTn>
              <p:nextCondLst>
                <p:cond evt="onClick" delay="0">
                  <p:tgtEl>
                    <p:spTgt spid="53"/>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02564E-6 3.33333E-6 L -0.88093 3.33333E-6 " pathEditMode="relative" rAng="0" ptsTypes="AA">
                                      <p:cBhvr>
                                        <p:cTn id="24" dur="2000" fill="hold"/>
                                        <p:tgtEl>
                                          <p:spTgt spid="63"/>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1.02564E-6 3.33333E-6 " pathEditMode="relative" rAng="0" ptsTypes="AA">
                                      <p:cBhvr>
                                        <p:cTn id="28" dur="2000" fill="hold"/>
                                        <p:tgtEl>
                                          <p:spTgt spid="63"/>
                                        </p:tgtEl>
                                        <p:attrNameLst>
                                          <p:attrName>ppt_x</p:attrName>
                                          <p:attrName>ppt_y</p:attrName>
                                        </p:attrNameLst>
                                      </p:cBhvr>
                                      <p:rCtr x="44038" y="0"/>
                                    </p:animMotion>
                                  </p:childTnLst>
                                </p:cTn>
                              </p:par>
                            </p:childTnLst>
                          </p:cTn>
                        </p:par>
                      </p:childTnLst>
                    </p:cTn>
                  </p:par>
                </p:childTnLst>
              </p:cTn>
              <p:nextCondLst>
                <p:cond evt="onClick" delay="0">
                  <p:tgtEl>
                    <p:spTgt spid="50"/>
                  </p:tgtEl>
                </p:cond>
              </p:nextCondLst>
            </p:seq>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7.69231E-7 -2.96296E-6 L -0.88093 -2.96296E-6 " pathEditMode="relative" rAng="0" ptsTypes="AA">
                                      <p:cBhvr>
                                        <p:cTn id="33" dur="2000" fill="hold"/>
                                        <p:tgtEl>
                                          <p:spTgt spid="62"/>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96296E-6 L -7.69231E-7 -2.96296E-6 " pathEditMode="relative" rAng="0" ptsTypes="AA">
                                      <p:cBhvr>
                                        <p:cTn id="37" dur="2000" fill="hold"/>
                                        <p:tgtEl>
                                          <p:spTgt spid="62"/>
                                        </p:tgtEl>
                                        <p:attrNameLst>
                                          <p:attrName>ppt_x</p:attrName>
                                          <p:attrName>ppt_y</p:attrName>
                                        </p:attrNameLst>
                                      </p:cBhvr>
                                      <p:rCtr x="44038" y="0"/>
                                    </p:animMotion>
                                  </p:childTnLst>
                                </p:cTn>
                              </p:par>
                            </p:childTnLst>
                          </p:cTn>
                        </p:par>
                      </p:childTnLst>
                    </p:cTn>
                  </p:par>
                </p:childTnLst>
              </p:cTn>
              <p:nextCondLst>
                <p:cond evt="onClick" delay="0">
                  <p:tgtEl>
                    <p:spTgt spid="47"/>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82051E-6 2.22222E-6 L -0.88093 2.22222E-6 " pathEditMode="relative" rAng="0" ptsTypes="AA">
                                      <p:cBhvr>
                                        <p:cTn id="42" dur="2000" fill="hold"/>
                                        <p:tgtEl>
                                          <p:spTgt spid="57"/>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93 2.22222E-6 L 2.82051E-6 2.22222E-6 " pathEditMode="relative" rAng="0" ptsTypes="AA">
                                      <p:cBhvr>
                                        <p:cTn id="46" dur="2000" fill="hold"/>
                                        <p:tgtEl>
                                          <p:spTgt spid="57"/>
                                        </p:tgtEl>
                                        <p:attrNameLst>
                                          <p:attrName>ppt_x</p:attrName>
                                          <p:attrName>ppt_y</p:attrName>
                                        </p:attrNameLst>
                                      </p:cBhvr>
                                      <p:rCtr x="44038" y="0"/>
                                    </p:animMotion>
                                  </p:childTnLst>
                                </p:cTn>
                              </p:par>
                            </p:childTnLst>
                          </p:cTn>
                        </p:par>
                      </p:childTnLst>
                    </p:cTn>
                  </p:par>
                </p:childTnLst>
              </p:cTn>
              <p:nextCondLst>
                <p:cond evt="onClick" delay="0">
                  <p:tgtEl>
                    <p:spTgt spid="32"/>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2.30769E-6 3.33333E-6 L -0.88093 3.33333E-6 " pathEditMode="relative" rAng="0" ptsTypes="AA">
                                      <p:cBhvr>
                                        <p:cTn id="51" dur="2000" fill="hold"/>
                                        <p:tgtEl>
                                          <p:spTgt spid="58"/>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61 0.00277 L 0.07516 -0.00533 " pathEditMode="relative" rAng="0" ptsTypes="AA">
                                      <p:cBhvr>
                                        <p:cTn id="55" dur="2000" fill="hold"/>
                                        <p:tgtEl>
                                          <p:spTgt spid="58"/>
                                        </p:tgtEl>
                                        <p:attrNameLst>
                                          <p:attrName>ppt_x</p:attrName>
                                          <p:attrName>ppt_y</p:attrName>
                                        </p:attrNameLst>
                                      </p:cBhvr>
                                      <p:rCtr x="47788" y="-417"/>
                                    </p:animMotion>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8"/>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87179E-6 -2.59259E-6 L -0.88092 -2.59259E-6 " pathEditMode="relative" rAng="0" ptsTypes="AA">
                                      <p:cBhvr>
                                        <p:cTn id="60" dur="2000" fill="hold"/>
                                        <p:tgtEl>
                                          <p:spTgt spid="59"/>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2 -2.59259E-6 L -4.87179E-6 -2.59259E-6 " pathEditMode="relative" rAng="0" ptsTypes="AA">
                                      <p:cBhvr>
                                        <p:cTn id="64" dur="2000" fill="hold"/>
                                        <p:tgtEl>
                                          <p:spTgt spid="59"/>
                                        </p:tgtEl>
                                        <p:attrNameLst>
                                          <p:attrName>ppt_x</p:attrName>
                                          <p:attrName>ppt_y</p:attrName>
                                        </p:attrNameLst>
                                      </p:cBhvr>
                                      <p:rCtr x="44038" y="0"/>
                                    </p:animMotion>
                                  </p:childTnLst>
                                </p:cTn>
                              </p:par>
                            </p:childTnLst>
                          </p:cTn>
                        </p:par>
                      </p:childTnLst>
                    </p:cTn>
                  </p:par>
                </p:childTnLst>
              </p:cTn>
              <p:nextCondLst>
                <p:cond evt="onClick" delay="0">
                  <p:tgtEl>
                    <p:spTgt spid="38"/>
                  </p:tgtEl>
                </p:cond>
              </p:nextCondLst>
            </p:seq>
            <p:seq concurrent="1" nextAc="seek">
              <p:cTn id="65" restart="whenNotActive" fill="hold" evtFilter="cancelBubble" nodeType="interactiveSeq">
                <p:stCondLst>
                  <p:cond evt="onClick" delay="0">
                    <p:tgtEl>
                      <p:spTgt spid="41"/>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3.58974E-6 2.96296E-6 L -0.88093 2.96296E-6 " pathEditMode="relative" rAng="0" ptsTypes="AA">
                                      <p:cBhvr>
                                        <p:cTn id="69" dur="2000" fill="hold"/>
                                        <p:tgtEl>
                                          <p:spTgt spid="60"/>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2.96296E-6 L -3.58974E-6 2.96296E-6 " pathEditMode="relative" rAng="0" ptsTypes="AA">
                                      <p:cBhvr>
                                        <p:cTn id="73" dur="2000" fill="hold"/>
                                        <p:tgtEl>
                                          <p:spTgt spid="60"/>
                                        </p:tgtEl>
                                        <p:attrNameLst>
                                          <p:attrName>ppt_x</p:attrName>
                                          <p:attrName>ppt_y</p:attrName>
                                        </p:attrNameLst>
                                      </p:cBhvr>
                                      <p:rCtr x="44038" y="0"/>
                                    </p:animMotion>
                                  </p:childTnLst>
                                </p:cTn>
                              </p:par>
                            </p:childTnLst>
                          </p:cTn>
                        </p:par>
                      </p:childTnLst>
                    </p:cTn>
                  </p:par>
                </p:childTnLst>
              </p:cTn>
              <p:nextCondLst>
                <p:cond evt="onClick" delay="0">
                  <p:tgtEl>
                    <p:spTgt spid="41"/>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1.53846E-6 4.07407E-6 L -0.88093 4.07407E-6 " pathEditMode="relative" rAng="0" ptsTypes="AA">
                                      <p:cBhvr>
                                        <p:cTn id="78" dur="2000" fill="hold"/>
                                        <p:tgtEl>
                                          <p:spTgt spid="61"/>
                                        </p:tgtEl>
                                        <p:attrNameLst>
                                          <p:attrName>ppt_x</p:attrName>
                                          <p:attrName>ppt_y</p:attrName>
                                        </p:attrNameLst>
                                      </p:cBhvr>
                                      <p:rCtr x="-44054"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8093 4.07407E-6 L -1.53846E-6 4.07407E-6 " pathEditMode="relative" rAng="0" ptsTypes="AA">
                                      <p:cBhvr>
                                        <p:cTn id="82" dur="2000" fill="hold"/>
                                        <p:tgtEl>
                                          <p:spTgt spid="61"/>
                                        </p:tgtEl>
                                        <p:attrNameLst>
                                          <p:attrName>ppt_x</p:attrName>
                                          <p:attrName>ppt_y</p:attrName>
                                        </p:attrNameLst>
                                      </p:cBhvr>
                                      <p:rCtr x="44038" y="0"/>
                                    </p:animMotion>
                                  </p:childTnLst>
                                </p:cTn>
                              </p:par>
                            </p:childTnLst>
                          </p:cTn>
                        </p:par>
                      </p:childTnLst>
                    </p:cTn>
                  </p:par>
                </p:childTnLst>
              </p:cTn>
              <p:nextCondLst>
                <p:cond evt="onClick" delay="0">
                  <p:tgtEl>
                    <p:spTgt spid="44"/>
                  </p:tgtEl>
                </p:cond>
              </p:nextCondLst>
            </p:seq>
          </p:childTnLst>
        </p:cTn>
      </p:par>
    </p:tnLst>
  </p:timing>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8</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fontScale="90000"/>
          </a:bodyPr>
          <a:lstStyle/>
          <a:p>
            <a:r>
              <a:rPr lang="de-DE" dirty="0"/>
              <a:t>Lineares und </a:t>
            </a:r>
            <a:br>
              <a:rPr lang="de-DE" dirty="0"/>
            </a:br>
            <a:r>
              <a:rPr lang="de-DE" dirty="0"/>
              <a:t>Exponentielles Wachstum</a:t>
            </a:r>
          </a:p>
        </p:txBody>
      </p:sp>
      <p:sp>
        <p:nvSpPr>
          <p:cNvPr id="12" name="Inhaltsplatzhalter 11">
            <a:extLst>
              <a:ext uri="{FF2B5EF4-FFF2-40B4-BE49-F238E27FC236}">
                <a16:creationId xmlns:a16="http://schemas.microsoft.com/office/drawing/2014/main" id="{7543688C-6906-A024-D2A0-E6C1B750B6A7}"/>
              </a:ext>
            </a:extLst>
          </p:cNvPr>
          <p:cNvSpPr>
            <a:spLocks noGrp="1"/>
          </p:cNvSpPr>
          <p:nvPr>
            <p:ph idx="1"/>
          </p:nvPr>
        </p:nvSpPr>
        <p:spPr>
          <a:xfrm>
            <a:off x="64289" y="1048891"/>
            <a:ext cx="9203968" cy="5188421"/>
          </a:xfrm>
        </p:spPr>
        <p:txBody>
          <a:bodyPr/>
          <a:lstStyle/>
          <a:p>
            <a:r>
              <a:rPr lang="de-DE" b="1" dirty="0"/>
              <a:t>Exponentielles und lineares Wachstum unterscheiden</a:t>
            </a:r>
          </a:p>
          <a:p>
            <a:endParaRPr lang="de-DE" sz="300" b="1" dirty="0"/>
          </a:p>
          <a:p>
            <a:r>
              <a:rPr lang="de-DE" sz="1600" b="1" u="sng" dirty="0"/>
              <a:t>Exponentielles Wachstum:</a:t>
            </a:r>
          </a:p>
          <a:p>
            <a:endParaRPr lang="de-DE" sz="1600" b="1" dirty="0"/>
          </a:p>
          <a:p>
            <a:endParaRPr lang="de-DE" sz="1600" b="1" dirty="0"/>
          </a:p>
          <a:p>
            <a:endParaRPr lang="de-DE" sz="1600" b="1" dirty="0"/>
          </a:p>
          <a:p>
            <a:endParaRPr lang="de-DE" sz="1600" b="1" dirty="0"/>
          </a:p>
          <a:p>
            <a:endParaRPr lang="de-DE" sz="1600" b="1" dirty="0"/>
          </a:p>
          <a:p>
            <a:endParaRPr lang="de-DE" sz="1600" b="1" dirty="0"/>
          </a:p>
          <a:p>
            <a:r>
              <a:rPr lang="de-DE" sz="1600" dirty="0"/>
              <a:t>Der Anfangswert (a = 10) wächst mit einem </a:t>
            </a:r>
          </a:p>
          <a:p>
            <a:r>
              <a:rPr lang="de-DE" sz="1600" dirty="0"/>
              <a:t>konstanten Faktor (b = 2). Es wird multipliziert.</a:t>
            </a:r>
          </a:p>
          <a:p>
            <a:r>
              <a:rPr lang="de-DE" sz="1600" b="1" u="sng" dirty="0"/>
              <a:t>Lineares Wachstum:</a:t>
            </a:r>
          </a:p>
          <a:p>
            <a:endParaRPr lang="de-DE" sz="1600" b="1" dirty="0"/>
          </a:p>
          <a:p>
            <a:endParaRPr lang="de-DE" sz="1600" b="1" dirty="0"/>
          </a:p>
          <a:p>
            <a:r>
              <a:rPr lang="de-DE" b="1" dirty="0"/>
              <a:t>				</a:t>
            </a:r>
          </a:p>
          <a:p>
            <a:r>
              <a:rPr lang="de-DE" sz="1600" b="1" dirty="0"/>
              <a:t>				</a:t>
            </a:r>
            <a:r>
              <a:rPr lang="de-DE" sz="1600" dirty="0"/>
              <a:t>Zum Anfangspunkt (</a:t>
            </a:r>
            <a:r>
              <a:rPr lang="de-DE" sz="1600" dirty="0" err="1"/>
              <a:t>n</a:t>
            </a:r>
            <a:r>
              <a:rPr lang="de-DE" sz="1600" dirty="0"/>
              <a:t> = 10) kommt ein konstanter Wert 					(m = +40) dazu. Es wird addiert. </a:t>
            </a:r>
          </a:p>
          <a:p>
            <a:r>
              <a:rPr lang="de-DE" b="1" dirty="0"/>
              <a:t>				</a:t>
            </a:r>
          </a:p>
          <a:p>
            <a:endParaRPr lang="de-DE" dirty="0"/>
          </a:p>
        </p:txBody>
      </p:sp>
      <p:sp>
        <p:nvSpPr>
          <p:cNvPr id="11" name="Fußzeilenplatzhalter 5">
            <a:extLst>
              <a:ext uri="{FF2B5EF4-FFF2-40B4-BE49-F238E27FC236}">
                <a16:creationId xmlns:a16="http://schemas.microsoft.com/office/drawing/2014/main" id="{1B403A2D-E863-7395-593C-483AF6ABCA10}"/>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pic>
        <p:nvPicPr>
          <p:cNvPr id="2" name="Grafik 1">
            <a:extLst>
              <a:ext uri="{FF2B5EF4-FFF2-40B4-BE49-F238E27FC236}">
                <a16:creationId xmlns:a16="http://schemas.microsoft.com/office/drawing/2014/main" id="{580CF5B3-A860-DA47-B909-FF6B3D042FC3}"/>
              </a:ext>
            </a:extLst>
          </p:cNvPr>
          <p:cNvPicPr>
            <a:picLocks noChangeAspect="1"/>
          </p:cNvPicPr>
          <p:nvPr/>
        </p:nvPicPr>
        <p:blipFill>
          <a:blip r:embed="rId3"/>
          <a:stretch>
            <a:fillRect/>
          </a:stretch>
        </p:blipFill>
        <p:spPr>
          <a:xfrm>
            <a:off x="4337758" y="1512099"/>
            <a:ext cx="4431666" cy="3573085"/>
          </a:xfrm>
          <a:prstGeom prst="rect">
            <a:avLst/>
          </a:prstGeom>
        </p:spPr>
      </p:pic>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FE41AB8B-17B0-C20E-ACDA-6266EEE46566}"/>
                  </a:ext>
                </a:extLst>
              </p:cNvPr>
              <p:cNvGraphicFramePr>
                <a:graphicFrameLocks noGrp="1"/>
              </p:cNvGraphicFramePr>
              <p:nvPr>
                <p:extLst>
                  <p:ext uri="{D42A27DB-BD31-4B8C-83A1-F6EECF244321}">
                    <p14:modId xmlns:p14="http://schemas.microsoft.com/office/powerpoint/2010/main" val="3976826814"/>
                  </p:ext>
                </p:extLst>
              </p:nvPr>
            </p:nvGraphicFramePr>
            <p:xfrm>
              <a:off x="272480" y="2383613"/>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0</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10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40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i="0" dirty="0">
                              <a:solidFill>
                                <a:schemeClr val="tx1"/>
                              </a:solidFill>
                              <a:latin typeface="+mn-lt"/>
                            </a:rPr>
                            <a:t>8</a:t>
                          </a:r>
                          <a14:m>
                            <m:oMath xmlns:m="http://schemas.openxmlformats.org/officeDocument/2006/math">
                              <m:r>
                                <a:rPr lang="de-DE" sz="1400" b="0" i="1" smtClean="0">
                                  <a:solidFill>
                                    <a:schemeClr val="tx1"/>
                                  </a:solidFill>
                                  <a:latin typeface="Cambria Math" panose="02040503050406030204" pitchFamily="18" charset="0"/>
                                </a:rPr>
                                <m:t>0</m:t>
                              </m:r>
                            </m:oMath>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160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5" name="Tabelle 4">
                <a:extLst>
                  <a:ext uri="{FF2B5EF4-FFF2-40B4-BE49-F238E27FC236}">
                    <a16:creationId xmlns:a16="http://schemas.microsoft.com/office/drawing/2014/main" id="{FE41AB8B-17B0-C20E-ACDA-6266EEE46566}"/>
                  </a:ext>
                </a:extLst>
              </p:cNvPr>
              <p:cNvGraphicFramePr>
                <a:graphicFrameLocks noGrp="1"/>
              </p:cNvGraphicFramePr>
              <p:nvPr>
                <p:extLst>
                  <p:ext uri="{D42A27DB-BD31-4B8C-83A1-F6EECF244321}">
                    <p14:modId xmlns:p14="http://schemas.microsoft.com/office/powerpoint/2010/main" val="3976826814"/>
                  </p:ext>
                </p:extLst>
              </p:nvPr>
            </p:nvGraphicFramePr>
            <p:xfrm>
              <a:off x="272480" y="2383613"/>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222" t="-3448" r="-404444"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7826" t="-3448" r="-29565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4444" t="-3448" r="-20222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04444" t="-3448" r="-10222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4444" t="-3448" r="-2222" b="-110345"/>
                          </a:stretch>
                        </a:blip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222" t="-103448" r="-404444"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7826" t="-103448" r="-295652"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4444" t="-103448" r="-202222"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04444" t="-103448" r="-102222"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4444" t="-103448" r="-2222" b="-10345"/>
                          </a:stretch>
                        </a:blipFill>
                      </a:tcPr>
                    </a:tc>
                    <a:extLst>
                      <a:ext uri="{0D108BD9-81ED-4DB2-BD59-A6C34878D82A}">
                        <a16:rowId xmlns:a16="http://schemas.microsoft.com/office/drawing/2014/main" val="4225917332"/>
                      </a:ext>
                    </a:extLst>
                  </a:tr>
                </a:tbl>
              </a:graphicData>
            </a:graphic>
          </p:graphicFrame>
        </mc:Fallback>
      </mc:AlternateContent>
      <p:sp>
        <p:nvSpPr>
          <p:cNvPr id="6" name="Nach oben gekrümmter Pfeil 5">
            <a:extLst>
              <a:ext uri="{FF2B5EF4-FFF2-40B4-BE49-F238E27FC236}">
                <a16:creationId xmlns:a16="http://schemas.microsoft.com/office/drawing/2014/main" id="{8B5C3361-1495-6038-D194-11AC3C114AAE}"/>
              </a:ext>
            </a:extLst>
          </p:cNvPr>
          <p:cNvSpPr/>
          <p:nvPr/>
        </p:nvSpPr>
        <p:spPr>
          <a:xfrm>
            <a:off x="1032446" y="3152458"/>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4DCEE6D-9805-F9BB-B7F7-977140238E90}"/>
                  </a:ext>
                </a:extLst>
              </p:cNvPr>
              <p:cNvSpPr txBox="1"/>
              <p:nvPr/>
            </p:nvSpPr>
            <p:spPr>
              <a:xfrm>
                <a:off x="1092564" y="3318776"/>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7" name="Textfeld 6">
                <a:extLst>
                  <a:ext uri="{FF2B5EF4-FFF2-40B4-BE49-F238E27FC236}">
                    <a16:creationId xmlns:a16="http://schemas.microsoft.com/office/drawing/2014/main" id="{44DCEE6D-9805-F9BB-B7F7-977140238E90}"/>
                  </a:ext>
                </a:extLst>
              </p:cNvPr>
              <p:cNvSpPr txBox="1">
                <a:spLocks noRot="1" noChangeAspect="1" noMove="1" noResize="1" noEditPoints="1" noAdjustHandles="1" noChangeArrowheads="1" noChangeShapeType="1" noTextEdit="1"/>
              </p:cNvSpPr>
              <p:nvPr/>
            </p:nvSpPr>
            <p:spPr>
              <a:xfrm>
                <a:off x="1092564" y="3318776"/>
                <a:ext cx="520852" cy="338554"/>
              </a:xfrm>
              <a:prstGeom prst="rect">
                <a:avLst/>
              </a:prstGeom>
              <a:blipFill>
                <a:blip r:embed="rId6"/>
                <a:stretch>
                  <a:fillRect t="-3704" b="-22222"/>
                </a:stretch>
              </a:blipFill>
            </p:spPr>
            <p:txBody>
              <a:bodyPr/>
              <a:lstStyle/>
              <a:p>
                <a:r>
                  <a:rPr lang="de-DE">
                    <a:noFill/>
                  </a:rPr>
                  <a:t> </a:t>
                </a:r>
              </a:p>
            </p:txBody>
          </p:sp>
        </mc:Fallback>
      </mc:AlternateContent>
      <p:sp>
        <p:nvSpPr>
          <p:cNvPr id="8" name="Nach oben gekrümmter Pfeil 7">
            <a:extLst>
              <a:ext uri="{FF2B5EF4-FFF2-40B4-BE49-F238E27FC236}">
                <a16:creationId xmlns:a16="http://schemas.microsoft.com/office/drawing/2014/main" id="{1C357822-7A0E-9410-5742-7D696CFD3C42}"/>
              </a:ext>
            </a:extLst>
          </p:cNvPr>
          <p:cNvSpPr/>
          <p:nvPr/>
        </p:nvSpPr>
        <p:spPr>
          <a:xfrm>
            <a:off x="1608510" y="3153363"/>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oben gekrümmter Pfeil 8">
            <a:extLst>
              <a:ext uri="{FF2B5EF4-FFF2-40B4-BE49-F238E27FC236}">
                <a16:creationId xmlns:a16="http://schemas.microsoft.com/office/drawing/2014/main" id="{BCB1D331-012C-F046-A1FC-40E375495C72}"/>
              </a:ext>
            </a:extLst>
          </p:cNvPr>
          <p:cNvSpPr/>
          <p:nvPr/>
        </p:nvSpPr>
        <p:spPr>
          <a:xfrm>
            <a:off x="2184574" y="3146335"/>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Nach oben gekrümmter Pfeil 9">
            <a:extLst>
              <a:ext uri="{FF2B5EF4-FFF2-40B4-BE49-F238E27FC236}">
                <a16:creationId xmlns:a16="http://schemas.microsoft.com/office/drawing/2014/main" id="{12FE10E4-671E-ADBF-30EE-3D0CBE93AAE6}"/>
              </a:ext>
            </a:extLst>
          </p:cNvPr>
          <p:cNvSpPr/>
          <p:nvPr/>
        </p:nvSpPr>
        <p:spPr>
          <a:xfrm>
            <a:off x="2763640" y="3156258"/>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34E5D1EE-07A1-060A-ED3A-01CE984FFF09}"/>
                  </a:ext>
                </a:extLst>
              </p:cNvPr>
              <p:cNvSpPr txBox="1"/>
              <p:nvPr/>
            </p:nvSpPr>
            <p:spPr>
              <a:xfrm>
                <a:off x="1662290" y="3318776"/>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18" name="Textfeld 17">
                <a:extLst>
                  <a:ext uri="{FF2B5EF4-FFF2-40B4-BE49-F238E27FC236}">
                    <a16:creationId xmlns:a16="http://schemas.microsoft.com/office/drawing/2014/main" id="{34E5D1EE-07A1-060A-ED3A-01CE984FFF09}"/>
                  </a:ext>
                </a:extLst>
              </p:cNvPr>
              <p:cNvSpPr txBox="1">
                <a:spLocks noRot="1" noChangeAspect="1" noMove="1" noResize="1" noEditPoints="1" noAdjustHandles="1" noChangeArrowheads="1" noChangeShapeType="1" noTextEdit="1"/>
              </p:cNvSpPr>
              <p:nvPr/>
            </p:nvSpPr>
            <p:spPr>
              <a:xfrm>
                <a:off x="1662290" y="3318776"/>
                <a:ext cx="520852" cy="338554"/>
              </a:xfrm>
              <a:prstGeom prst="rect">
                <a:avLst/>
              </a:prstGeom>
              <a:blipFill>
                <a:blip r:embed="rId7"/>
                <a:stretch>
                  <a:fillRect t="-3704" b="-222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6247B093-0B3C-716D-1D9B-208019F31DEC}"/>
                  </a:ext>
                </a:extLst>
              </p:cNvPr>
              <p:cNvSpPr txBox="1"/>
              <p:nvPr/>
            </p:nvSpPr>
            <p:spPr>
              <a:xfrm>
                <a:off x="2226391" y="3318776"/>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19" name="Textfeld 18">
                <a:extLst>
                  <a:ext uri="{FF2B5EF4-FFF2-40B4-BE49-F238E27FC236}">
                    <a16:creationId xmlns:a16="http://schemas.microsoft.com/office/drawing/2014/main" id="{6247B093-0B3C-716D-1D9B-208019F31DEC}"/>
                  </a:ext>
                </a:extLst>
              </p:cNvPr>
              <p:cNvSpPr txBox="1">
                <a:spLocks noRot="1" noChangeAspect="1" noMove="1" noResize="1" noEditPoints="1" noAdjustHandles="1" noChangeArrowheads="1" noChangeShapeType="1" noTextEdit="1"/>
              </p:cNvSpPr>
              <p:nvPr/>
            </p:nvSpPr>
            <p:spPr>
              <a:xfrm>
                <a:off x="2226391" y="3318776"/>
                <a:ext cx="520852" cy="338554"/>
              </a:xfrm>
              <a:prstGeom prst="rect">
                <a:avLst/>
              </a:prstGeom>
              <a:blipFill>
                <a:blip r:embed="rId8"/>
                <a:stretch>
                  <a:fillRect t="-3704" b="-222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428E094F-A555-8A3F-AC31-5F33E3B36AF0}"/>
                  </a:ext>
                </a:extLst>
              </p:cNvPr>
              <p:cNvSpPr txBox="1"/>
              <p:nvPr/>
            </p:nvSpPr>
            <p:spPr>
              <a:xfrm>
                <a:off x="2811322" y="3318776"/>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2</a:t>
                </a:r>
              </a:p>
            </p:txBody>
          </p:sp>
        </mc:Choice>
        <mc:Fallback xmlns="">
          <p:sp>
            <p:nvSpPr>
              <p:cNvPr id="21" name="Textfeld 20">
                <a:extLst>
                  <a:ext uri="{FF2B5EF4-FFF2-40B4-BE49-F238E27FC236}">
                    <a16:creationId xmlns:a16="http://schemas.microsoft.com/office/drawing/2014/main" id="{428E094F-A555-8A3F-AC31-5F33E3B36AF0}"/>
                  </a:ext>
                </a:extLst>
              </p:cNvPr>
              <p:cNvSpPr txBox="1">
                <a:spLocks noRot="1" noChangeAspect="1" noMove="1" noResize="1" noEditPoints="1" noAdjustHandles="1" noChangeArrowheads="1" noChangeShapeType="1" noTextEdit="1"/>
              </p:cNvSpPr>
              <p:nvPr/>
            </p:nvSpPr>
            <p:spPr>
              <a:xfrm>
                <a:off x="2811322" y="3318776"/>
                <a:ext cx="520852" cy="338554"/>
              </a:xfrm>
              <a:prstGeom prst="rect">
                <a:avLst/>
              </a:prstGeom>
              <a:blipFill>
                <a:blip r:embed="rId8"/>
                <a:stretch>
                  <a:fillRect t="-3704" b="-22222"/>
                </a:stretch>
              </a:blipFill>
            </p:spPr>
            <p:txBody>
              <a:bodyPr/>
              <a:lstStyle/>
              <a:p>
                <a:r>
                  <a:rPr lang="de-DE">
                    <a:noFill/>
                  </a:rPr>
                  <a:t> </a:t>
                </a:r>
              </a:p>
            </p:txBody>
          </p:sp>
        </mc:Fallback>
      </mc:AlternateContent>
      <p:sp>
        <p:nvSpPr>
          <p:cNvPr id="22" name="Nach oben gekrümmter Pfeil 21">
            <a:extLst>
              <a:ext uri="{FF2B5EF4-FFF2-40B4-BE49-F238E27FC236}">
                <a16:creationId xmlns:a16="http://schemas.microsoft.com/office/drawing/2014/main" id="{A1CAEFFC-D319-76CD-F672-AD97AC1E8CA2}"/>
              </a:ext>
            </a:extLst>
          </p:cNvPr>
          <p:cNvSpPr/>
          <p:nvPr/>
        </p:nvSpPr>
        <p:spPr>
          <a:xfrm flipV="1">
            <a:off x="1065623" y="2149933"/>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E2142D31-3612-56FA-489F-5577A3854BBB}"/>
                  </a:ext>
                </a:extLst>
              </p:cNvPr>
              <p:cNvSpPr txBox="1"/>
              <p:nvPr/>
            </p:nvSpPr>
            <p:spPr>
              <a:xfrm>
                <a:off x="1038607" y="1844824"/>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28" name="Textfeld 27">
                <a:extLst>
                  <a:ext uri="{FF2B5EF4-FFF2-40B4-BE49-F238E27FC236}">
                    <a16:creationId xmlns:a16="http://schemas.microsoft.com/office/drawing/2014/main" id="{E2142D31-3612-56FA-489F-5577A3854BBB}"/>
                  </a:ext>
                </a:extLst>
              </p:cNvPr>
              <p:cNvSpPr txBox="1">
                <a:spLocks noRot="1" noChangeAspect="1" noMove="1" noResize="1" noEditPoints="1" noAdjustHandles="1" noChangeArrowheads="1" noChangeShapeType="1" noTextEdit="1"/>
              </p:cNvSpPr>
              <p:nvPr/>
            </p:nvSpPr>
            <p:spPr>
              <a:xfrm>
                <a:off x="1038607" y="1844824"/>
                <a:ext cx="520852" cy="338554"/>
              </a:xfrm>
              <a:prstGeom prst="rect">
                <a:avLst/>
              </a:prstGeom>
              <a:blipFill>
                <a:blip r:embed="rId9"/>
                <a:stretch>
                  <a:fillRect/>
                </a:stretch>
              </a:blipFill>
            </p:spPr>
            <p:txBody>
              <a:bodyPr/>
              <a:lstStyle/>
              <a:p>
                <a:r>
                  <a:rPr lang="de-DE">
                    <a:noFill/>
                  </a:rPr>
                  <a:t> </a:t>
                </a:r>
              </a:p>
            </p:txBody>
          </p:sp>
        </mc:Fallback>
      </mc:AlternateContent>
      <p:sp>
        <p:nvSpPr>
          <p:cNvPr id="33" name="Nach oben gekrümmter Pfeil 32">
            <a:extLst>
              <a:ext uri="{FF2B5EF4-FFF2-40B4-BE49-F238E27FC236}">
                <a16:creationId xmlns:a16="http://schemas.microsoft.com/office/drawing/2014/main" id="{BD292E64-2DE5-854E-7A27-0EBD9A911CF0}"/>
              </a:ext>
            </a:extLst>
          </p:cNvPr>
          <p:cNvSpPr/>
          <p:nvPr/>
        </p:nvSpPr>
        <p:spPr>
          <a:xfrm flipV="1">
            <a:off x="1690952" y="2149933"/>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24574D70-6CF0-4061-B7B0-9BB983AC18CF}"/>
                  </a:ext>
                </a:extLst>
              </p:cNvPr>
              <p:cNvSpPr txBox="1"/>
              <p:nvPr/>
            </p:nvSpPr>
            <p:spPr>
              <a:xfrm>
                <a:off x="1663936" y="1844824"/>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34" name="Textfeld 33">
                <a:extLst>
                  <a:ext uri="{FF2B5EF4-FFF2-40B4-BE49-F238E27FC236}">
                    <a16:creationId xmlns:a16="http://schemas.microsoft.com/office/drawing/2014/main" id="{24574D70-6CF0-4061-B7B0-9BB983AC18CF}"/>
                  </a:ext>
                </a:extLst>
              </p:cNvPr>
              <p:cNvSpPr txBox="1">
                <a:spLocks noRot="1" noChangeAspect="1" noMove="1" noResize="1" noEditPoints="1" noAdjustHandles="1" noChangeArrowheads="1" noChangeShapeType="1" noTextEdit="1"/>
              </p:cNvSpPr>
              <p:nvPr/>
            </p:nvSpPr>
            <p:spPr>
              <a:xfrm>
                <a:off x="1663936" y="1844824"/>
                <a:ext cx="520852" cy="338554"/>
              </a:xfrm>
              <a:prstGeom prst="rect">
                <a:avLst/>
              </a:prstGeom>
              <a:blipFill>
                <a:blip r:embed="rId10"/>
                <a:stretch>
                  <a:fillRect/>
                </a:stretch>
              </a:blipFill>
            </p:spPr>
            <p:txBody>
              <a:bodyPr/>
              <a:lstStyle/>
              <a:p>
                <a:r>
                  <a:rPr lang="de-DE">
                    <a:noFill/>
                  </a:rPr>
                  <a:t> </a:t>
                </a:r>
              </a:p>
            </p:txBody>
          </p:sp>
        </mc:Fallback>
      </mc:AlternateContent>
      <p:sp>
        <p:nvSpPr>
          <p:cNvPr id="35" name="Nach oben gekrümmter Pfeil 34">
            <a:extLst>
              <a:ext uri="{FF2B5EF4-FFF2-40B4-BE49-F238E27FC236}">
                <a16:creationId xmlns:a16="http://schemas.microsoft.com/office/drawing/2014/main" id="{24273BB6-50D4-DC42-264C-BF6EA3B35538}"/>
              </a:ext>
            </a:extLst>
          </p:cNvPr>
          <p:cNvSpPr/>
          <p:nvPr/>
        </p:nvSpPr>
        <p:spPr>
          <a:xfrm flipV="1">
            <a:off x="2327383" y="2149933"/>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38" name="Textfeld 37">
                <a:extLst>
                  <a:ext uri="{FF2B5EF4-FFF2-40B4-BE49-F238E27FC236}">
                    <a16:creationId xmlns:a16="http://schemas.microsoft.com/office/drawing/2014/main" id="{4A5FD81F-4668-4E0B-F1D4-87BECD68119A}"/>
                  </a:ext>
                </a:extLst>
              </p:cNvPr>
              <p:cNvSpPr txBox="1"/>
              <p:nvPr/>
            </p:nvSpPr>
            <p:spPr>
              <a:xfrm>
                <a:off x="2300367" y="1844824"/>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38" name="Textfeld 37">
                <a:extLst>
                  <a:ext uri="{FF2B5EF4-FFF2-40B4-BE49-F238E27FC236}">
                    <a16:creationId xmlns:a16="http://schemas.microsoft.com/office/drawing/2014/main" id="{4A5FD81F-4668-4E0B-F1D4-87BECD68119A}"/>
                  </a:ext>
                </a:extLst>
              </p:cNvPr>
              <p:cNvSpPr txBox="1">
                <a:spLocks noRot="1" noChangeAspect="1" noMove="1" noResize="1" noEditPoints="1" noAdjustHandles="1" noChangeArrowheads="1" noChangeShapeType="1" noTextEdit="1"/>
              </p:cNvSpPr>
              <p:nvPr/>
            </p:nvSpPr>
            <p:spPr>
              <a:xfrm>
                <a:off x="2300367" y="1844824"/>
                <a:ext cx="520852" cy="338554"/>
              </a:xfrm>
              <a:prstGeom prst="rect">
                <a:avLst/>
              </a:prstGeom>
              <a:blipFill>
                <a:blip r:embed="rId11"/>
                <a:stretch>
                  <a:fillRect/>
                </a:stretch>
              </a:blipFill>
            </p:spPr>
            <p:txBody>
              <a:bodyPr/>
              <a:lstStyle/>
              <a:p>
                <a:r>
                  <a:rPr lang="de-DE">
                    <a:noFill/>
                  </a:rPr>
                  <a:t> </a:t>
                </a:r>
              </a:p>
            </p:txBody>
          </p:sp>
        </mc:Fallback>
      </mc:AlternateContent>
      <p:sp>
        <p:nvSpPr>
          <p:cNvPr id="39" name="Nach oben gekrümmter Pfeil 38">
            <a:extLst>
              <a:ext uri="{FF2B5EF4-FFF2-40B4-BE49-F238E27FC236}">
                <a16:creationId xmlns:a16="http://schemas.microsoft.com/office/drawing/2014/main" id="{BA475733-8AAB-A434-F4AD-D173DE093399}"/>
              </a:ext>
            </a:extLst>
          </p:cNvPr>
          <p:cNvSpPr/>
          <p:nvPr/>
        </p:nvSpPr>
        <p:spPr>
          <a:xfrm flipV="1">
            <a:off x="2961812" y="2149933"/>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0" name="Textfeld 39">
                <a:extLst>
                  <a:ext uri="{FF2B5EF4-FFF2-40B4-BE49-F238E27FC236}">
                    <a16:creationId xmlns:a16="http://schemas.microsoft.com/office/drawing/2014/main" id="{33DB46E0-5F82-58A6-5FD4-756555846328}"/>
                  </a:ext>
                </a:extLst>
              </p:cNvPr>
              <p:cNvSpPr txBox="1"/>
              <p:nvPr/>
            </p:nvSpPr>
            <p:spPr>
              <a:xfrm>
                <a:off x="2934796" y="1844824"/>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40" name="Textfeld 39">
                <a:extLst>
                  <a:ext uri="{FF2B5EF4-FFF2-40B4-BE49-F238E27FC236}">
                    <a16:creationId xmlns:a16="http://schemas.microsoft.com/office/drawing/2014/main" id="{33DB46E0-5F82-58A6-5FD4-756555846328}"/>
                  </a:ext>
                </a:extLst>
              </p:cNvPr>
              <p:cNvSpPr txBox="1">
                <a:spLocks noRot="1" noChangeAspect="1" noMove="1" noResize="1" noEditPoints="1" noAdjustHandles="1" noChangeArrowheads="1" noChangeShapeType="1" noTextEdit="1"/>
              </p:cNvSpPr>
              <p:nvPr/>
            </p:nvSpPr>
            <p:spPr>
              <a:xfrm>
                <a:off x="2934796" y="1844824"/>
                <a:ext cx="520852" cy="338554"/>
              </a:xfrm>
              <a:prstGeom prst="rect">
                <a:avLst/>
              </a:prstGeom>
              <a:blipFill>
                <a:blip r:embed="rId11"/>
                <a:stretch>
                  <a:fillRect/>
                </a:stretch>
              </a:blipFill>
            </p:spPr>
            <p:txBody>
              <a:bodyPr/>
              <a:lstStyle/>
              <a:p>
                <a:r>
                  <a:rPr lang="de-DE">
                    <a:noFill/>
                  </a:rPr>
                  <a:t> </a:t>
                </a:r>
              </a:p>
            </p:txBody>
          </p:sp>
        </mc:Fallback>
      </mc:AlternateContent>
      <p:sp>
        <p:nvSpPr>
          <p:cNvPr id="41" name="Nach oben gekrümmter Pfeil 40">
            <a:extLst>
              <a:ext uri="{FF2B5EF4-FFF2-40B4-BE49-F238E27FC236}">
                <a16:creationId xmlns:a16="http://schemas.microsoft.com/office/drawing/2014/main" id="{50C057EB-17B5-162C-ADF4-8435417C9A57}"/>
              </a:ext>
            </a:extLst>
          </p:cNvPr>
          <p:cNvSpPr/>
          <p:nvPr/>
        </p:nvSpPr>
        <p:spPr>
          <a:xfrm>
            <a:off x="1007790" y="5725316"/>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3" name="Nach oben gekrümmter Pfeil 42">
            <a:extLst>
              <a:ext uri="{FF2B5EF4-FFF2-40B4-BE49-F238E27FC236}">
                <a16:creationId xmlns:a16="http://schemas.microsoft.com/office/drawing/2014/main" id="{727B78C5-E0B1-1446-D9A9-EC0255AFCBB0}"/>
              </a:ext>
            </a:extLst>
          </p:cNvPr>
          <p:cNvSpPr/>
          <p:nvPr/>
        </p:nvSpPr>
        <p:spPr>
          <a:xfrm>
            <a:off x="1583854" y="5726221"/>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4" name="Nach oben gekrümmter Pfeil 43">
            <a:extLst>
              <a:ext uri="{FF2B5EF4-FFF2-40B4-BE49-F238E27FC236}">
                <a16:creationId xmlns:a16="http://schemas.microsoft.com/office/drawing/2014/main" id="{8261CADE-7080-3EE2-34D8-9F77F84B5FF3}"/>
              </a:ext>
            </a:extLst>
          </p:cNvPr>
          <p:cNvSpPr/>
          <p:nvPr/>
        </p:nvSpPr>
        <p:spPr>
          <a:xfrm>
            <a:off x="2159918" y="5719193"/>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5" name="Nach oben gekrümmter Pfeil 44">
            <a:extLst>
              <a:ext uri="{FF2B5EF4-FFF2-40B4-BE49-F238E27FC236}">
                <a16:creationId xmlns:a16="http://schemas.microsoft.com/office/drawing/2014/main" id="{9246003D-24C9-8A10-DE57-FB91F3782ADB}"/>
              </a:ext>
            </a:extLst>
          </p:cNvPr>
          <p:cNvSpPr/>
          <p:nvPr/>
        </p:nvSpPr>
        <p:spPr>
          <a:xfrm>
            <a:off x="2738984" y="5729116"/>
            <a:ext cx="514987" cy="1724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95AF6CCE-7AD0-C5E9-023E-32B6552CF248}"/>
                  </a:ext>
                </a:extLst>
              </p:cNvPr>
              <p:cNvSpPr txBox="1"/>
              <p:nvPr/>
            </p:nvSpPr>
            <p:spPr>
              <a:xfrm>
                <a:off x="2145482" y="5902899"/>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40</m:t>
                      </m:r>
                    </m:oMath>
                  </m:oMathPara>
                </a14:m>
                <a:endParaRPr lang="de-DE" sz="1600" dirty="0"/>
              </a:p>
            </p:txBody>
          </p:sp>
        </mc:Choice>
        <mc:Fallback xmlns="">
          <p:sp>
            <p:nvSpPr>
              <p:cNvPr id="47" name="Textfeld 46">
                <a:extLst>
                  <a:ext uri="{FF2B5EF4-FFF2-40B4-BE49-F238E27FC236}">
                    <a16:creationId xmlns:a16="http://schemas.microsoft.com/office/drawing/2014/main" id="{95AF6CCE-7AD0-C5E9-023E-32B6552CF248}"/>
                  </a:ext>
                </a:extLst>
              </p:cNvPr>
              <p:cNvSpPr txBox="1">
                <a:spLocks noRot="1" noChangeAspect="1" noMove="1" noResize="1" noEditPoints="1" noAdjustHandles="1" noChangeArrowheads="1" noChangeShapeType="1" noTextEdit="1"/>
              </p:cNvSpPr>
              <p:nvPr/>
            </p:nvSpPr>
            <p:spPr>
              <a:xfrm>
                <a:off x="2145482" y="5902899"/>
                <a:ext cx="520852" cy="338554"/>
              </a:xfrm>
              <a:prstGeom prst="rect">
                <a:avLst/>
              </a:prstGeom>
              <a:blipFill>
                <a:blip r:embed="rId12"/>
                <a:stretch>
                  <a:fillRect r="-4762"/>
                </a:stretch>
              </a:blipFill>
            </p:spPr>
            <p:txBody>
              <a:bodyPr/>
              <a:lstStyle/>
              <a:p>
                <a:r>
                  <a:rPr lang="de-DE">
                    <a:noFill/>
                  </a:rPr>
                  <a:t> </a:t>
                </a:r>
              </a:p>
            </p:txBody>
          </p:sp>
        </mc:Fallback>
      </mc:AlternateContent>
      <p:sp>
        <p:nvSpPr>
          <p:cNvPr id="48" name="Nach oben gekrümmter Pfeil 47">
            <a:extLst>
              <a:ext uri="{FF2B5EF4-FFF2-40B4-BE49-F238E27FC236}">
                <a16:creationId xmlns:a16="http://schemas.microsoft.com/office/drawing/2014/main" id="{0D76CF73-C7BB-A46F-41CB-A572FE2C9D4A}"/>
              </a:ext>
            </a:extLst>
          </p:cNvPr>
          <p:cNvSpPr/>
          <p:nvPr/>
        </p:nvSpPr>
        <p:spPr>
          <a:xfrm flipV="1">
            <a:off x="1040967" y="4722791"/>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F5955FC7-F1E4-C77B-5E5E-7354EB42B93C}"/>
                  </a:ext>
                </a:extLst>
              </p:cNvPr>
              <p:cNvSpPr txBox="1"/>
              <p:nvPr/>
            </p:nvSpPr>
            <p:spPr>
              <a:xfrm>
                <a:off x="1013951" y="441768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49" name="Textfeld 48">
                <a:extLst>
                  <a:ext uri="{FF2B5EF4-FFF2-40B4-BE49-F238E27FC236}">
                    <a16:creationId xmlns:a16="http://schemas.microsoft.com/office/drawing/2014/main" id="{F5955FC7-F1E4-C77B-5E5E-7354EB42B93C}"/>
                  </a:ext>
                </a:extLst>
              </p:cNvPr>
              <p:cNvSpPr txBox="1">
                <a:spLocks noRot="1" noChangeAspect="1" noMove="1" noResize="1" noEditPoints="1" noAdjustHandles="1" noChangeArrowheads="1" noChangeShapeType="1" noTextEdit="1"/>
              </p:cNvSpPr>
              <p:nvPr/>
            </p:nvSpPr>
            <p:spPr>
              <a:xfrm>
                <a:off x="1013951" y="4417682"/>
                <a:ext cx="520852" cy="338554"/>
              </a:xfrm>
              <a:prstGeom prst="rect">
                <a:avLst/>
              </a:prstGeom>
              <a:blipFill>
                <a:blip r:embed="rId13"/>
                <a:stretch>
                  <a:fillRect/>
                </a:stretch>
              </a:blipFill>
            </p:spPr>
            <p:txBody>
              <a:bodyPr/>
              <a:lstStyle/>
              <a:p>
                <a:r>
                  <a:rPr lang="de-DE">
                    <a:noFill/>
                  </a:rPr>
                  <a:t> </a:t>
                </a:r>
              </a:p>
            </p:txBody>
          </p:sp>
        </mc:Fallback>
      </mc:AlternateContent>
      <p:sp>
        <p:nvSpPr>
          <p:cNvPr id="50" name="Nach oben gekrümmter Pfeil 49">
            <a:extLst>
              <a:ext uri="{FF2B5EF4-FFF2-40B4-BE49-F238E27FC236}">
                <a16:creationId xmlns:a16="http://schemas.microsoft.com/office/drawing/2014/main" id="{BB987D5F-4921-C0A1-3AF0-6FA21358CEE3}"/>
              </a:ext>
            </a:extLst>
          </p:cNvPr>
          <p:cNvSpPr/>
          <p:nvPr/>
        </p:nvSpPr>
        <p:spPr>
          <a:xfrm flipV="1">
            <a:off x="1666296" y="4722791"/>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52" name="Textfeld 51">
                <a:extLst>
                  <a:ext uri="{FF2B5EF4-FFF2-40B4-BE49-F238E27FC236}">
                    <a16:creationId xmlns:a16="http://schemas.microsoft.com/office/drawing/2014/main" id="{2FCD5A06-1F20-7BD2-0139-876FA16A464A}"/>
                  </a:ext>
                </a:extLst>
              </p:cNvPr>
              <p:cNvSpPr txBox="1"/>
              <p:nvPr/>
            </p:nvSpPr>
            <p:spPr>
              <a:xfrm>
                <a:off x="1639280" y="441768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52" name="Textfeld 51">
                <a:extLst>
                  <a:ext uri="{FF2B5EF4-FFF2-40B4-BE49-F238E27FC236}">
                    <a16:creationId xmlns:a16="http://schemas.microsoft.com/office/drawing/2014/main" id="{2FCD5A06-1F20-7BD2-0139-876FA16A464A}"/>
                  </a:ext>
                </a:extLst>
              </p:cNvPr>
              <p:cNvSpPr txBox="1">
                <a:spLocks noRot="1" noChangeAspect="1" noMove="1" noResize="1" noEditPoints="1" noAdjustHandles="1" noChangeArrowheads="1" noChangeShapeType="1" noTextEdit="1"/>
              </p:cNvSpPr>
              <p:nvPr/>
            </p:nvSpPr>
            <p:spPr>
              <a:xfrm>
                <a:off x="1639280" y="4417682"/>
                <a:ext cx="520852" cy="338554"/>
              </a:xfrm>
              <a:prstGeom prst="rect">
                <a:avLst/>
              </a:prstGeom>
              <a:blipFill>
                <a:blip r:embed="rId14"/>
                <a:stretch>
                  <a:fillRect/>
                </a:stretch>
              </a:blipFill>
            </p:spPr>
            <p:txBody>
              <a:bodyPr/>
              <a:lstStyle/>
              <a:p>
                <a:r>
                  <a:rPr lang="de-DE">
                    <a:noFill/>
                  </a:rPr>
                  <a:t> </a:t>
                </a:r>
              </a:p>
            </p:txBody>
          </p:sp>
        </mc:Fallback>
      </mc:AlternateContent>
      <p:sp>
        <p:nvSpPr>
          <p:cNvPr id="53" name="Nach oben gekrümmter Pfeil 52">
            <a:extLst>
              <a:ext uri="{FF2B5EF4-FFF2-40B4-BE49-F238E27FC236}">
                <a16:creationId xmlns:a16="http://schemas.microsoft.com/office/drawing/2014/main" id="{FE6A4B7A-11E5-1430-A522-EFF3FA952D51}"/>
              </a:ext>
            </a:extLst>
          </p:cNvPr>
          <p:cNvSpPr/>
          <p:nvPr/>
        </p:nvSpPr>
        <p:spPr>
          <a:xfrm flipV="1">
            <a:off x="2302727" y="4722791"/>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B04AE74B-5BCE-4F32-5E8E-3CCDF540E789}"/>
                  </a:ext>
                </a:extLst>
              </p:cNvPr>
              <p:cNvSpPr txBox="1"/>
              <p:nvPr/>
            </p:nvSpPr>
            <p:spPr>
              <a:xfrm>
                <a:off x="2275711" y="441768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54" name="Textfeld 53">
                <a:extLst>
                  <a:ext uri="{FF2B5EF4-FFF2-40B4-BE49-F238E27FC236}">
                    <a16:creationId xmlns:a16="http://schemas.microsoft.com/office/drawing/2014/main" id="{B04AE74B-5BCE-4F32-5E8E-3CCDF540E789}"/>
                  </a:ext>
                </a:extLst>
              </p:cNvPr>
              <p:cNvSpPr txBox="1">
                <a:spLocks noRot="1" noChangeAspect="1" noMove="1" noResize="1" noEditPoints="1" noAdjustHandles="1" noChangeArrowheads="1" noChangeShapeType="1" noTextEdit="1"/>
              </p:cNvSpPr>
              <p:nvPr/>
            </p:nvSpPr>
            <p:spPr>
              <a:xfrm>
                <a:off x="2275711" y="4417682"/>
                <a:ext cx="520852" cy="338554"/>
              </a:xfrm>
              <a:prstGeom prst="rect">
                <a:avLst/>
              </a:prstGeom>
              <a:blipFill>
                <a:blip r:embed="rId15"/>
                <a:stretch>
                  <a:fillRect/>
                </a:stretch>
              </a:blipFill>
            </p:spPr>
            <p:txBody>
              <a:bodyPr/>
              <a:lstStyle/>
              <a:p>
                <a:r>
                  <a:rPr lang="de-DE">
                    <a:noFill/>
                  </a:rPr>
                  <a:t> </a:t>
                </a:r>
              </a:p>
            </p:txBody>
          </p:sp>
        </mc:Fallback>
      </mc:AlternateContent>
      <p:sp>
        <p:nvSpPr>
          <p:cNvPr id="55" name="Nach oben gekrümmter Pfeil 54">
            <a:extLst>
              <a:ext uri="{FF2B5EF4-FFF2-40B4-BE49-F238E27FC236}">
                <a16:creationId xmlns:a16="http://schemas.microsoft.com/office/drawing/2014/main" id="{A74D4035-EE81-B006-2B19-C171BFFFA790}"/>
              </a:ext>
            </a:extLst>
          </p:cNvPr>
          <p:cNvSpPr/>
          <p:nvPr/>
        </p:nvSpPr>
        <p:spPr>
          <a:xfrm flipV="1">
            <a:off x="2937156" y="4722791"/>
            <a:ext cx="514987" cy="174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57" name="Textfeld 56">
                <a:extLst>
                  <a:ext uri="{FF2B5EF4-FFF2-40B4-BE49-F238E27FC236}">
                    <a16:creationId xmlns:a16="http://schemas.microsoft.com/office/drawing/2014/main" id="{F8CDE0F0-0B2B-0C23-767F-6873D7E81819}"/>
                  </a:ext>
                </a:extLst>
              </p:cNvPr>
              <p:cNvSpPr txBox="1"/>
              <p:nvPr/>
            </p:nvSpPr>
            <p:spPr>
              <a:xfrm>
                <a:off x="2910140" y="4417682"/>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1</m:t>
                      </m:r>
                    </m:oMath>
                  </m:oMathPara>
                </a14:m>
                <a:endParaRPr lang="de-DE" sz="1600" dirty="0"/>
              </a:p>
            </p:txBody>
          </p:sp>
        </mc:Choice>
        <mc:Fallback xmlns="">
          <p:sp>
            <p:nvSpPr>
              <p:cNvPr id="57" name="Textfeld 56">
                <a:extLst>
                  <a:ext uri="{FF2B5EF4-FFF2-40B4-BE49-F238E27FC236}">
                    <a16:creationId xmlns:a16="http://schemas.microsoft.com/office/drawing/2014/main" id="{F8CDE0F0-0B2B-0C23-767F-6873D7E81819}"/>
                  </a:ext>
                </a:extLst>
              </p:cNvPr>
              <p:cNvSpPr txBox="1">
                <a:spLocks noRot="1" noChangeAspect="1" noMove="1" noResize="1" noEditPoints="1" noAdjustHandles="1" noChangeArrowheads="1" noChangeShapeType="1" noTextEdit="1"/>
              </p:cNvSpPr>
              <p:nvPr/>
            </p:nvSpPr>
            <p:spPr>
              <a:xfrm>
                <a:off x="2910140" y="4417682"/>
                <a:ext cx="520852" cy="338554"/>
              </a:xfrm>
              <a:prstGeom prst="rect">
                <a:avLst/>
              </a:prstGeom>
              <a:blipFill>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58" name="Tabelle 57">
                <a:extLst>
                  <a:ext uri="{FF2B5EF4-FFF2-40B4-BE49-F238E27FC236}">
                    <a16:creationId xmlns:a16="http://schemas.microsoft.com/office/drawing/2014/main" id="{FAFA90AE-143E-C0F3-0381-B50D017BB6BA}"/>
                  </a:ext>
                </a:extLst>
              </p:cNvPr>
              <p:cNvGraphicFramePr>
                <a:graphicFrameLocks noGrp="1"/>
              </p:cNvGraphicFramePr>
              <p:nvPr>
                <p:extLst>
                  <p:ext uri="{D42A27DB-BD31-4B8C-83A1-F6EECF244321}">
                    <p14:modId xmlns:p14="http://schemas.microsoft.com/office/powerpoint/2010/main" val="1206244996"/>
                  </p:ext>
                </p:extLst>
              </p:nvPr>
            </p:nvGraphicFramePr>
            <p:xfrm>
              <a:off x="272480" y="4970906"/>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0</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m:t>
                                </m:r>
                              </m:oMath>
                            </m:oMathPara>
                          </a14:m>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10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50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90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b="0" i="0" dirty="0">
                              <a:solidFill>
                                <a:schemeClr val="tx1"/>
                              </a:solidFill>
                              <a:latin typeface="+mn-lt"/>
                            </a:rPr>
                            <a:t>130</a:t>
                          </a:r>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170</m:t>
                                </m:r>
                              </m:oMath>
                            </m:oMathPara>
                          </a14:m>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5917332"/>
                      </a:ext>
                    </a:extLst>
                  </a:tr>
                </a:tbl>
              </a:graphicData>
            </a:graphic>
          </p:graphicFrame>
        </mc:Choice>
        <mc:Fallback xmlns="">
          <p:graphicFrame>
            <p:nvGraphicFramePr>
              <p:cNvPr id="58" name="Tabelle 57">
                <a:extLst>
                  <a:ext uri="{FF2B5EF4-FFF2-40B4-BE49-F238E27FC236}">
                    <a16:creationId xmlns:a16="http://schemas.microsoft.com/office/drawing/2014/main" id="{FAFA90AE-143E-C0F3-0381-B50D017BB6BA}"/>
                  </a:ext>
                </a:extLst>
              </p:cNvPr>
              <p:cNvGraphicFramePr>
                <a:graphicFrameLocks noGrp="1"/>
              </p:cNvGraphicFramePr>
              <p:nvPr>
                <p:extLst>
                  <p:ext uri="{D42A27DB-BD31-4B8C-83A1-F6EECF244321}">
                    <p14:modId xmlns:p14="http://schemas.microsoft.com/office/powerpoint/2010/main" val="1206244996"/>
                  </p:ext>
                </p:extLst>
              </p:nvPr>
            </p:nvGraphicFramePr>
            <p:xfrm>
              <a:off x="272480" y="4970906"/>
              <a:ext cx="3424260" cy="720000"/>
            </p:xfrm>
            <a:graphic>
              <a:graphicData uri="http://schemas.openxmlformats.org/drawingml/2006/table">
                <a:tbl>
                  <a:tblPr firstRow="1" bandRow="1">
                    <a:tableStyleId>{5C22544A-7EE6-4342-B048-85BDC9FD1C3A}</a:tableStyleId>
                  </a:tblPr>
                  <a:tblGrid>
                    <a:gridCol w="570710">
                      <a:extLst>
                        <a:ext uri="{9D8B030D-6E8A-4147-A177-3AD203B41FA5}">
                          <a16:colId xmlns:a16="http://schemas.microsoft.com/office/drawing/2014/main" val="3009813344"/>
                        </a:ext>
                      </a:extLst>
                    </a:gridCol>
                    <a:gridCol w="570710">
                      <a:extLst>
                        <a:ext uri="{9D8B030D-6E8A-4147-A177-3AD203B41FA5}">
                          <a16:colId xmlns:a16="http://schemas.microsoft.com/office/drawing/2014/main" val="2253164084"/>
                        </a:ext>
                      </a:extLst>
                    </a:gridCol>
                    <a:gridCol w="570710">
                      <a:extLst>
                        <a:ext uri="{9D8B030D-6E8A-4147-A177-3AD203B41FA5}">
                          <a16:colId xmlns:a16="http://schemas.microsoft.com/office/drawing/2014/main" val="804097839"/>
                        </a:ext>
                      </a:extLst>
                    </a:gridCol>
                    <a:gridCol w="570710">
                      <a:extLst>
                        <a:ext uri="{9D8B030D-6E8A-4147-A177-3AD203B41FA5}">
                          <a16:colId xmlns:a16="http://schemas.microsoft.com/office/drawing/2014/main" val="1802385222"/>
                        </a:ext>
                      </a:extLst>
                    </a:gridCol>
                    <a:gridCol w="570710">
                      <a:extLst>
                        <a:ext uri="{9D8B030D-6E8A-4147-A177-3AD203B41FA5}">
                          <a16:colId xmlns:a16="http://schemas.microsoft.com/office/drawing/2014/main" val="2372700202"/>
                        </a:ext>
                      </a:extLst>
                    </a:gridCol>
                    <a:gridCol w="570710">
                      <a:extLst>
                        <a:ext uri="{9D8B030D-6E8A-4147-A177-3AD203B41FA5}">
                          <a16:colId xmlns:a16="http://schemas.microsoft.com/office/drawing/2014/main" val="3231605014"/>
                        </a:ext>
                      </a:extLst>
                    </a:gridCol>
                  </a:tblGrid>
                  <a:tr h="360000">
                    <a:tc>
                      <a:txBody>
                        <a:bodyPr/>
                        <a:lstStyle/>
                        <a:p>
                          <a:pPr algn="ctr"/>
                          <a:r>
                            <a:rPr lang="de-DE" sz="1400"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222" t="-3448" r="-404444"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97826" t="-3448" r="-29565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304444" t="-3448" r="-20222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404444" t="-3448" r="-102222" b="-1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504444" t="-3448" r="-2222" b="-110345"/>
                          </a:stretch>
                        </a:blipFill>
                      </a:tcPr>
                    </a:tc>
                    <a:extLst>
                      <a:ext uri="{0D108BD9-81ED-4DB2-BD59-A6C34878D82A}">
                        <a16:rowId xmlns:a16="http://schemas.microsoft.com/office/drawing/2014/main" val="520784171"/>
                      </a:ext>
                    </a:extLst>
                  </a:tr>
                  <a:tr h="360000">
                    <a:tc>
                      <a:txBody>
                        <a:bodyPr/>
                        <a:lstStyle/>
                        <a:p>
                          <a:pPr algn="ctr"/>
                          <a:r>
                            <a:rPr lang="de-DE" sz="1400" b="1" dirty="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222" t="-103448" r="-404444"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97826" t="-103448" r="-295652" b="-10345"/>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304444" t="-103448" r="-202222" b="-10345"/>
                          </a:stretch>
                        </a:blipFill>
                      </a:tcPr>
                    </a:tc>
                    <a:tc>
                      <a:txBody>
                        <a:bodyPr/>
                        <a:lstStyle/>
                        <a:p>
                          <a:pPr algn="ctr"/>
                          <a:r>
                            <a:rPr lang="de-DE" sz="1400" b="0" i="0" dirty="0">
                              <a:solidFill>
                                <a:schemeClr val="tx1"/>
                              </a:solidFill>
                              <a:latin typeface="+mn-lt"/>
                            </a:rPr>
                            <a:t>130</a:t>
                          </a:r>
                          <a:endParaRPr lang="de-DE"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504444" t="-103448" r="-2222" b="-10345"/>
                          </a:stretch>
                        </a:blipFill>
                      </a:tcPr>
                    </a:tc>
                    <a:extLst>
                      <a:ext uri="{0D108BD9-81ED-4DB2-BD59-A6C34878D82A}">
                        <a16:rowId xmlns:a16="http://schemas.microsoft.com/office/drawing/2014/main" val="4225917332"/>
                      </a:ext>
                    </a:extLst>
                  </a:tr>
                </a:tbl>
              </a:graphicData>
            </a:graphic>
          </p:graphicFrame>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98327BDA-44F4-A067-BE20-D30795F49850}"/>
                  </a:ext>
                </a:extLst>
              </p:cNvPr>
              <p:cNvSpPr txBox="1"/>
              <p:nvPr/>
            </p:nvSpPr>
            <p:spPr>
              <a:xfrm>
                <a:off x="2349692" y="1471525"/>
                <a:ext cx="1584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altLang="de-DE" sz="1600" smtClean="0">
                          <a:solidFill>
                            <a:schemeClr val="accent6">
                              <a:lumMod val="75000"/>
                            </a:schemeClr>
                          </a:solidFill>
                          <a:latin typeface="Cambria Math" panose="02040503050406030204" pitchFamily="18" charset="0"/>
                        </a:rPr>
                        <m:t>f</m:t>
                      </m:r>
                      <m:r>
                        <a:rPr lang="de-DE" altLang="de-DE" sz="1600" b="0" i="0" smtClean="0">
                          <a:solidFill>
                            <a:schemeClr val="accent6">
                              <a:lumMod val="75000"/>
                            </a:schemeClr>
                          </a:solidFill>
                          <a:latin typeface="Cambria Math" panose="02040503050406030204" pitchFamily="18" charset="0"/>
                        </a:rPr>
                        <m:t>(</m:t>
                      </m:r>
                      <m:r>
                        <m:rPr>
                          <m:sty m:val="p"/>
                        </m:rPr>
                        <a:rPr lang="de-DE" altLang="de-DE" sz="1600" b="0" i="0" smtClean="0">
                          <a:solidFill>
                            <a:schemeClr val="accent6">
                              <a:lumMod val="75000"/>
                            </a:schemeClr>
                          </a:solidFill>
                          <a:latin typeface="Cambria Math" panose="02040503050406030204" pitchFamily="18" charset="0"/>
                        </a:rPr>
                        <m:t>x</m:t>
                      </m:r>
                      <m:r>
                        <a:rPr lang="de-DE" altLang="de-DE" sz="1600" b="0" i="0" smtClean="0">
                          <a:solidFill>
                            <a:schemeClr val="accent6">
                              <a:lumMod val="75000"/>
                            </a:schemeClr>
                          </a:solidFill>
                          <a:latin typeface="Cambria Math" panose="02040503050406030204" pitchFamily="18" charset="0"/>
                        </a:rPr>
                        <m:t>)=</m:t>
                      </m:r>
                      <m:sSup>
                        <m:sSupPr>
                          <m:ctrlPr>
                            <a:rPr lang="de-DE" altLang="de-DE" sz="1600" b="0" i="1" smtClean="0">
                              <a:solidFill>
                                <a:schemeClr val="accent6">
                                  <a:lumMod val="75000"/>
                                </a:schemeClr>
                              </a:solidFill>
                              <a:latin typeface="Cambria Math" panose="02040503050406030204" pitchFamily="18" charset="0"/>
                            </a:rPr>
                          </m:ctrlPr>
                        </m:sSupPr>
                        <m:e>
                          <m:r>
                            <a:rPr lang="de-DE" altLang="de-DE" sz="1600" b="0" i="0" smtClean="0">
                              <a:solidFill>
                                <a:schemeClr val="accent6">
                                  <a:lumMod val="75000"/>
                                </a:schemeClr>
                              </a:solidFill>
                              <a:latin typeface="Cambria Math" panose="02040503050406030204" pitchFamily="18" charset="0"/>
                            </a:rPr>
                            <m:t>10</m:t>
                          </m:r>
                          <m:r>
                            <a:rPr lang="de-DE" altLang="de-DE" sz="1600" b="0" i="1" smtClean="0">
                              <a:solidFill>
                                <a:schemeClr val="accent6">
                                  <a:lumMod val="75000"/>
                                </a:schemeClr>
                              </a:solidFill>
                              <a:latin typeface="Cambria Math" panose="02040503050406030204" pitchFamily="18" charset="0"/>
                              <a:ea typeface="Cambria Math" panose="02040503050406030204" pitchFamily="18" charset="0"/>
                            </a:rPr>
                            <m:t>∙2</m:t>
                          </m:r>
                        </m:e>
                        <m:sup>
                          <m:r>
                            <a:rPr lang="de-DE" altLang="de-DE" sz="1600" b="0" i="1" smtClean="0">
                              <a:solidFill>
                                <a:schemeClr val="accent6">
                                  <a:lumMod val="75000"/>
                                </a:schemeClr>
                              </a:solidFill>
                              <a:latin typeface="Cambria Math" panose="02040503050406030204" pitchFamily="18" charset="0"/>
                            </a:rPr>
                            <m:t>𝑥</m:t>
                          </m:r>
                        </m:sup>
                      </m:sSup>
                    </m:oMath>
                  </m:oMathPara>
                </a14:m>
                <a:endParaRPr lang="de-DE" sz="1600" dirty="0"/>
              </a:p>
            </p:txBody>
          </p:sp>
        </mc:Choice>
        <mc:Fallback xmlns="">
          <p:sp>
            <p:nvSpPr>
              <p:cNvPr id="59" name="Textfeld 58">
                <a:extLst>
                  <a:ext uri="{FF2B5EF4-FFF2-40B4-BE49-F238E27FC236}">
                    <a16:creationId xmlns:a16="http://schemas.microsoft.com/office/drawing/2014/main" id="{98327BDA-44F4-A067-BE20-D30795F49850}"/>
                  </a:ext>
                </a:extLst>
              </p:cNvPr>
              <p:cNvSpPr txBox="1">
                <a:spLocks noRot="1" noChangeAspect="1" noMove="1" noResize="1" noEditPoints="1" noAdjustHandles="1" noChangeArrowheads="1" noChangeShapeType="1" noTextEdit="1"/>
              </p:cNvSpPr>
              <p:nvPr/>
            </p:nvSpPr>
            <p:spPr>
              <a:xfrm>
                <a:off x="2349692" y="1471525"/>
                <a:ext cx="1584175" cy="338554"/>
              </a:xfrm>
              <a:prstGeom prst="rect">
                <a:avLst/>
              </a:prstGeom>
              <a:blipFill>
                <a:blip r:embed="rId18"/>
                <a:stretch>
                  <a:fillRect b="-1428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AD069BBE-AC12-EA57-8536-20C3683629BF}"/>
                  </a:ext>
                </a:extLst>
              </p:cNvPr>
              <p:cNvSpPr txBox="1"/>
              <p:nvPr/>
            </p:nvSpPr>
            <p:spPr>
              <a:xfrm>
                <a:off x="1704796" y="4107625"/>
                <a:ext cx="199628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altLang="de-DE" sz="1600" smtClean="0">
                          <a:solidFill>
                            <a:srgbClr val="FF0000"/>
                          </a:solidFill>
                          <a:latin typeface="Cambria Math" panose="02040503050406030204" pitchFamily="18" charset="0"/>
                        </a:rPr>
                        <m:t>g</m:t>
                      </m:r>
                      <m:d>
                        <m:dPr>
                          <m:ctrlPr>
                            <a:rPr lang="de-DE" altLang="de-DE" sz="1600" b="0" i="1" smtClean="0">
                              <a:solidFill>
                                <a:srgbClr val="FF0000"/>
                              </a:solidFill>
                              <a:latin typeface="Cambria Math" panose="02040503050406030204" pitchFamily="18" charset="0"/>
                            </a:rPr>
                          </m:ctrlPr>
                        </m:dPr>
                        <m:e>
                          <m:r>
                            <m:rPr>
                              <m:sty m:val="p"/>
                            </m:rPr>
                            <a:rPr lang="de-DE" altLang="de-DE" sz="1600" b="0" i="0" smtClean="0">
                              <a:solidFill>
                                <a:srgbClr val="FF0000"/>
                              </a:solidFill>
                              <a:latin typeface="Cambria Math" panose="02040503050406030204" pitchFamily="18" charset="0"/>
                            </a:rPr>
                            <m:t>x</m:t>
                          </m:r>
                        </m:e>
                      </m:d>
                      <m:r>
                        <a:rPr lang="de-DE" altLang="de-DE" sz="1600" b="0" i="0" smtClean="0">
                          <a:solidFill>
                            <a:srgbClr val="FF0000"/>
                          </a:solidFill>
                          <a:latin typeface="Cambria Math" panose="02040503050406030204" pitchFamily="18" charset="0"/>
                        </a:rPr>
                        <m:t>=10+40</m:t>
                      </m:r>
                      <m:r>
                        <m:rPr>
                          <m:sty m:val="p"/>
                        </m:rPr>
                        <a:rPr lang="de-DE" altLang="de-DE" sz="1600" b="0" i="0" smtClean="0">
                          <a:solidFill>
                            <a:srgbClr val="FF0000"/>
                          </a:solidFill>
                          <a:latin typeface="Cambria Math" panose="02040503050406030204" pitchFamily="18" charset="0"/>
                        </a:rPr>
                        <m:t>x</m:t>
                      </m:r>
                    </m:oMath>
                  </m:oMathPara>
                </a14:m>
                <a:endParaRPr lang="de-DE" sz="1600" dirty="0">
                  <a:solidFill>
                    <a:srgbClr val="FF0000"/>
                  </a:solidFill>
                </a:endParaRPr>
              </a:p>
            </p:txBody>
          </p:sp>
        </mc:Choice>
        <mc:Fallback xmlns="">
          <p:sp>
            <p:nvSpPr>
              <p:cNvPr id="60" name="Textfeld 59">
                <a:extLst>
                  <a:ext uri="{FF2B5EF4-FFF2-40B4-BE49-F238E27FC236}">
                    <a16:creationId xmlns:a16="http://schemas.microsoft.com/office/drawing/2014/main" id="{AD069BBE-AC12-EA57-8536-20C3683629BF}"/>
                  </a:ext>
                </a:extLst>
              </p:cNvPr>
              <p:cNvSpPr txBox="1">
                <a:spLocks noRot="1" noChangeAspect="1" noMove="1" noResize="1" noEditPoints="1" noAdjustHandles="1" noChangeArrowheads="1" noChangeShapeType="1" noTextEdit="1"/>
              </p:cNvSpPr>
              <p:nvPr/>
            </p:nvSpPr>
            <p:spPr>
              <a:xfrm>
                <a:off x="1704796" y="4107625"/>
                <a:ext cx="1996280" cy="338554"/>
              </a:xfrm>
              <a:prstGeom prst="rect">
                <a:avLst/>
              </a:prstGeom>
              <a:blipFill>
                <a:blip r:embed="rId19"/>
                <a:stretch>
                  <a:fillRect b="-370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18E8C7F4-3611-FC49-8559-FA34722856D6}"/>
                  </a:ext>
                </a:extLst>
              </p:cNvPr>
              <p:cNvSpPr txBox="1"/>
              <p:nvPr/>
            </p:nvSpPr>
            <p:spPr>
              <a:xfrm>
                <a:off x="1547433" y="5898758"/>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40</m:t>
                      </m:r>
                    </m:oMath>
                  </m:oMathPara>
                </a14:m>
                <a:endParaRPr lang="de-DE" sz="1600" dirty="0"/>
              </a:p>
            </p:txBody>
          </p:sp>
        </mc:Choice>
        <mc:Fallback xmlns="">
          <p:sp>
            <p:nvSpPr>
              <p:cNvPr id="61" name="Textfeld 60">
                <a:extLst>
                  <a:ext uri="{FF2B5EF4-FFF2-40B4-BE49-F238E27FC236}">
                    <a16:creationId xmlns:a16="http://schemas.microsoft.com/office/drawing/2014/main" id="{18E8C7F4-3611-FC49-8559-FA34722856D6}"/>
                  </a:ext>
                </a:extLst>
              </p:cNvPr>
              <p:cNvSpPr txBox="1">
                <a:spLocks noRot="1" noChangeAspect="1" noMove="1" noResize="1" noEditPoints="1" noAdjustHandles="1" noChangeArrowheads="1" noChangeShapeType="1" noTextEdit="1"/>
              </p:cNvSpPr>
              <p:nvPr/>
            </p:nvSpPr>
            <p:spPr>
              <a:xfrm>
                <a:off x="1547433" y="5898758"/>
                <a:ext cx="520852" cy="338554"/>
              </a:xfrm>
              <a:prstGeom prst="rect">
                <a:avLst/>
              </a:prstGeom>
              <a:blipFill>
                <a:blip r:embed="rId12"/>
                <a:stretch>
                  <a:fillRect r="-476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a:extLst>
                  <a:ext uri="{FF2B5EF4-FFF2-40B4-BE49-F238E27FC236}">
                    <a16:creationId xmlns:a16="http://schemas.microsoft.com/office/drawing/2014/main" id="{F7CF75F6-0E7D-5F4D-4B4F-0ADC20E2F0AD}"/>
                  </a:ext>
                </a:extLst>
              </p:cNvPr>
              <p:cNvSpPr txBox="1"/>
              <p:nvPr/>
            </p:nvSpPr>
            <p:spPr>
              <a:xfrm>
                <a:off x="925376" y="5891361"/>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40</m:t>
                      </m:r>
                    </m:oMath>
                  </m:oMathPara>
                </a14:m>
                <a:endParaRPr lang="de-DE" sz="1600" dirty="0"/>
              </a:p>
            </p:txBody>
          </p:sp>
        </mc:Choice>
        <mc:Fallback xmlns="">
          <p:sp>
            <p:nvSpPr>
              <p:cNvPr id="62" name="Textfeld 61">
                <a:extLst>
                  <a:ext uri="{FF2B5EF4-FFF2-40B4-BE49-F238E27FC236}">
                    <a16:creationId xmlns:a16="http://schemas.microsoft.com/office/drawing/2014/main" id="{F7CF75F6-0E7D-5F4D-4B4F-0ADC20E2F0AD}"/>
                  </a:ext>
                </a:extLst>
              </p:cNvPr>
              <p:cNvSpPr txBox="1">
                <a:spLocks noRot="1" noChangeAspect="1" noMove="1" noResize="1" noEditPoints="1" noAdjustHandles="1" noChangeArrowheads="1" noChangeShapeType="1" noTextEdit="1"/>
              </p:cNvSpPr>
              <p:nvPr/>
            </p:nvSpPr>
            <p:spPr>
              <a:xfrm>
                <a:off x="925376" y="5891361"/>
                <a:ext cx="520852" cy="338554"/>
              </a:xfrm>
              <a:prstGeom prst="rect">
                <a:avLst/>
              </a:prstGeom>
              <a:blipFill>
                <a:blip r:embed="rId20"/>
                <a:stretch>
                  <a:fillRect r="-476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226FB8BD-64A7-8AD5-1E0D-BE68E952E3E0}"/>
                  </a:ext>
                </a:extLst>
              </p:cNvPr>
              <p:cNvSpPr txBox="1"/>
              <p:nvPr/>
            </p:nvSpPr>
            <p:spPr>
              <a:xfrm>
                <a:off x="2733119" y="5898758"/>
                <a:ext cx="5208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m:t>
                      </m:r>
                      <m:r>
                        <a:rPr lang="de-DE" sz="1600" b="0" i="0" smtClean="0">
                          <a:latin typeface="Cambria Math" panose="02040503050406030204" pitchFamily="18" charset="0"/>
                        </a:rPr>
                        <m:t>40</m:t>
                      </m:r>
                    </m:oMath>
                  </m:oMathPara>
                </a14:m>
                <a:endParaRPr lang="de-DE" sz="1600" dirty="0"/>
              </a:p>
            </p:txBody>
          </p:sp>
        </mc:Choice>
        <mc:Fallback xmlns="">
          <p:sp>
            <p:nvSpPr>
              <p:cNvPr id="63" name="Textfeld 62">
                <a:extLst>
                  <a:ext uri="{FF2B5EF4-FFF2-40B4-BE49-F238E27FC236}">
                    <a16:creationId xmlns:a16="http://schemas.microsoft.com/office/drawing/2014/main" id="{226FB8BD-64A7-8AD5-1E0D-BE68E952E3E0}"/>
                  </a:ext>
                </a:extLst>
              </p:cNvPr>
              <p:cNvSpPr txBox="1">
                <a:spLocks noRot="1" noChangeAspect="1" noMove="1" noResize="1" noEditPoints="1" noAdjustHandles="1" noChangeArrowheads="1" noChangeShapeType="1" noTextEdit="1"/>
              </p:cNvSpPr>
              <p:nvPr/>
            </p:nvSpPr>
            <p:spPr>
              <a:xfrm>
                <a:off x="2733119" y="5898758"/>
                <a:ext cx="520852" cy="338554"/>
              </a:xfrm>
              <a:prstGeom prst="rect">
                <a:avLst/>
              </a:prstGeom>
              <a:blipFill>
                <a:blip r:embed="rId21"/>
                <a:stretch>
                  <a:fillRect r="-2381"/>
                </a:stretch>
              </a:blipFill>
            </p:spPr>
            <p:txBody>
              <a:bodyPr/>
              <a:lstStyle/>
              <a:p>
                <a:r>
                  <a:rPr lang="de-DE">
                    <a:noFill/>
                  </a:rPr>
                  <a:t> </a:t>
                </a:r>
              </a:p>
            </p:txBody>
          </p:sp>
        </mc:Fallback>
      </mc:AlternateContent>
    </p:spTree>
    <p:extLst>
      <p:ext uri="{BB962C8B-B14F-4D97-AF65-F5344CB8AC3E}">
        <p14:creationId xmlns:p14="http://schemas.microsoft.com/office/powerpoint/2010/main" val="1653286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F608A093-2DDC-C60B-B8FD-8AC6BA7997AF}"/>
              </a:ext>
            </a:extLst>
          </p:cNvPr>
          <p:cNvSpPr txBox="1"/>
          <p:nvPr/>
        </p:nvSpPr>
        <p:spPr>
          <a:xfrm>
            <a:off x="1136576" y="3212976"/>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pic>
        <p:nvPicPr>
          <p:cNvPr id="3" name="Grafik 2" descr="Ein Bild, das Screenshot, Grafiken, Logo, Grafikdesign enthält.&#10;&#10;Automatisch generierte Beschreibung">
            <a:extLst>
              <a:ext uri="{FF2B5EF4-FFF2-40B4-BE49-F238E27FC236}">
                <a16:creationId xmlns:a16="http://schemas.microsoft.com/office/drawing/2014/main" id="{21D5BD52-4360-A2A3-7053-77D3D168EEB4}"/>
              </a:ext>
            </a:extLst>
          </p:cNvPr>
          <p:cNvPicPr>
            <a:picLocks noChangeAspect="1"/>
          </p:cNvPicPr>
          <p:nvPr/>
        </p:nvPicPr>
        <p:blipFill rotWithShape="1">
          <a:blip r:embed="rId2">
            <a:extLst>
              <a:ext uri="{28A0092B-C50C-407E-A947-70E740481C1C}">
                <a14:useLocalDpi xmlns:a14="http://schemas.microsoft.com/office/drawing/2010/main" val="0"/>
              </a:ext>
            </a:extLst>
          </a:blip>
          <a:srcRect l="18975"/>
          <a:stretch/>
        </p:blipFill>
        <p:spPr>
          <a:xfrm>
            <a:off x="0" y="-14243"/>
            <a:ext cx="9906000" cy="6872243"/>
          </a:xfrm>
          <a:prstGeom prst="rect">
            <a:avLst/>
          </a:prstGeom>
        </p:spPr>
      </p:pic>
    </p:spTree>
    <p:extLst>
      <p:ext uri="{BB962C8B-B14F-4D97-AF65-F5344CB8AC3E}">
        <p14:creationId xmlns:p14="http://schemas.microsoft.com/office/powerpoint/2010/main" val="92963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09E5686-BD6A-F2DF-719A-25EAEF38CBA6}"/>
                  </a:ext>
                </a:extLst>
              </p:cNvPr>
              <p:cNvSpPr>
                <a:spLocks noGrp="1"/>
              </p:cNvSpPr>
              <p:nvPr>
                <p:ph idx="1"/>
              </p:nvPr>
            </p:nvSpPr>
            <p:spPr/>
            <p:txBody>
              <a:bodyPr/>
              <a:lstStyle/>
              <a:p>
                <a:r>
                  <a:rPr lang="de-DE" sz="1600" b="1" dirty="0"/>
                  <a:t>Aufgabe 1</a:t>
                </a:r>
              </a:p>
              <a:p>
                <a:pPr/>
                <a14:m>
                  <m:oMathPara xmlns:m="http://schemas.openxmlformats.org/officeDocument/2006/math">
                    <m:oMathParaPr>
                      <m:jc m:val="left"/>
                    </m:oMathParaPr>
                    <m:oMath xmlns:m="http://schemas.openxmlformats.org/officeDocument/2006/math">
                      <m:r>
                        <a:rPr lang="de-DE" sz="1600" b="0" i="1" dirty="0" smtClean="0">
                          <a:latin typeface="Cambria Math" panose="02040503050406030204" pitchFamily="18" charset="0"/>
                        </a:rPr>
                        <m:t>500</m:t>
                      </m:r>
                      <m:r>
                        <a:rPr lang="de-DE" sz="1600" b="0" i="1" dirty="0" smtClean="0">
                          <a:latin typeface="Cambria Math" panose="02040503050406030204" pitchFamily="18" charset="0"/>
                          <a:ea typeface="Cambria Math" panose="02040503050406030204" pitchFamily="18" charset="0"/>
                        </a:rPr>
                        <m:t>∙20%=500∙0,20=100</m:t>
                      </m:r>
                      <m:r>
                        <a:rPr lang="de-DE" sz="1600" b="0" i="0" dirty="0" smtClean="0">
                          <a:latin typeface="Cambria Math" panose="02040503050406030204" pitchFamily="18" charset="0"/>
                          <a:ea typeface="Cambria Math" panose="02040503050406030204" pitchFamily="18" charset="0"/>
                        </a:rPr>
                        <m:t> </m:t>
                      </m:r>
                      <m:r>
                        <a:rPr lang="de-DE" sz="1600">
                          <a:latin typeface="Cambria Math" panose="02040503050406030204" pitchFamily="18" charset="0"/>
                          <a:ea typeface="Cambria Math" panose="02040503050406030204" pitchFamily="18" charset="0"/>
                        </a:rPr>
                        <m:t>€</m:t>
                      </m:r>
                    </m:oMath>
                  </m:oMathPara>
                </a14:m>
                <a:endParaRPr lang="de-DE" sz="1600" dirty="0"/>
              </a:p>
              <a:p>
                <a:endParaRPr lang="de-DE" sz="1600" dirty="0"/>
              </a:p>
              <a:p>
                <a:r>
                  <a:rPr lang="de-DE" sz="1600" b="1" dirty="0"/>
                  <a:t>Aufgabe 2</a:t>
                </a:r>
                <a:endParaRPr lang="de-DE" sz="1600" dirty="0"/>
              </a:p>
              <a:p>
                <a:r>
                  <a:rPr lang="de-DE" sz="1600" dirty="0"/>
                  <a:t>Rechnung:</a:t>
                </a:r>
              </a:p>
              <a:p>
                <a14:m>
                  <m:oMath xmlns:m="http://schemas.openxmlformats.org/officeDocument/2006/math">
                    <m:r>
                      <a:rPr lang="de-DE" sz="1600" b="0" i="0" smtClean="0">
                        <a:latin typeface="Cambria Math" panose="02040503050406030204" pitchFamily="18" charset="0"/>
                      </a:rPr>
                      <m:t>800 €</m:t>
                    </m:r>
                    <m:r>
                      <a:rPr lang="de-DE" sz="1600" b="0" i="0" smtClean="0">
                        <a:latin typeface="Cambria Math" panose="02040503050406030204" pitchFamily="18" charset="0"/>
                        <a:ea typeface="Cambria Math" panose="02040503050406030204" pitchFamily="18" charset="0"/>
                      </a:rPr>
                      <m:t>∙2 %+800 €=816 €</m:t>
                    </m:r>
                  </m:oMath>
                </a14:m>
                <a:r>
                  <a:rPr lang="de-DE" sz="1600" dirty="0"/>
                  <a:t> </a:t>
                </a:r>
              </a:p>
              <a:p>
                <a:r>
                  <a:rPr lang="de-DE" sz="1600" i="1" dirty="0"/>
                  <a:t>oder</a:t>
                </a:r>
              </a:p>
              <a:p>
                <a:pPr/>
                <a14:m>
                  <m:oMathPara xmlns:m="http://schemas.openxmlformats.org/officeDocument/2006/math">
                    <m:oMathParaPr>
                      <m:jc m:val="left"/>
                    </m:oMathParaPr>
                    <m:oMath xmlns:m="http://schemas.openxmlformats.org/officeDocument/2006/math">
                      <m:r>
                        <a:rPr lang="de-DE" sz="1600" b="0" i="0" smtClean="0">
                          <a:latin typeface="Cambria Math" panose="02040503050406030204" pitchFamily="18" charset="0"/>
                        </a:rPr>
                        <m:t>800 €</m:t>
                      </m:r>
                      <m:r>
                        <a:rPr lang="de-DE" sz="1600" b="0" i="0" smtClean="0">
                          <a:latin typeface="Cambria Math" panose="02040503050406030204" pitchFamily="18" charset="0"/>
                          <a:ea typeface="Cambria Math" panose="02040503050406030204" pitchFamily="18" charset="0"/>
                        </a:rPr>
                        <m:t>∙102 %=800 €</m:t>
                      </m:r>
                      <m:r>
                        <a:rPr lang="de-DE" sz="1600">
                          <a:latin typeface="Cambria Math" panose="02040503050406030204" pitchFamily="18" charset="0"/>
                          <a:ea typeface="Cambria Math" panose="02040503050406030204" pitchFamily="18" charset="0"/>
                        </a:rPr>
                        <m:t>∙1</m:t>
                      </m:r>
                      <m:r>
                        <a:rPr lang="de-DE" sz="1600" b="0" i="0" smtClean="0">
                          <a:latin typeface="Cambria Math" panose="02040503050406030204" pitchFamily="18" charset="0"/>
                          <a:ea typeface="Cambria Math" panose="02040503050406030204" pitchFamily="18" charset="0"/>
                        </a:rPr>
                        <m:t>,</m:t>
                      </m:r>
                      <m:r>
                        <a:rPr lang="de-DE" sz="1600">
                          <a:latin typeface="Cambria Math" panose="02040503050406030204" pitchFamily="18" charset="0"/>
                          <a:ea typeface="Cambria Math" panose="02040503050406030204" pitchFamily="18" charset="0"/>
                        </a:rPr>
                        <m:t>02=816 €</m:t>
                      </m:r>
                    </m:oMath>
                  </m:oMathPara>
                </a14:m>
                <a:endParaRPr lang="de-DE" sz="1600" dirty="0">
                  <a:ea typeface="Cambria Math" panose="02040503050406030204" pitchFamily="18" charset="0"/>
                </a:endParaRPr>
              </a:p>
              <a:p>
                <a:r>
                  <a:rPr lang="de-DE" sz="1600" dirty="0"/>
                  <a:t>Im Jahr 2018 betragen die Mietkosten 816 €.</a:t>
                </a:r>
              </a:p>
              <a:p>
                <a:r>
                  <a:rPr lang="de-DE" sz="1600" dirty="0"/>
                  <a:t> </a:t>
                </a:r>
              </a:p>
              <a:p>
                <a:endParaRPr lang="de-DE" sz="1600" i="1" dirty="0"/>
              </a:p>
              <a:p>
                <a:endParaRPr lang="de-DE" sz="1600" dirty="0"/>
              </a:p>
            </p:txBody>
          </p:sp>
        </mc:Choice>
        <mc:Fallback xmlns="">
          <p:sp>
            <p:nvSpPr>
              <p:cNvPr id="2" name="Inhaltsplatzhalter 1">
                <a:extLst>
                  <a:ext uri="{FF2B5EF4-FFF2-40B4-BE49-F238E27FC236}">
                    <a16:creationId xmlns:a16="http://schemas.microsoft.com/office/drawing/2014/main" id="{D09E5686-BD6A-F2DF-719A-25EAEF38CBA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11C89477-9A06-4D25-CCA9-57F15D9CB104}"/>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spTree>
    <p:extLst>
      <p:ext uri="{BB962C8B-B14F-4D97-AF65-F5344CB8AC3E}">
        <p14:creationId xmlns:p14="http://schemas.microsoft.com/office/powerpoint/2010/main" val="301584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0D9A63-0BCF-5A53-82DA-65B2A637DFD3}"/>
              </a:ext>
            </a:extLst>
          </p:cNvPr>
          <p:cNvSpPr>
            <a:spLocks noGrp="1"/>
          </p:cNvSpPr>
          <p:nvPr>
            <p:ph idx="1"/>
          </p:nvPr>
        </p:nvSpPr>
        <p:spPr/>
        <p:txBody>
          <a:bodyPr/>
          <a:lstStyle/>
          <a:p>
            <a:r>
              <a:rPr lang="de-DE" sz="1600" b="1" dirty="0"/>
              <a:t>Aufgabe 1</a:t>
            </a:r>
            <a:r>
              <a:rPr lang="de-DE" sz="1600" dirty="0"/>
              <a:t> [vgl. MSA 2020 A4]</a:t>
            </a:r>
          </a:p>
          <a:p>
            <a:r>
              <a:rPr lang="de-DE" sz="1600" dirty="0"/>
              <a:t>Der Graph zeigt das Bevölkerungswachstum eines Landes seit dem Jahr 2000.</a:t>
            </a:r>
          </a:p>
          <a:p>
            <a:pPr marL="346075" indent="-342900">
              <a:buAutoNum type="alphaLcParenR"/>
            </a:pPr>
            <a:r>
              <a:rPr lang="de-DE" sz="1600" dirty="0"/>
              <a:t>Ermitteln Sie anhand des Graphen, nach wie vielen Jahren sich die Bevölkerung seit dem Jahr 2000 in etwa verdoppelt hat. Beschreiben Sie ihr Vorgehen.</a:t>
            </a:r>
          </a:p>
          <a:p>
            <a:pPr marL="346075" indent="-342900">
              <a:buAutoNum type="alphaLcParenR"/>
            </a:pPr>
            <a:r>
              <a:rPr lang="de-DE" sz="1600" dirty="0"/>
              <a:t>Geben Sie an, wann die Bevölkerungen eine Größe von 600 Millionen Einwohner erreicht hat.</a:t>
            </a:r>
          </a:p>
          <a:p>
            <a:pPr marL="346075" indent="-342900">
              <a:buAutoNum type="alphaLcParenR"/>
            </a:pPr>
            <a:endParaRPr lang="de-DE" sz="1600" dirty="0"/>
          </a:p>
        </p:txBody>
      </p:sp>
      <p:sp>
        <p:nvSpPr>
          <p:cNvPr id="4" name="Titel 3">
            <a:extLst>
              <a:ext uri="{FF2B5EF4-FFF2-40B4-BE49-F238E27FC236}">
                <a16:creationId xmlns:a16="http://schemas.microsoft.com/office/drawing/2014/main" id="{18E1A06D-8A4B-07F1-2437-4A5CD72D1483}"/>
              </a:ext>
            </a:extLst>
          </p:cNvPr>
          <p:cNvSpPr>
            <a:spLocks noGrp="1"/>
          </p:cNvSpPr>
          <p:nvPr>
            <p:ph type="title"/>
          </p:nvPr>
        </p:nvSpPr>
        <p:spPr/>
        <p:txBody>
          <a:bodyPr/>
          <a:lstStyle/>
          <a:p>
            <a:endParaRPr lang="de-DE"/>
          </a:p>
        </p:txBody>
      </p:sp>
      <p:sp>
        <p:nvSpPr>
          <p:cNvPr id="5" name="Fußzeilenplatzhalter 4">
            <a:extLst>
              <a:ext uri="{FF2B5EF4-FFF2-40B4-BE49-F238E27FC236}">
                <a16:creationId xmlns:a16="http://schemas.microsoft.com/office/drawing/2014/main" id="{4D77055A-624E-A685-58DB-494B5B9E2D6C}"/>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8" name="Grafik 7">
            <a:extLst>
              <a:ext uri="{FF2B5EF4-FFF2-40B4-BE49-F238E27FC236}">
                <a16:creationId xmlns:a16="http://schemas.microsoft.com/office/drawing/2014/main" id="{96FE7C53-95CB-5E2C-D629-8B7071DEDE2F}"/>
              </a:ext>
            </a:extLst>
          </p:cNvPr>
          <p:cNvPicPr>
            <a:picLocks noChangeAspect="1"/>
          </p:cNvPicPr>
          <p:nvPr/>
        </p:nvPicPr>
        <p:blipFill>
          <a:blip r:embed="rId2"/>
          <a:stretch>
            <a:fillRect/>
          </a:stretch>
        </p:blipFill>
        <p:spPr>
          <a:xfrm>
            <a:off x="2950915" y="2636912"/>
            <a:ext cx="4004169" cy="3272638"/>
          </a:xfrm>
          <a:prstGeom prst="rect">
            <a:avLst/>
          </a:prstGeom>
        </p:spPr>
      </p:pic>
      <p:sp>
        <p:nvSpPr>
          <p:cNvPr id="6" name="Titel 3">
            <a:extLst>
              <a:ext uri="{FF2B5EF4-FFF2-40B4-BE49-F238E27FC236}">
                <a16:creationId xmlns:a16="http://schemas.microsoft.com/office/drawing/2014/main" id="{ACACAAE0-6B13-F2F6-068E-7030916F8447}"/>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Tree>
    <p:extLst>
      <p:ext uri="{BB962C8B-B14F-4D97-AF65-F5344CB8AC3E}">
        <p14:creationId xmlns:p14="http://schemas.microsoft.com/office/powerpoint/2010/main" val="46864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3CFFB7C-655F-1C07-95A4-5141B2533D04}"/>
              </a:ext>
            </a:extLst>
          </p:cNvPr>
          <p:cNvSpPr>
            <a:spLocks noGrp="1"/>
          </p:cNvSpPr>
          <p:nvPr>
            <p:ph idx="1"/>
          </p:nvPr>
        </p:nvSpPr>
        <p:spPr/>
        <p:txBody>
          <a:bodyPr/>
          <a:lstStyle/>
          <a:p>
            <a:r>
              <a:rPr lang="de-DE" sz="1600" b="1" dirty="0"/>
              <a:t>Aufgabe 1</a:t>
            </a:r>
            <a:r>
              <a:rPr lang="de-DE" sz="1600" dirty="0"/>
              <a:t> [vgl. MSA 2020 A4]</a:t>
            </a:r>
          </a:p>
          <a:p>
            <a:r>
              <a:rPr lang="de-DE" sz="1600" dirty="0"/>
              <a:t>a) Nach ca. 4,4 Jahren. </a:t>
            </a:r>
          </a:p>
          <a:p>
            <a:r>
              <a:rPr lang="de-DE" sz="1600" u="sng" dirty="0"/>
              <a:t>Vorgehen:</a:t>
            </a:r>
            <a:endParaRPr lang="de-DE" sz="1600" dirty="0"/>
          </a:p>
          <a:p>
            <a:r>
              <a:rPr lang="de-DE" sz="1600" dirty="0"/>
              <a:t>Man schaut auf der y-Achse, wo die doppelte Zahl von </a:t>
            </a:r>
          </a:p>
          <a:p>
            <a:r>
              <a:rPr lang="de-DE" sz="1600" dirty="0"/>
              <a:t>200 (Anfangsbestand) liegt, also 400. Man geht von da</a:t>
            </a:r>
          </a:p>
          <a:p>
            <a:r>
              <a:rPr lang="de-DE" sz="1600" dirty="0"/>
              <a:t>waagerecht nach rechts, bis man auf den Graphen</a:t>
            </a:r>
          </a:p>
          <a:p>
            <a:r>
              <a:rPr lang="de-DE" sz="1600" dirty="0"/>
              <a:t>trifft und dann nach unten zur x-Achse. </a:t>
            </a:r>
          </a:p>
          <a:p>
            <a:endParaRPr lang="de-DE" sz="1600" dirty="0"/>
          </a:p>
          <a:p>
            <a:r>
              <a:rPr lang="de-DE" sz="1600" dirty="0"/>
              <a:t>b) Nach 7 Jahren. (Vorgehen genauso wie oben) </a:t>
            </a:r>
          </a:p>
        </p:txBody>
      </p:sp>
      <p:sp>
        <p:nvSpPr>
          <p:cNvPr id="4" name="Fußzeilenplatzhalter 3">
            <a:extLst>
              <a:ext uri="{FF2B5EF4-FFF2-40B4-BE49-F238E27FC236}">
                <a16:creationId xmlns:a16="http://schemas.microsoft.com/office/drawing/2014/main" id="{BCEDE468-A1D1-76B7-874D-738163D387AC}"/>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5" name="Grafik 4">
            <a:extLst>
              <a:ext uri="{FF2B5EF4-FFF2-40B4-BE49-F238E27FC236}">
                <a16:creationId xmlns:a16="http://schemas.microsoft.com/office/drawing/2014/main" id="{B0F37133-E3C4-EE26-B30D-819D518CD2FC}"/>
              </a:ext>
            </a:extLst>
          </p:cNvPr>
          <p:cNvPicPr>
            <a:picLocks noChangeAspect="1"/>
          </p:cNvPicPr>
          <p:nvPr/>
        </p:nvPicPr>
        <p:blipFill>
          <a:blip r:embed="rId2"/>
          <a:stretch>
            <a:fillRect/>
          </a:stretch>
        </p:blipFill>
        <p:spPr>
          <a:xfrm>
            <a:off x="4981279" y="1380498"/>
            <a:ext cx="4004169" cy="3272638"/>
          </a:xfrm>
          <a:prstGeom prst="rect">
            <a:avLst/>
          </a:prstGeom>
        </p:spPr>
      </p:pic>
      <p:cxnSp>
        <p:nvCxnSpPr>
          <p:cNvPr id="7" name="Gerade Verbindung mit Pfeil 6">
            <a:extLst>
              <a:ext uri="{FF2B5EF4-FFF2-40B4-BE49-F238E27FC236}">
                <a16:creationId xmlns:a16="http://schemas.microsoft.com/office/drawing/2014/main" id="{6BB4AD4B-0223-6A85-F87D-E63393D44DB8}"/>
              </a:ext>
            </a:extLst>
          </p:cNvPr>
          <p:cNvCxnSpPr/>
          <p:nvPr/>
        </p:nvCxnSpPr>
        <p:spPr>
          <a:xfrm>
            <a:off x="5385048" y="2780928"/>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D347D944-9DEC-91A3-87D2-2814A7023C65}"/>
              </a:ext>
            </a:extLst>
          </p:cNvPr>
          <p:cNvCxnSpPr/>
          <p:nvPr/>
        </p:nvCxnSpPr>
        <p:spPr>
          <a:xfrm>
            <a:off x="7185248" y="2780928"/>
            <a:ext cx="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itel 3">
            <a:extLst>
              <a:ext uri="{FF2B5EF4-FFF2-40B4-BE49-F238E27FC236}">
                <a16:creationId xmlns:a16="http://schemas.microsoft.com/office/drawing/2014/main" id="{727A332C-6522-1C71-3113-C205CA409FE4}"/>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Tree>
    <p:extLst>
      <p:ext uri="{BB962C8B-B14F-4D97-AF65-F5344CB8AC3E}">
        <p14:creationId xmlns:p14="http://schemas.microsoft.com/office/powerpoint/2010/main" val="304146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7FFF55-DCA3-52BA-2539-F94C3799EBDE}"/>
              </a:ext>
            </a:extLst>
          </p:cNvPr>
          <p:cNvSpPr>
            <a:spLocks noGrp="1"/>
          </p:cNvSpPr>
          <p:nvPr>
            <p:ph idx="1"/>
          </p:nvPr>
        </p:nvSpPr>
        <p:spPr>
          <a:xfrm>
            <a:off x="64289" y="1063034"/>
            <a:ext cx="9203968" cy="5174278"/>
          </a:xfrm>
        </p:spPr>
        <p:txBody>
          <a:bodyPr/>
          <a:lstStyle/>
          <a:p>
            <a:r>
              <a:rPr lang="de-DE" sz="1600" b="1" dirty="0"/>
              <a:t>Aufgabe 1 </a:t>
            </a:r>
            <a:r>
              <a:rPr lang="de-DE" sz="1600" dirty="0"/>
              <a:t>[MSA 2014 N A4]</a:t>
            </a:r>
          </a:p>
          <a:p>
            <a:r>
              <a:rPr lang="de-DE" sz="1600" dirty="0"/>
              <a:t>Bei der Herstellung von Lebensmitteln wird Hefe benötigt. Die Hefezellen vermehren sich in einer Nährlösung. Die Masse der Hefezellen verdoppelt sich stündlich. Zu Beginn des Wachstumsprozesses sind 0,5 </a:t>
            </a:r>
            <a:r>
              <a:rPr lang="de-DE" sz="1600" dirty="0" err="1"/>
              <a:t>g</a:t>
            </a:r>
            <a:r>
              <a:rPr lang="de-DE" sz="1600" dirty="0"/>
              <a:t> Hefe in dem Behälter. Ergänze die Wertetabelle.</a:t>
            </a:r>
            <a:br>
              <a:rPr lang="de-DE" sz="1600" dirty="0"/>
            </a:br>
            <a:endParaRPr lang="de-DE" sz="1600" dirty="0"/>
          </a:p>
          <a:p>
            <a:endParaRPr lang="de-DE" sz="1600" dirty="0"/>
          </a:p>
          <a:p>
            <a:pPr>
              <a:spcBef>
                <a:spcPts val="0"/>
              </a:spcBef>
            </a:pPr>
            <a:endParaRPr lang="de-DE" sz="1600" b="1" dirty="0"/>
          </a:p>
          <a:p>
            <a:pPr>
              <a:spcBef>
                <a:spcPts val="0"/>
              </a:spcBef>
            </a:pPr>
            <a:endParaRPr lang="de-DE" sz="1600" b="1" dirty="0"/>
          </a:p>
          <a:p>
            <a:pPr>
              <a:spcBef>
                <a:spcPts val="0"/>
              </a:spcBef>
            </a:pPr>
            <a:r>
              <a:rPr lang="de-DE" sz="1600" b="1" dirty="0"/>
              <a:t>Aufgabe 2 </a:t>
            </a:r>
            <a:r>
              <a:rPr lang="de-DE" sz="1600" dirty="0"/>
              <a:t>[MSA 2014 A4]</a:t>
            </a:r>
          </a:p>
          <a:p>
            <a:pPr marL="0" algn="l">
              <a:spcBef>
                <a:spcPts val="0"/>
              </a:spcBef>
            </a:pPr>
            <a:r>
              <a:rPr lang="de-DE" sz="1600" dirty="0"/>
              <a:t>In der Wasserprobe eines Badesees befinden sich am Montag 1,5 Milligramm Blaualgen. </a:t>
            </a:r>
            <a:br>
              <a:rPr lang="de-DE" sz="1600" dirty="0"/>
            </a:br>
            <a:r>
              <a:rPr lang="de-DE" sz="1600" dirty="0"/>
              <a:t>Täglich verfünffacht sich die Masse der Blaualgen. </a:t>
            </a:r>
          </a:p>
          <a:p>
            <a:pPr marL="342900" indent="-342900" algn="l">
              <a:spcBef>
                <a:spcPts val="0"/>
              </a:spcBef>
              <a:buAutoNum type="alphaLcParenR"/>
            </a:pPr>
            <a:r>
              <a:rPr lang="de-DE" sz="1600" dirty="0"/>
              <a:t>Vervollständige die Tabelle.</a:t>
            </a:r>
            <a:br>
              <a:rPr lang="de-DE" sz="1600" dirty="0"/>
            </a:br>
            <a:br>
              <a:rPr lang="de-DE" sz="1600" dirty="0"/>
            </a:br>
            <a:br>
              <a:rPr lang="de-DE" sz="1600" dirty="0"/>
            </a:br>
            <a:endParaRPr lang="de-DE" sz="1600" dirty="0"/>
          </a:p>
          <a:p>
            <a:pPr marL="0" algn="l">
              <a:spcBef>
                <a:spcPts val="0"/>
              </a:spcBef>
            </a:pPr>
            <a:br>
              <a:rPr lang="de-DE" sz="1600" dirty="0"/>
            </a:br>
            <a:endParaRPr lang="de-DE" sz="1600" dirty="0"/>
          </a:p>
          <a:p>
            <a:pPr algn="l">
              <a:spcAft>
                <a:spcPts val="600"/>
              </a:spcAft>
            </a:pPr>
            <a:r>
              <a:rPr lang="de-DE" sz="1600" dirty="0"/>
              <a:t>b) Ein Badeverbot wird ab 1000 Milligramm Blaualgen in einer Probe </a:t>
            </a:r>
            <a:br>
              <a:rPr lang="de-DE" sz="1600" dirty="0"/>
            </a:br>
            <a:r>
              <a:rPr lang="de-DE" sz="1600" dirty="0"/>
              <a:t>angeordnet. Darf man am Samstag noch im See baden? Entscheide und begründe.</a:t>
            </a:r>
          </a:p>
          <a:p>
            <a:pPr algn="l">
              <a:lnSpc>
                <a:spcPct val="112000"/>
              </a:lnSpc>
              <a:spcAft>
                <a:spcPts val="600"/>
              </a:spcAft>
            </a:pPr>
            <a:endParaRPr lang="de-DE" sz="1600" dirty="0"/>
          </a:p>
          <a:p>
            <a:pPr algn="l">
              <a:lnSpc>
                <a:spcPct val="112000"/>
              </a:lnSpc>
              <a:spcAft>
                <a:spcPts val="600"/>
              </a:spcAft>
            </a:pPr>
            <a:endParaRPr lang="de-DE" sz="1600" dirty="0"/>
          </a:p>
          <a:p>
            <a:pPr algn="l">
              <a:lnSpc>
                <a:spcPct val="112000"/>
              </a:lnSpc>
              <a:spcAft>
                <a:spcPts val="600"/>
              </a:spcAft>
            </a:pPr>
            <a:endParaRPr lang="de-DE" sz="1600" dirty="0"/>
          </a:p>
          <a:p>
            <a:pPr algn="l">
              <a:lnSpc>
                <a:spcPct val="112000"/>
              </a:lnSpc>
              <a:spcAft>
                <a:spcPts val="600"/>
              </a:spcAft>
            </a:pPr>
            <a:endParaRPr lang="de-DE" sz="1600" dirty="0"/>
          </a:p>
        </p:txBody>
      </p:sp>
      <p:sp>
        <p:nvSpPr>
          <p:cNvPr id="4" name="Titel 3">
            <a:extLst>
              <a:ext uri="{FF2B5EF4-FFF2-40B4-BE49-F238E27FC236}">
                <a16:creationId xmlns:a16="http://schemas.microsoft.com/office/drawing/2014/main" id="{65078E68-031F-605A-52F7-06D1CCB4694E}"/>
              </a:ext>
            </a:extLst>
          </p:cNvPr>
          <p:cNvSpPr>
            <a:spLocks noGrp="1"/>
          </p:cNvSpPr>
          <p:nvPr>
            <p:ph type="title"/>
          </p:nvPr>
        </p:nvSpPr>
        <p:spPr>
          <a:xfrm>
            <a:off x="2575880" y="67141"/>
            <a:ext cx="5549507" cy="850103"/>
          </a:xfrm>
        </p:spPr>
        <p:txBody>
          <a:bodyPr/>
          <a:lstStyle/>
          <a:p>
            <a:r>
              <a:rPr lang="de-DE" dirty="0"/>
              <a:t>Wachstum Berechnen I </a:t>
            </a:r>
          </a:p>
        </p:txBody>
      </p:sp>
      <p:sp>
        <p:nvSpPr>
          <p:cNvPr id="9" name="Fußzeilenplatzhalter 5">
            <a:extLst>
              <a:ext uri="{FF2B5EF4-FFF2-40B4-BE49-F238E27FC236}">
                <a16:creationId xmlns:a16="http://schemas.microsoft.com/office/drawing/2014/main" id="{9552015C-4E43-F975-3087-7BAA6468E0F6}"/>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graphicFrame>
        <p:nvGraphicFramePr>
          <p:cNvPr id="11" name="Tabelle 10">
            <a:extLst>
              <a:ext uri="{FF2B5EF4-FFF2-40B4-BE49-F238E27FC236}">
                <a16:creationId xmlns:a16="http://schemas.microsoft.com/office/drawing/2014/main" id="{308006DB-D271-931C-12A9-1E6C0F83F55D}"/>
              </a:ext>
            </a:extLst>
          </p:cNvPr>
          <p:cNvGraphicFramePr>
            <a:graphicFrameLocks noGrp="1"/>
          </p:cNvGraphicFramePr>
          <p:nvPr>
            <p:extLst>
              <p:ext uri="{D42A27DB-BD31-4B8C-83A1-F6EECF244321}">
                <p14:modId xmlns:p14="http://schemas.microsoft.com/office/powerpoint/2010/main" val="1287872258"/>
              </p:ext>
            </p:extLst>
          </p:nvPr>
        </p:nvGraphicFramePr>
        <p:xfrm>
          <a:off x="208278" y="4219030"/>
          <a:ext cx="5544615" cy="1174368"/>
        </p:xfrm>
        <a:graphic>
          <a:graphicData uri="http://schemas.openxmlformats.org/drawingml/2006/table">
            <a:tbl>
              <a:tblPr firstRow="1" bandRow="1">
                <a:tableStyleId>{5C22544A-7EE6-4342-B048-85BDC9FD1C3A}</a:tableStyleId>
              </a:tblPr>
              <a:tblGrid>
                <a:gridCol w="1108923">
                  <a:extLst>
                    <a:ext uri="{9D8B030D-6E8A-4147-A177-3AD203B41FA5}">
                      <a16:colId xmlns:a16="http://schemas.microsoft.com/office/drawing/2014/main" val="2722459874"/>
                    </a:ext>
                  </a:extLst>
                </a:gridCol>
                <a:gridCol w="1108923">
                  <a:extLst>
                    <a:ext uri="{9D8B030D-6E8A-4147-A177-3AD203B41FA5}">
                      <a16:colId xmlns:a16="http://schemas.microsoft.com/office/drawing/2014/main" val="2002301223"/>
                    </a:ext>
                  </a:extLst>
                </a:gridCol>
                <a:gridCol w="1108923">
                  <a:extLst>
                    <a:ext uri="{9D8B030D-6E8A-4147-A177-3AD203B41FA5}">
                      <a16:colId xmlns:a16="http://schemas.microsoft.com/office/drawing/2014/main" val="2411260311"/>
                    </a:ext>
                  </a:extLst>
                </a:gridCol>
                <a:gridCol w="1108923">
                  <a:extLst>
                    <a:ext uri="{9D8B030D-6E8A-4147-A177-3AD203B41FA5}">
                      <a16:colId xmlns:a16="http://schemas.microsoft.com/office/drawing/2014/main" val="3992779929"/>
                    </a:ext>
                  </a:extLst>
                </a:gridCol>
                <a:gridCol w="1108923">
                  <a:extLst>
                    <a:ext uri="{9D8B030D-6E8A-4147-A177-3AD203B41FA5}">
                      <a16:colId xmlns:a16="http://schemas.microsoft.com/office/drawing/2014/main" val="882369077"/>
                    </a:ext>
                  </a:extLst>
                </a:gridCol>
              </a:tblGrid>
              <a:tr h="442848">
                <a:tc>
                  <a:txBody>
                    <a:bodyPr/>
                    <a:lstStyle/>
                    <a:p>
                      <a:pPr algn="ctr"/>
                      <a:r>
                        <a:rPr lang="de-DE" sz="1400" b="0" cap="none" spc="0" dirty="0">
                          <a:ln>
                            <a:noFill/>
                          </a:ln>
                          <a:solidFill>
                            <a:schemeClr val="tx1"/>
                          </a:solidFill>
                          <a:effectLst/>
                        </a:rPr>
                        <a:t>Wochentag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Montag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Dienstag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Mittwoch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Donnerstag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63585"/>
                  </a:ext>
                </a:extLst>
              </a:tr>
              <a:tr h="370840">
                <a:tc>
                  <a:txBody>
                    <a:bodyPr/>
                    <a:lstStyle/>
                    <a:p>
                      <a:pPr algn="ctr"/>
                      <a:r>
                        <a:rPr lang="de-DE" sz="1400" b="0" cap="none" spc="0" dirty="0">
                          <a:ln>
                            <a:noFill/>
                          </a:ln>
                          <a:solidFill>
                            <a:schemeClr val="tx1"/>
                          </a:solidFill>
                          <a:effectLst/>
                        </a:rPr>
                        <a:t>Masse der Blaualgen in Milligramm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b="0" cap="none" spc="0" dirty="0">
                        <a:ln>
                          <a:noFill/>
                        </a:ln>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b="0" cap="none" spc="0" dirty="0">
                        <a:ln>
                          <a:noFill/>
                        </a:ln>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06936"/>
                  </a:ext>
                </a:extLst>
              </a:tr>
            </a:tbl>
          </a:graphicData>
        </a:graphic>
      </p:graphicFrame>
      <p:sp>
        <p:nvSpPr>
          <p:cNvPr id="6" name="Textplatzhalter 5">
            <a:extLst>
              <a:ext uri="{FF2B5EF4-FFF2-40B4-BE49-F238E27FC236}">
                <a16:creationId xmlns:a16="http://schemas.microsoft.com/office/drawing/2014/main" id="{EF411E8D-0683-826F-802E-5CE18CC2160E}"/>
              </a:ext>
            </a:extLst>
          </p:cNvPr>
          <p:cNvSpPr>
            <a:spLocks noGrp="1"/>
          </p:cNvSpPr>
          <p:nvPr>
            <p:ph type="body" sz="quarter" idx="11"/>
          </p:nvPr>
        </p:nvSpPr>
        <p:spPr/>
        <p:txBody>
          <a:bodyPr/>
          <a:lstStyle/>
          <a:p>
            <a:endParaRPr lang="de-DE"/>
          </a:p>
        </p:txBody>
      </p:sp>
      <p:sp>
        <p:nvSpPr>
          <p:cNvPr id="7" name="Titel 3">
            <a:extLst>
              <a:ext uri="{FF2B5EF4-FFF2-40B4-BE49-F238E27FC236}">
                <a16:creationId xmlns:a16="http://schemas.microsoft.com/office/drawing/2014/main" id="{EF144B85-BABF-C106-EF49-CDD65703ED8F}"/>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2</a:t>
            </a:r>
          </a:p>
        </p:txBody>
      </p:sp>
      <p:grpSp>
        <p:nvGrpSpPr>
          <p:cNvPr id="3" name="Knopf 8">
            <a:extLst>
              <a:ext uri="{FF2B5EF4-FFF2-40B4-BE49-F238E27FC236}">
                <a16:creationId xmlns:a16="http://schemas.microsoft.com/office/drawing/2014/main" id="{87DBFC52-5818-E960-5123-E0C648858497}"/>
              </a:ext>
            </a:extLst>
          </p:cNvPr>
          <p:cNvGrpSpPr/>
          <p:nvPr/>
        </p:nvGrpSpPr>
        <p:grpSpPr>
          <a:xfrm>
            <a:off x="9381389" y="5472416"/>
            <a:ext cx="513769" cy="504000"/>
            <a:chOff x="9312680" y="5062255"/>
            <a:chExt cx="580391" cy="576064"/>
          </a:xfrm>
          <a:solidFill>
            <a:schemeClr val="accent1"/>
          </a:solidFill>
        </p:grpSpPr>
        <p:sp>
          <p:nvSpPr>
            <p:cNvPr id="5" name="Rechteck 4">
              <a:extLst>
                <a:ext uri="{FF2B5EF4-FFF2-40B4-BE49-F238E27FC236}">
                  <a16:creationId xmlns:a16="http://schemas.microsoft.com/office/drawing/2014/main" id="{77C8856A-B9DF-B246-4721-3D8A0EAC0319}"/>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4D18101E-A3DC-AC55-CE91-4AED87C2AFC3}"/>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10" name="Knopf 7">
            <a:extLst>
              <a:ext uri="{FF2B5EF4-FFF2-40B4-BE49-F238E27FC236}">
                <a16:creationId xmlns:a16="http://schemas.microsoft.com/office/drawing/2014/main" id="{8680A597-A635-877D-7D75-081F5FD10D90}"/>
              </a:ext>
            </a:extLst>
          </p:cNvPr>
          <p:cNvGrpSpPr/>
          <p:nvPr/>
        </p:nvGrpSpPr>
        <p:grpSpPr>
          <a:xfrm>
            <a:off x="9379302" y="4839935"/>
            <a:ext cx="513769" cy="504000"/>
            <a:chOff x="9312680" y="5062255"/>
            <a:chExt cx="580391" cy="576064"/>
          </a:xfrm>
          <a:solidFill>
            <a:schemeClr val="accent1"/>
          </a:solidFill>
        </p:grpSpPr>
        <p:sp>
          <p:nvSpPr>
            <p:cNvPr id="12" name="Rechteck 11">
              <a:extLst>
                <a:ext uri="{FF2B5EF4-FFF2-40B4-BE49-F238E27FC236}">
                  <a16:creationId xmlns:a16="http://schemas.microsoft.com/office/drawing/2014/main" id="{1EF2D8F7-82CF-D86B-5F70-6B95D6D2412F}"/>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Knop7">
              <a:extLst>
                <a:ext uri="{FF2B5EF4-FFF2-40B4-BE49-F238E27FC236}">
                  <a16:creationId xmlns:a16="http://schemas.microsoft.com/office/drawing/2014/main" id="{09E21AF5-521D-E52E-0E89-23263EE785D9}"/>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4" name="Knopf6">
            <a:extLst>
              <a:ext uri="{FF2B5EF4-FFF2-40B4-BE49-F238E27FC236}">
                <a16:creationId xmlns:a16="http://schemas.microsoft.com/office/drawing/2014/main" id="{D3A70AFB-70B6-791D-F5AA-3A3682B81AA1}"/>
              </a:ext>
            </a:extLst>
          </p:cNvPr>
          <p:cNvGrpSpPr/>
          <p:nvPr/>
        </p:nvGrpSpPr>
        <p:grpSpPr>
          <a:xfrm>
            <a:off x="9383011" y="4207454"/>
            <a:ext cx="525690" cy="504000"/>
            <a:chOff x="8550142" y="4941168"/>
            <a:chExt cx="593858" cy="576064"/>
          </a:xfrm>
          <a:solidFill>
            <a:schemeClr val="accent1"/>
          </a:solidFill>
        </p:grpSpPr>
        <p:sp>
          <p:nvSpPr>
            <p:cNvPr id="15" name="Rechteck 14">
              <a:extLst>
                <a:ext uri="{FF2B5EF4-FFF2-40B4-BE49-F238E27FC236}">
                  <a16:creationId xmlns:a16="http://schemas.microsoft.com/office/drawing/2014/main" id="{311809FE-426A-FC09-5994-95003E0C997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llipse 13">
              <a:extLst>
                <a:ext uri="{FF2B5EF4-FFF2-40B4-BE49-F238E27FC236}">
                  <a16:creationId xmlns:a16="http://schemas.microsoft.com/office/drawing/2014/main" id="{DAFCC02E-6377-1D7F-AEF4-30E84682260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7" name="Knopf5">
            <a:extLst>
              <a:ext uri="{FF2B5EF4-FFF2-40B4-BE49-F238E27FC236}">
                <a16:creationId xmlns:a16="http://schemas.microsoft.com/office/drawing/2014/main" id="{0163B871-77F3-D764-3392-7E68C7875AA2}"/>
              </a:ext>
            </a:extLst>
          </p:cNvPr>
          <p:cNvGrpSpPr/>
          <p:nvPr/>
        </p:nvGrpSpPr>
        <p:grpSpPr>
          <a:xfrm>
            <a:off x="9383011" y="3574973"/>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DA96ECE1-2025-2039-96A7-920F42A9B08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6">
              <a:extLst>
                <a:ext uri="{FF2B5EF4-FFF2-40B4-BE49-F238E27FC236}">
                  <a16:creationId xmlns:a16="http://schemas.microsoft.com/office/drawing/2014/main" id="{B59BA37D-6A5B-0198-B3CA-C968433EE04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Knopf4">
            <a:extLst>
              <a:ext uri="{FF2B5EF4-FFF2-40B4-BE49-F238E27FC236}">
                <a16:creationId xmlns:a16="http://schemas.microsoft.com/office/drawing/2014/main" id="{9CDE8521-92FF-DCEC-CE76-6FD5F27CF518}"/>
              </a:ext>
            </a:extLst>
          </p:cNvPr>
          <p:cNvGrpSpPr/>
          <p:nvPr/>
        </p:nvGrpSpPr>
        <p:grpSpPr>
          <a:xfrm>
            <a:off x="9383011" y="2942492"/>
            <a:ext cx="525690" cy="504000"/>
            <a:chOff x="8550142" y="4941168"/>
            <a:chExt cx="593858" cy="576064"/>
          </a:xfrm>
          <a:solidFill>
            <a:schemeClr val="accent1"/>
          </a:solidFill>
        </p:grpSpPr>
        <p:sp>
          <p:nvSpPr>
            <p:cNvPr id="21" name="Rechteck 20">
              <a:extLst>
                <a:ext uri="{FF2B5EF4-FFF2-40B4-BE49-F238E27FC236}">
                  <a16:creationId xmlns:a16="http://schemas.microsoft.com/office/drawing/2014/main" id="{6AAF4302-F0E3-F149-1085-C512B0A6CC61}"/>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19">
              <a:extLst>
                <a:ext uri="{FF2B5EF4-FFF2-40B4-BE49-F238E27FC236}">
                  <a16:creationId xmlns:a16="http://schemas.microsoft.com/office/drawing/2014/main" id="{6DAA8356-4395-3692-3842-6DB88D49627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Knopf3">
            <a:extLst>
              <a:ext uri="{FF2B5EF4-FFF2-40B4-BE49-F238E27FC236}">
                <a16:creationId xmlns:a16="http://schemas.microsoft.com/office/drawing/2014/main" id="{D423A5F2-161C-8259-53EC-8F8AECC52692}"/>
              </a:ext>
            </a:extLst>
          </p:cNvPr>
          <p:cNvGrpSpPr/>
          <p:nvPr/>
        </p:nvGrpSpPr>
        <p:grpSpPr>
          <a:xfrm>
            <a:off x="9380848" y="2310011"/>
            <a:ext cx="525690" cy="504000"/>
            <a:chOff x="8550142" y="4941168"/>
            <a:chExt cx="593858" cy="576064"/>
          </a:xfrm>
          <a:solidFill>
            <a:schemeClr val="accent1"/>
          </a:solidFill>
        </p:grpSpPr>
        <p:sp>
          <p:nvSpPr>
            <p:cNvPr id="24" name="Rechteck 23">
              <a:extLst>
                <a:ext uri="{FF2B5EF4-FFF2-40B4-BE49-F238E27FC236}">
                  <a16:creationId xmlns:a16="http://schemas.microsoft.com/office/drawing/2014/main" id="{B9445E30-32AE-948E-FD06-21E40BB3F05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Ellipse 22">
              <a:extLst>
                <a:ext uri="{FF2B5EF4-FFF2-40B4-BE49-F238E27FC236}">
                  <a16:creationId xmlns:a16="http://schemas.microsoft.com/office/drawing/2014/main" id="{BBB9B5C3-7F5C-12BC-24DE-B42E654FE44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6" name="Knopf2">
            <a:extLst>
              <a:ext uri="{FF2B5EF4-FFF2-40B4-BE49-F238E27FC236}">
                <a16:creationId xmlns:a16="http://schemas.microsoft.com/office/drawing/2014/main" id="{7EF73425-FF1B-5D34-66C6-A1FDEC8BBAC7}"/>
              </a:ext>
            </a:extLst>
          </p:cNvPr>
          <p:cNvGrpSpPr/>
          <p:nvPr/>
        </p:nvGrpSpPr>
        <p:grpSpPr>
          <a:xfrm>
            <a:off x="9383011" y="1677530"/>
            <a:ext cx="525690" cy="504000"/>
            <a:chOff x="8550142" y="4941168"/>
            <a:chExt cx="593858" cy="576064"/>
          </a:xfrm>
          <a:solidFill>
            <a:schemeClr val="accent1"/>
          </a:solidFill>
        </p:grpSpPr>
        <p:sp>
          <p:nvSpPr>
            <p:cNvPr id="27" name="Rechteck 26">
              <a:extLst>
                <a:ext uri="{FF2B5EF4-FFF2-40B4-BE49-F238E27FC236}">
                  <a16:creationId xmlns:a16="http://schemas.microsoft.com/office/drawing/2014/main" id="{9FE73E11-D703-20C5-11CE-D4CA5744513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Ellipse 25">
              <a:extLst>
                <a:ext uri="{FF2B5EF4-FFF2-40B4-BE49-F238E27FC236}">
                  <a16:creationId xmlns:a16="http://schemas.microsoft.com/office/drawing/2014/main" id="{5A192D79-FD00-C81F-010B-6FA94B8C7BD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9" name="Knopf1">
            <a:extLst>
              <a:ext uri="{FF2B5EF4-FFF2-40B4-BE49-F238E27FC236}">
                <a16:creationId xmlns:a16="http://schemas.microsoft.com/office/drawing/2014/main" id="{CA7468FF-AC5B-F67B-5460-5B070263C1A8}"/>
              </a:ext>
            </a:extLst>
          </p:cNvPr>
          <p:cNvGrpSpPr/>
          <p:nvPr/>
        </p:nvGrpSpPr>
        <p:grpSpPr>
          <a:xfrm>
            <a:off x="9383011" y="1045049"/>
            <a:ext cx="525690" cy="504000"/>
            <a:chOff x="8550142" y="4941168"/>
            <a:chExt cx="593858" cy="576064"/>
          </a:xfrm>
          <a:solidFill>
            <a:schemeClr val="accent1"/>
          </a:solidFill>
        </p:grpSpPr>
        <p:sp>
          <p:nvSpPr>
            <p:cNvPr id="30" name="Rechteck 29">
              <a:extLst>
                <a:ext uri="{FF2B5EF4-FFF2-40B4-BE49-F238E27FC236}">
                  <a16:creationId xmlns:a16="http://schemas.microsoft.com/office/drawing/2014/main" id="{9ABE84F8-F279-E541-69D6-239BE7CEDDD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28">
              <a:extLst>
                <a:ext uri="{FF2B5EF4-FFF2-40B4-BE49-F238E27FC236}">
                  <a16:creationId xmlns:a16="http://schemas.microsoft.com/office/drawing/2014/main" id="{535795F2-0FEB-EE40-53B5-B0A780B572F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2" name="Hilfe 8 Grafik">
            <a:extLst>
              <a:ext uri="{FF2B5EF4-FFF2-40B4-BE49-F238E27FC236}">
                <a16:creationId xmlns:a16="http://schemas.microsoft.com/office/drawing/2014/main" id="{429F1376-9EC7-31CF-FFE8-AFD57115A6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908" y="1935285"/>
            <a:ext cx="7598210" cy="4828230"/>
          </a:xfrm>
          <a:prstGeom prst="rect">
            <a:avLst/>
          </a:prstGeom>
          <a:effectLst>
            <a:glow rad="190500">
              <a:schemeClr val="accent1">
                <a:lumMod val="20000"/>
                <a:lumOff val="80000"/>
                <a:alpha val="85000"/>
              </a:schemeClr>
            </a:glow>
          </a:effectLst>
        </p:spPr>
      </p:pic>
      <p:pic>
        <p:nvPicPr>
          <p:cNvPr id="33" name="Hilfe 7 Grafik">
            <a:extLst>
              <a:ext uri="{FF2B5EF4-FFF2-40B4-BE49-F238E27FC236}">
                <a16:creationId xmlns:a16="http://schemas.microsoft.com/office/drawing/2014/main" id="{C4F9EC14-5262-5207-714B-6C88A8FF11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26175" y="1777160"/>
            <a:ext cx="7588070" cy="4819450"/>
          </a:xfrm>
          <a:prstGeom prst="rect">
            <a:avLst/>
          </a:prstGeom>
          <a:effectLst>
            <a:glow rad="190500">
              <a:schemeClr val="accent1">
                <a:lumMod val="20000"/>
                <a:lumOff val="80000"/>
                <a:alpha val="85000"/>
              </a:schemeClr>
            </a:glow>
          </a:effectLst>
        </p:spPr>
      </p:pic>
      <p:pic>
        <p:nvPicPr>
          <p:cNvPr id="34" name="Hilfe 6 Grafik">
            <a:extLst>
              <a:ext uri="{FF2B5EF4-FFF2-40B4-BE49-F238E27FC236}">
                <a16:creationId xmlns:a16="http://schemas.microsoft.com/office/drawing/2014/main" id="{645EA5B8-2B00-6264-E67B-C12317EF95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4582" y="1657051"/>
            <a:ext cx="7564549" cy="4813224"/>
          </a:xfrm>
          <a:prstGeom prst="rect">
            <a:avLst/>
          </a:prstGeom>
          <a:effectLst>
            <a:glow rad="190500">
              <a:schemeClr val="accent1">
                <a:lumMod val="20000"/>
                <a:lumOff val="80000"/>
                <a:alpha val="85000"/>
              </a:schemeClr>
            </a:glow>
          </a:effectLst>
        </p:spPr>
      </p:pic>
      <p:pic>
        <p:nvPicPr>
          <p:cNvPr id="35" name="Hilfe 5 Grafik">
            <a:extLst>
              <a:ext uri="{FF2B5EF4-FFF2-40B4-BE49-F238E27FC236}">
                <a16:creationId xmlns:a16="http://schemas.microsoft.com/office/drawing/2014/main" id="{04C7CB27-475F-6E5B-5F7D-E2DD113922C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07577" y="1483946"/>
            <a:ext cx="7568058" cy="4828230"/>
          </a:xfrm>
          <a:prstGeom prst="rect">
            <a:avLst/>
          </a:prstGeom>
          <a:effectLst>
            <a:glow rad="190500">
              <a:schemeClr val="accent1">
                <a:lumMod val="20000"/>
                <a:lumOff val="80000"/>
                <a:alpha val="85000"/>
              </a:schemeClr>
            </a:glow>
          </a:effectLst>
        </p:spPr>
      </p:pic>
      <p:pic>
        <p:nvPicPr>
          <p:cNvPr id="36" name="Hilfe 4 Grafik">
            <a:extLst>
              <a:ext uri="{FF2B5EF4-FFF2-40B4-BE49-F238E27FC236}">
                <a16:creationId xmlns:a16="http://schemas.microsoft.com/office/drawing/2014/main" id="{6AFBBCFA-2FDB-A13D-2E36-1B05A9E2E38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2743" y="1280606"/>
            <a:ext cx="7575543" cy="4824290"/>
          </a:xfrm>
          <a:prstGeom prst="rect">
            <a:avLst/>
          </a:prstGeom>
          <a:effectLst>
            <a:glow rad="190500">
              <a:schemeClr val="accent1">
                <a:lumMod val="20000"/>
                <a:lumOff val="80000"/>
                <a:alpha val="85000"/>
              </a:schemeClr>
            </a:glow>
          </a:effectLst>
        </p:spPr>
      </p:pic>
      <p:pic>
        <p:nvPicPr>
          <p:cNvPr id="37" name="Hilfe 3 Grafik">
            <a:extLst>
              <a:ext uri="{FF2B5EF4-FFF2-40B4-BE49-F238E27FC236}">
                <a16:creationId xmlns:a16="http://schemas.microsoft.com/office/drawing/2014/main" id="{4B9F11B8-CEA5-556E-44CE-6BD80C5C65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08845" y="1073326"/>
            <a:ext cx="7578249" cy="4805095"/>
          </a:xfrm>
          <a:prstGeom prst="rect">
            <a:avLst/>
          </a:prstGeom>
          <a:effectLst>
            <a:glow rad="190500">
              <a:schemeClr val="accent1">
                <a:lumMod val="20000"/>
                <a:lumOff val="80000"/>
                <a:alpha val="85000"/>
              </a:schemeClr>
            </a:glow>
          </a:effectLst>
        </p:spPr>
      </p:pic>
      <p:pic>
        <p:nvPicPr>
          <p:cNvPr id="38" name="Hilfe 2 Grafik">
            <a:extLst>
              <a:ext uri="{FF2B5EF4-FFF2-40B4-BE49-F238E27FC236}">
                <a16:creationId xmlns:a16="http://schemas.microsoft.com/office/drawing/2014/main" id="{8DF0D9E1-714A-7C6D-A33D-B52779DB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1398" y="915076"/>
            <a:ext cx="7591798" cy="4828230"/>
          </a:xfrm>
          <a:prstGeom prst="rect">
            <a:avLst/>
          </a:prstGeom>
          <a:effectLst>
            <a:glow rad="190500">
              <a:schemeClr val="accent1">
                <a:lumMod val="20000"/>
                <a:lumOff val="80000"/>
                <a:alpha val="85000"/>
              </a:schemeClr>
            </a:glow>
          </a:effectLst>
        </p:spPr>
      </p:pic>
      <p:pic>
        <p:nvPicPr>
          <p:cNvPr id="39" name="Hilfe 1 Grafik">
            <a:extLst>
              <a:ext uri="{FF2B5EF4-FFF2-40B4-BE49-F238E27FC236}">
                <a16:creationId xmlns:a16="http://schemas.microsoft.com/office/drawing/2014/main" id="{03AB3FB3-6BF0-1C57-C2F0-736443E26F2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294358" y="788741"/>
            <a:ext cx="7584477" cy="4828230"/>
          </a:xfrm>
          <a:prstGeom prst="rect">
            <a:avLst/>
          </a:prstGeom>
          <a:effectLst>
            <a:glow rad="190500">
              <a:schemeClr val="accent1">
                <a:lumMod val="20000"/>
                <a:lumOff val="80000"/>
                <a:alpha val="85000"/>
              </a:schemeClr>
            </a:glow>
            <a:softEdge rad="0"/>
          </a:effectLst>
        </p:spPr>
      </p:pic>
      <p:graphicFrame>
        <p:nvGraphicFramePr>
          <p:cNvPr id="40" name="Tabelle 39">
            <a:extLst>
              <a:ext uri="{FF2B5EF4-FFF2-40B4-BE49-F238E27FC236}">
                <a16:creationId xmlns:a16="http://schemas.microsoft.com/office/drawing/2014/main" id="{CAB3A1D2-EDBE-5CD8-9C3A-5FC1A642287F}"/>
              </a:ext>
            </a:extLst>
          </p:cNvPr>
          <p:cNvGraphicFramePr>
            <a:graphicFrameLocks noGrp="1"/>
          </p:cNvGraphicFramePr>
          <p:nvPr>
            <p:extLst>
              <p:ext uri="{D42A27DB-BD31-4B8C-83A1-F6EECF244321}">
                <p14:modId xmlns:p14="http://schemas.microsoft.com/office/powerpoint/2010/main" val="3517376897"/>
              </p:ext>
            </p:extLst>
          </p:nvPr>
        </p:nvGraphicFramePr>
        <p:xfrm>
          <a:off x="208278" y="2310011"/>
          <a:ext cx="5502689" cy="741680"/>
        </p:xfrm>
        <a:graphic>
          <a:graphicData uri="http://schemas.openxmlformats.org/drawingml/2006/table">
            <a:tbl>
              <a:tblPr firstRow="1" bandRow="1">
                <a:tableStyleId>{5C22544A-7EE6-4342-B048-85BDC9FD1C3A}</a:tableStyleId>
              </a:tblPr>
              <a:tblGrid>
                <a:gridCol w="1821969">
                  <a:extLst>
                    <a:ext uri="{9D8B030D-6E8A-4147-A177-3AD203B41FA5}">
                      <a16:colId xmlns:a16="http://schemas.microsoft.com/office/drawing/2014/main" val="2460481451"/>
                    </a:ext>
                  </a:extLst>
                </a:gridCol>
                <a:gridCol w="920180">
                  <a:extLst>
                    <a:ext uri="{9D8B030D-6E8A-4147-A177-3AD203B41FA5}">
                      <a16:colId xmlns:a16="http://schemas.microsoft.com/office/drawing/2014/main" val="2838836719"/>
                    </a:ext>
                  </a:extLst>
                </a:gridCol>
                <a:gridCol w="920180">
                  <a:extLst>
                    <a:ext uri="{9D8B030D-6E8A-4147-A177-3AD203B41FA5}">
                      <a16:colId xmlns:a16="http://schemas.microsoft.com/office/drawing/2014/main" val="3564665321"/>
                    </a:ext>
                  </a:extLst>
                </a:gridCol>
                <a:gridCol w="920180">
                  <a:extLst>
                    <a:ext uri="{9D8B030D-6E8A-4147-A177-3AD203B41FA5}">
                      <a16:colId xmlns:a16="http://schemas.microsoft.com/office/drawing/2014/main" val="3805189209"/>
                    </a:ext>
                  </a:extLst>
                </a:gridCol>
                <a:gridCol w="920180">
                  <a:extLst>
                    <a:ext uri="{9D8B030D-6E8A-4147-A177-3AD203B41FA5}">
                      <a16:colId xmlns:a16="http://schemas.microsoft.com/office/drawing/2014/main" val="929320903"/>
                    </a:ext>
                  </a:extLst>
                </a:gridCol>
              </a:tblGrid>
              <a:tr h="370840">
                <a:tc>
                  <a:txBody>
                    <a:bodyPr/>
                    <a:lstStyle/>
                    <a:p>
                      <a:r>
                        <a:rPr lang="de-DE" sz="1600" b="0" dirty="0">
                          <a:solidFill>
                            <a:schemeClr val="tx1"/>
                          </a:solidFill>
                        </a:rPr>
                        <a:t>Zeit in Stunden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31275"/>
                  </a:ext>
                </a:extLst>
              </a:tr>
              <a:tr h="370840">
                <a:tc>
                  <a:txBody>
                    <a:bodyPr/>
                    <a:lstStyle/>
                    <a:p>
                      <a:r>
                        <a:rPr lang="de-DE" sz="1600" b="0" dirty="0">
                          <a:solidFill>
                            <a:schemeClr val="tx1"/>
                          </a:solidFill>
                        </a:rPr>
                        <a:t>Masse der Hefe in </a:t>
                      </a:r>
                      <a:r>
                        <a:rPr lang="de-DE" sz="1600" b="0" dirty="0" err="1">
                          <a:solidFill>
                            <a:schemeClr val="tx1"/>
                          </a:solidFill>
                        </a:rPr>
                        <a:t>g</a:t>
                      </a:r>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507782"/>
                  </a:ext>
                </a:extLst>
              </a:tr>
            </a:tbl>
          </a:graphicData>
        </a:graphic>
      </p:graphicFrame>
    </p:spTree>
    <p:extLst>
      <p:ext uri="{BB962C8B-B14F-4D97-AF65-F5344CB8AC3E}">
        <p14:creationId xmlns:p14="http://schemas.microsoft.com/office/powerpoint/2010/main" val="1468926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1.85185E-6 L -0.88093 1.85185E-6 " pathEditMode="relative" rAng="0" ptsTypes="AA">
                                      <p:cBhvr>
                                        <p:cTn id="6" dur="2000" fill="hold"/>
                                        <p:tgtEl>
                                          <p:spTgt spid="3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4.87179E-6 1.85185E-6 " pathEditMode="relative" rAng="0" ptsTypes="AA">
                                      <p:cBhvr>
                                        <p:cTn id="10" dur="2000" fill="hold"/>
                                        <p:tgtEl>
                                          <p:spTgt spid="39"/>
                                        </p:tgtEl>
                                        <p:attrNameLst>
                                          <p:attrName>ppt_x</p:attrName>
                                          <p:attrName>ppt_y</p:attrName>
                                        </p:attrNameLst>
                                      </p:cBhvr>
                                      <p:rCtr x="44038" y="0"/>
                                    </p:animMotion>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02564E-6 3.33333E-6 L -0.88093 3.33333E-6 " pathEditMode="relative" rAng="0" ptsTypes="AA">
                                      <p:cBhvr>
                                        <p:cTn id="15" dur="2000" fill="hold"/>
                                        <p:tgtEl>
                                          <p:spTgt spid="38"/>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1.02564E-6 3.33333E-6 " pathEditMode="relative" rAng="0" ptsTypes="AA">
                                      <p:cBhvr>
                                        <p:cTn id="19"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7.69231E-7 -2.96296E-6 L -0.88093 -2.96296E-6 " pathEditMode="relative" rAng="0" ptsTypes="AA">
                                      <p:cBhvr>
                                        <p:cTn id="24" dur="2000" fill="hold"/>
                                        <p:tgtEl>
                                          <p:spTgt spid="37"/>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2.96296E-6 L -7.69231E-7 -2.96296E-6 " pathEditMode="relative" rAng="0" ptsTypes="AA">
                                      <p:cBhvr>
                                        <p:cTn id="28" dur="2000" fill="hold"/>
                                        <p:tgtEl>
                                          <p:spTgt spid="37"/>
                                        </p:tgtEl>
                                        <p:attrNameLst>
                                          <p:attrName>ppt_x</p:attrName>
                                          <p:attrName>ppt_y</p:attrName>
                                        </p:attrNameLst>
                                      </p:cBhvr>
                                      <p:rCtr x="44038" y="0"/>
                                    </p:animMotion>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2.82051E-6 2.22222E-6 L -0.88093 2.22222E-6 " pathEditMode="relative" rAng="0" ptsTypes="AA">
                                      <p:cBhvr>
                                        <p:cTn id="33" dur="2000" fill="hold"/>
                                        <p:tgtEl>
                                          <p:spTgt spid="32"/>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2.22222E-6 L 2.82051E-6 2.22222E-6 " pathEditMode="relative" rAng="0" ptsTypes="AA">
                                      <p:cBhvr>
                                        <p:cTn id="37" dur="2000" fill="hold"/>
                                        <p:tgtEl>
                                          <p:spTgt spid="32"/>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2.30769E-6 3.33333E-6 L -0.88093 3.33333E-6 " pathEditMode="relative" rAng="0" ptsTypes="AA">
                                      <p:cBhvr>
                                        <p:cTn id="42" dur="2000" fill="hold"/>
                                        <p:tgtEl>
                                          <p:spTgt spid="33"/>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61 0.00277 L 0.07516 -0.00533 " pathEditMode="relative" rAng="0" ptsTypes="AA">
                                      <p:cBhvr>
                                        <p:cTn id="46" dur="2000" fill="hold"/>
                                        <p:tgtEl>
                                          <p:spTgt spid="33"/>
                                        </p:tgtEl>
                                        <p:attrNameLst>
                                          <p:attrName>ppt_x</p:attrName>
                                          <p:attrName>ppt_y</p:attrName>
                                        </p:attrNameLst>
                                      </p:cBhvr>
                                      <p:rCtr x="47788" y="-417"/>
                                    </p:animMotion>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87179E-6 -2.59259E-6 L -0.88092 -2.59259E-6 " pathEditMode="relative" rAng="0" ptsTypes="AA">
                                      <p:cBhvr>
                                        <p:cTn id="51" dur="2000" fill="hold"/>
                                        <p:tgtEl>
                                          <p:spTgt spid="34"/>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2 -2.59259E-6 L -4.87179E-6 -2.59259E-6 " pathEditMode="relative" rAng="0" ptsTypes="AA">
                                      <p:cBhvr>
                                        <p:cTn id="55"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3.58974E-6 2.96296E-6 L -0.88093 2.96296E-6 " pathEditMode="relative" rAng="0" ptsTypes="AA">
                                      <p:cBhvr>
                                        <p:cTn id="60" dur="2000" fill="hold"/>
                                        <p:tgtEl>
                                          <p:spTgt spid="35"/>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3 2.96296E-6 L -3.58974E-6 2.96296E-6 " pathEditMode="relative" rAng="0" ptsTypes="AA">
                                      <p:cBhvr>
                                        <p:cTn id="64" dur="2000" fill="hold"/>
                                        <p:tgtEl>
                                          <p:spTgt spid="35"/>
                                        </p:tgtEl>
                                        <p:attrNameLst>
                                          <p:attrName>ppt_x</p:attrName>
                                          <p:attrName>ppt_y</p:attrName>
                                        </p:attrNameLst>
                                      </p:cBhvr>
                                      <p:rCtr x="44038" y="0"/>
                                    </p:animMotion>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53846E-6 4.07407E-6 L -0.88093 4.07407E-6 " pathEditMode="relative" rAng="0" ptsTypes="AA">
                                      <p:cBhvr>
                                        <p:cTn id="69" dur="2000" fill="hold"/>
                                        <p:tgtEl>
                                          <p:spTgt spid="36"/>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07407E-6 L -1.53846E-6 4.07407E-6 " pathEditMode="relative" rAng="0" ptsTypes="AA">
                                      <p:cBhvr>
                                        <p:cTn id="73"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2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1">
                <a:extLst>
                  <a:ext uri="{FF2B5EF4-FFF2-40B4-BE49-F238E27FC236}">
                    <a16:creationId xmlns:a16="http://schemas.microsoft.com/office/drawing/2014/main" id="{608B6F01-966A-FC79-0E31-77E069355576}"/>
                  </a:ext>
                </a:extLst>
              </p:cNvPr>
              <p:cNvSpPr txBox="1">
                <a:spLocks/>
              </p:cNvSpPr>
              <p:nvPr/>
            </p:nvSpPr>
            <p:spPr>
              <a:xfrm>
                <a:off x="56456" y="1052736"/>
                <a:ext cx="9203968" cy="5192263"/>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t"/>
              <a:lst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schemeClr val="dk1"/>
                    </a:solidFill>
                    <a:effectLst/>
                    <a:uLnTx/>
                    <a:uFillTx/>
                    <a:latin typeface="+mn-lt"/>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r>
                  <a:rPr lang="de-DE" sz="1600" b="1" dirty="0"/>
                  <a:t>Aufgabe 1 </a:t>
                </a:r>
                <a:r>
                  <a:rPr lang="de-DE" sz="1600" dirty="0"/>
                  <a:t>[MSA 2014 N A4]</a:t>
                </a:r>
                <a:endParaRPr lang="de-DE" sz="1600" b="1" dirty="0"/>
              </a:p>
              <a:p>
                <a:endParaRPr lang="de-DE" sz="1600" b="1" dirty="0"/>
              </a:p>
              <a:p>
                <a:endParaRPr lang="de-DE" sz="1600" b="1" dirty="0"/>
              </a:p>
              <a:p>
                <a:endParaRPr lang="de-DE" sz="1600" b="1" dirty="0"/>
              </a:p>
              <a:p>
                <a:endParaRPr lang="de-DE" sz="1600" b="1" dirty="0"/>
              </a:p>
              <a:p>
                <a:endParaRPr lang="de-DE" sz="1600" b="1" dirty="0"/>
              </a:p>
              <a:p>
                <a:endParaRPr lang="de-DE" sz="1600" b="1" dirty="0"/>
              </a:p>
              <a:p>
                <a:r>
                  <a:rPr lang="de-DE" sz="1600" b="1" dirty="0"/>
                  <a:t>Aufgabe 2 </a:t>
                </a:r>
                <a:r>
                  <a:rPr lang="de-DE" sz="1600" dirty="0"/>
                  <a:t>[MSA 2014 A4]</a:t>
                </a:r>
              </a:p>
              <a:p>
                <a:r>
                  <a:rPr lang="de-DE" sz="1600" dirty="0"/>
                  <a:t>a) </a:t>
                </a:r>
                <a:br>
                  <a:rPr lang="de-DE" sz="1600" dirty="0"/>
                </a:br>
                <a:br>
                  <a:rPr lang="de-DE" sz="1600" dirty="0"/>
                </a:br>
                <a:br>
                  <a:rPr lang="de-DE" sz="1600" dirty="0"/>
                </a:br>
                <a:br>
                  <a:rPr lang="de-DE" sz="1600" dirty="0"/>
                </a:br>
                <a:br>
                  <a:rPr lang="de-DE" sz="1600" dirty="0"/>
                </a:br>
                <a:br>
                  <a:rPr lang="de-DE" sz="1600" dirty="0"/>
                </a:br>
                <a:endParaRPr lang="de-DE" sz="1600" dirty="0"/>
              </a:p>
              <a:p>
                <a:endParaRPr lang="de-DE" sz="1600" dirty="0"/>
              </a:p>
              <a:p>
                <a:r>
                  <a:rPr lang="de-DE" sz="1600" dirty="0"/>
                  <a:t>b) Am Samstag sind es </a:t>
                </a:r>
                <a14:m>
                  <m:oMath xmlns:m="http://schemas.openxmlformats.org/officeDocument/2006/math">
                    <m:r>
                      <m:rPr>
                        <m:sty m:val="p"/>
                      </m:rPr>
                      <a:rPr lang="de-DE" sz="1600" b="0" i="0" smtClean="0">
                        <a:latin typeface="Cambria Math" panose="02040503050406030204" pitchFamily="18" charset="0"/>
                      </a:rPr>
                      <m:t>f</m:t>
                    </m:r>
                    <m:d>
                      <m:dPr>
                        <m:ctrlPr>
                          <a:rPr lang="de-DE" sz="1600" b="0" i="1" smtClean="0">
                            <a:latin typeface="Cambria Math" panose="02040503050406030204" pitchFamily="18" charset="0"/>
                          </a:rPr>
                        </m:ctrlPr>
                      </m:dPr>
                      <m:e>
                        <m:r>
                          <a:rPr lang="de-DE" sz="1600" b="0" i="0" smtClean="0">
                            <a:latin typeface="Cambria Math" panose="02040503050406030204" pitchFamily="18" charset="0"/>
                          </a:rPr>
                          <m:t>4</m:t>
                        </m:r>
                      </m:e>
                    </m:d>
                    <m:r>
                      <a:rPr lang="de-DE" sz="1600" b="0" i="0" smtClean="0">
                        <a:latin typeface="Cambria Math" panose="02040503050406030204" pitchFamily="18" charset="0"/>
                      </a:rPr>
                      <m:t>=</m:t>
                    </m:r>
                    <m:r>
                      <a:rPr lang="de-DE" sz="1600" b="0" i="1" smtClean="0">
                        <a:latin typeface="Cambria Math" panose="02040503050406030204" pitchFamily="18" charset="0"/>
                      </a:rPr>
                      <m:t>7,5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r>
                      <a:rPr lang="de-DE" sz="1600" b="0" i="1" smtClean="0">
                        <a:latin typeface="Cambria Math" panose="02040503050406030204" pitchFamily="18" charset="0"/>
                      </a:rPr>
                      <m:t>=7,5</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5</m:t>
                        </m:r>
                      </m:e>
                      <m:sup>
                        <m:r>
                          <a:rPr lang="de-DE" sz="1600" b="0" i="1" smtClean="0">
                            <a:latin typeface="Cambria Math" panose="02040503050406030204" pitchFamily="18" charset="0"/>
                            <a:ea typeface="Cambria Math" panose="02040503050406030204" pitchFamily="18" charset="0"/>
                          </a:rPr>
                          <m:t>4</m:t>
                        </m:r>
                      </m:sup>
                    </m:sSup>
                    <m:r>
                      <a:rPr lang="de-DE" sz="1600" b="0" i="1" smtClean="0">
                        <a:latin typeface="Cambria Math" panose="02040503050406030204" pitchFamily="18" charset="0"/>
                        <a:ea typeface="Cambria Math" panose="02040503050406030204" pitchFamily="18" charset="0"/>
                      </a:rPr>
                      <m:t>=4687,5 </m:t>
                    </m:r>
                  </m:oMath>
                </a14:m>
                <a:r>
                  <a:rPr lang="de-DE" sz="1600" dirty="0"/>
                  <a:t>mg. </a:t>
                </a:r>
              </a:p>
              <a:p>
                <a:r>
                  <a:rPr lang="de-DE" sz="1600" dirty="0"/>
                  <a:t>Damit ist das Baden am Samstag nicht mehr erlaubt.</a:t>
                </a:r>
              </a:p>
              <a:p>
                <a:pPr marL="346075" indent="-342900">
                  <a:buAutoNum type="alphaLcParenR"/>
                </a:pPr>
                <a:endParaRPr lang="de-DE" sz="1600" dirty="0"/>
              </a:p>
              <a:p>
                <a:endParaRPr lang="de-DE" sz="1600" dirty="0"/>
              </a:p>
              <a:p>
                <a:endParaRPr lang="de-DE" sz="1600" dirty="0"/>
              </a:p>
            </p:txBody>
          </p:sp>
        </mc:Choice>
        <mc:Fallback xmlns="">
          <p:sp>
            <p:nvSpPr>
              <p:cNvPr id="3" name="Inhaltsplatzhalter 1">
                <a:extLst>
                  <a:ext uri="{FF2B5EF4-FFF2-40B4-BE49-F238E27FC236}">
                    <a16:creationId xmlns:a16="http://schemas.microsoft.com/office/drawing/2014/main" id="{608B6F01-966A-FC79-0E31-77E069355576}"/>
                  </a:ext>
                </a:extLst>
              </p:cNvPr>
              <p:cNvSpPr txBox="1">
                <a:spLocks noRot="1" noChangeAspect="1" noMove="1" noResize="1" noEditPoints="1" noAdjustHandles="1" noChangeArrowheads="1" noChangeShapeType="1" noTextEdit="1"/>
              </p:cNvSpPr>
              <p:nvPr/>
            </p:nvSpPr>
            <p:spPr>
              <a:xfrm>
                <a:off x="56456" y="1052736"/>
                <a:ext cx="9203968" cy="5192263"/>
              </a:xfrm>
              <a:prstGeom prst="roundRect">
                <a:avLst>
                  <a:gd name="adj" fmla="val 3139"/>
                </a:avLst>
              </a:prstGeom>
              <a:blipFill>
                <a:blip r:embed="rId3"/>
                <a:stretch>
                  <a:fillRect/>
                </a:stretch>
              </a:blip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2D0FAD56-7E7D-A4B8-4753-A0CBC11E7A3E}"/>
              </a:ext>
            </a:extLst>
          </p:cNvPr>
          <p:cNvSpPr txBox="1">
            <a:spLocks/>
          </p:cNvSpPr>
          <p:nvPr/>
        </p:nvSpPr>
        <p:spPr>
          <a:xfrm>
            <a:off x="5745088" y="5991091"/>
            <a:ext cx="3424933" cy="4001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57861"/>
            <a:r>
              <a:rPr lang="de-DE" sz="1000" dirty="0">
                <a:solidFill>
                  <a:prstClr val="black">
                    <a:tint val="75000"/>
                  </a:prstClr>
                </a:solidFill>
              </a:rPr>
              <a:t>Gleichungen und Funktionen – Exponentielle Zusammenhänge</a:t>
            </a:r>
          </a:p>
        </p:txBody>
      </p:sp>
      <p:sp>
        <p:nvSpPr>
          <p:cNvPr id="7" name="Titel 3">
            <a:extLst>
              <a:ext uri="{FF2B5EF4-FFF2-40B4-BE49-F238E27FC236}">
                <a16:creationId xmlns:a16="http://schemas.microsoft.com/office/drawing/2014/main" id="{D4EB5737-2FB3-17F8-2EAA-D992EE051B4A}"/>
              </a:ext>
            </a:extLst>
          </p:cNvPr>
          <p:cNvSpPr txBox="1">
            <a:spLocks/>
          </p:cNvSpPr>
          <p:nvPr/>
        </p:nvSpPr>
        <p:spPr>
          <a:xfrm>
            <a:off x="63500" y="73742"/>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2</a:t>
            </a:r>
          </a:p>
        </p:txBody>
      </p:sp>
      <p:graphicFrame>
        <p:nvGraphicFramePr>
          <p:cNvPr id="2" name="Tabelle 1">
            <a:extLst>
              <a:ext uri="{FF2B5EF4-FFF2-40B4-BE49-F238E27FC236}">
                <a16:creationId xmlns:a16="http://schemas.microsoft.com/office/drawing/2014/main" id="{4057576C-38B9-7088-5558-C364A9748B41}"/>
              </a:ext>
            </a:extLst>
          </p:cNvPr>
          <p:cNvGraphicFramePr>
            <a:graphicFrameLocks noGrp="1"/>
          </p:cNvGraphicFramePr>
          <p:nvPr>
            <p:extLst>
              <p:ext uri="{D42A27DB-BD31-4B8C-83A1-F6EECF244321}">
                <p14:modId xmlns:p14="http://schemas.microsoft.com/office/powerpoint/2010/main" val="1904699767"/>
              </p:ext>
            </p:extLst>
          </p:nvPr>
        </p:nvGraphicFramePr>
        <p:xfrm>
          <a:off x="416496" y="3501008"/>
          <a:ext cx="5544615" cy="1174368"/>
        </p:xfrm>
        <a:graphic>
          <a:graphicData uri="http://schemas.openxmlformats.org/drawingml/2006/table">
            <a:tbl>
              <a:tblPr firstRow="1" bandRow="1">
                <a:tableStyleId>{5C22544A-7EE6-4342-B048-85BDC9FD1C3A}</a:tableStyleId>
              </a:tblPr>
              <a:tblGrid>
                <a:gridCol w="1108923">
                  <a:extLst>
                    <a:ext uri="{9D8B030D-6E8A-4147-A177-3AD203B41FA5}">
                      <a16:colId xmlns:a16="http://schemas.microsoft.com/office/drawing/2014/main" val="2722459874"/>
                    </a:ext>
                  </a:extLst>
                </a:gridCol>
                <a:gridCol w="1108923">
                  <a:extLst>
                    <a:ext uri="{9D8B030D-6E8A-4147-A177-3AD203B41FA5}">
                      <a16:colId xmlns:a16="http://schemas.microsoft.com/office/drawing/2014/main" val="2002301223"/>
                    </a:ext>
                  </a:extLst>
                </a:gridCol>
                <a:gridCol w="1108923">
                  <a:extLst>
                    <a:ext uri="{9D8B030D-6E8A-4147-A177-3AD203B41FA5}">
                      <a16:colId xmlns:a16="http://schemas.microsoft.com/office/drawing/2014/main" val="2411260311"/>
                    </a:ext>
                  </a:extLst>
                </a:gridCol>
                <a:gridCol w="1108923">
                  <a:extLst>
                    <a:ext uri="{9D8B030D-6E8A-4147-A177-3AD203B41FA5}">
                      <a16:colId xmlns:a16="http://schemas.microsoft.com/office/drawing/2014/main" val="3992779929"/>
                    </a:ext>
                  </a:extLst>
                </a:gridCol>
                <a:gridCol w="1108923">
                  <a:extLst>
                    <a:ext uri="{9D8B030D-6E8A-4147-A177-3AD203B41FA5}">
                      <a16:colId xmlns:a16="http://schemas.microsoft.com/office/drawing/2014/main" val="882369077"/>
                    </a:ext>
                  </a:extLst>
                </a:gridCol>
              </a:tblGrid>
              <a:tr h="442848">
                <a:tc>
                  <a:txBody>
                    <a:bodyPr/>
                    <a:lstStyle/>
                    <a:p>
                      <a:pPr algn="ctr"/>
                      <a:r>
                        <a:rPr lang="de-DE" sz="1400" b="0" cap="none" spc="0" dirty="0">
                          <a:ln>
                            <a:noFill/>
                          </a:ln>
                          <a:solidFill>
                            <a:schemeClr val="tx1"/>
                          </a:solidFill>
                          <a:effectLst/>
                        </a:rPr>
                        <a:t>Wochentag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Montag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Dienstag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Mittwoch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Donnerstag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63585"/>
                  </a:ext>
                </a:extLst>
              </a:tr>
              <a:tr h="370840">
                <a:tc>
                  <a:txBody>
                    <a:bodyPr/>
                    <a:lstStyle/>
                    <a:p>
                      <a:pPr algn="ctr"/>
                      <a:r>
                        <a:rPr lang="de-DE" sz="1400" b="0" cap="none" spc="0" dirty="0">
                          <a:ln>
                            <a:noFill/>
                          </a:ln>
                          <a:solidFill>
                            <a:schemeClr val="tx1"/>
                          </a:solidFill>
                          <a:effectLst/>
                        </a:rPr>
                        <a:t>Masse der Blaualgen in Milligramm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cap="none" spc="0" dirty="0">
                          <a:ln>
                            <a:noFill/>
                          </a:ln>
                          <a:solidFill>
                            <a:schemeClr val="tx1"/>
                          </a:solidFill>
                          <a:effectLst/>
                        </a:rPr>
                        <a:t>187,5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06936"/>
                  </a:ext>
                </a:extLst>
              </a:tr>
            </a:tbl>
          </a:graphicData>
        </a:graphic>
      </p:graphicFrame>
      <p:sp>
        <p:nvSpPr>
          <p:cNvPr id="4" name="Nach oben gekrümmter Pfeil 3">
            <a:extLst>
              <a:ext uri="{FF2B5EF4-FFF2-40B4-BE49-F238E27FC236}">
                <a16:creationId xmlns:a16="http://schemas.microsoft.com/office/drawing/2014/main" id="{56B4830D-E1E0-BE32-0FFA-BBF9F30F5CC7}"/>
              </a:ext>
            </a:extLst>
          </p:cNvPr>
          <p:cNvSpPr/>
          <p:nvPr/>
        </p:nvSpPr>
        <p:spPr>
          <a:xfrm>
            <a:off x="3512840" y="480426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7B8E6CA0-BD4C-7A12-ED58-EEA86C2E83D5}"/>
                  </a:ext>
                </a:extLst>
              </p:cNvPr>
              <p:cNvSpPr txBox="1"/>
              <p:nvPr/>
            </p:nvSpPr>
            <p:spPr>
              <a:xfrm>
                <a:off x="3607693" y="495919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5</a:t>
                </a:r>
              </a:p>
            </p:txBody>
          </p:sp>
        </mc:Choice>
        <mc:Fallback xmlns="">
          <p:sp>
            <p:nvSpPr>
              <p:cNvPr id="6" name="Textfeld 5">
                <a:extLst>
                  <a:ext uri="{FF2B5EF4-FFF2-40B4-BE49-F238E27FC236}">
                    <a16:creationId xmlns:a16="http://schemas.microsoft.com/office/drawing/2014/main" id="{7B8E6CA0-BD4C-7A12-ED58-EEA86C2E83D5}"/>
                  </a:ext>
                </a:extLst>
              </p:cNvPr>
              <p:cNvSpPr txBox="1">
                <a:spLocks noRot="1" noChangeAspect="1" noMove="1" noResize="1" noEditPoints="1" noAdjustHandles="1" noChangeArrowheads="1" noChangeShapeType="1" noTextEdit="1"/>
              </p:cNvSpPr>
              <p:nvPr/>
            </p:nvSpPr>
            <p:spPr>
              <a:xfrm>
                <a:off x="3607693" y="4959199"/>
                <a:ext cx="520852" cy="338554"/>
              </a:xfrm>
              <a:prstGeom prst="rect">
                <a:avLst/>
              </a:prstGeom>
              <a:blipFill>
                <a:blip r:embed="rId4"/>
                <a:stretch>
                  <a:fillRect t="-3571" b="-17857"/>
                </a:stretch>
              </a:blipFill>
            </p:spPr>
            <p:txBody>
              <a:bodyPr/>
              <a:lstStyle/>
              <a:p>
                <a:r>
                  <a:rPr lang="de-DE">
                    <a:noFill/>
                  </a:rPr>
                  <a:t> </a:t>
                </a:r>
              </a:p>
            </p:txBody>
          </p:sp>
        </mc:Fallback>
      </mc:AlternateContent>
      <p:sp>
        <p:nvSpPr>
          <p:cNvPr id="8" name="Nach oben gekrümmter Pfeil 7">
            <a:extLst>
              <a:ext uri="{FF2B5EF4-FFF2-40B4-BE49-F238E27FC236}">
                <a16:creationId xmlns:a16="http://schemas.microsoft.com/office/drawing/2014/main" id="{7E4B18FB-ACC5-86B6-488F-044CF20F6A9B}"/>
              </a:ext>
            </a:extLst>
          </p:cNvPr>
          <p:cNvSpPr/>
          <p:nvPr/>
        </p:nvSpPr>
        <p:spPr>
          <a:xfrm>
            <a:off x="4592960" y="4804267"/>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F79D81AF-395B-401B-2444-47A98A15D984}"/>
                  </a:ext>
                </a:extLst>
              </p:cNvPr>
              <p:cNvSpPr txBox="1"/>
              <p:nvPr/>
            </p:nvSpPr>
            <p:spPr>
              <a:xfrm>
                <a:off x="4687813" y="4959199"/>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5</a:t>
                </a:r>
              </a:p>
            </p:txBody>
          </p:sp>
        </mc:Choice>
        <mc:Fallback xmlns="">
          <p:sp>
            <p:nvSpPr>
              <p:cNvPr id="9" name="Textfeld 8">
                <a:extLst>
                  <a:ext uri="{FF2B5EF4-FFF2-40B4-BE49-F238E27FC236}">
                    <a16:creationId xmlns:a16="http://schemas.microsoft.com/office/drawing/2014/main" id="{F79D81AF-395B-401B-2444-47A98A15D984}"/>
                  </a:ext>
                </a:extLst>
              </p:cNvPr>
              <p:cNvSpPr txBox="1">
                <a:spLocks noRot="1" noChangeAspect="1" noMove="1" noResize="1" noEditPoints="1" noAdjustHandles="1" noChangeArrowheads="1" noChangeShapeType="1" noTextEdit="1"/>
              </p:cNvSpPr>
              <p:nvPr/>
            </p:nvSpPr>
            <p:spPr>
              <a:xfrm>
                <a:off x="4687813" y="4959199"/>
                <a:ext cx="520852" cy="338554"/>
              </a:xfrm>
              <a:prstGeom prst="rect">
                <a:avLst/>
              </a:prstGeom>
              <a:blipFill>
                <a:blip r:embed="rId4"/>
                <a:stretch>
                  <a:fillRect t="-3571" b="-17857"/>
                </a:stretch>
              </a:blipFill>
            </p:spPr>
            <p:txBody>
              <a:bodyPr/>
              <a:lstStyle/>
              <a:p>
                <a:r>
                  <a:rPr lang="de-DE">
                    <a:noFill/>
                  </a:rPr>
                  <a:t> </a:t>
                </a:r>
              </a:p>
            </p:txBody>
          </p:sp>
        </mc:Fallback>
      </mc:AlternateContent>
      <p:graphicFrame>
        <p:nvGraphicFramePr>
          <p:cNvPr id="18" name="Tabelle 17">
            <a:extLst>
              <a:ext uri="{FF2B5EF4-FFF2-40B4-BE49-F238E27FC236}">
                <a16:creationId xmlns:a16="http://schemas.microsoft.com/office/drawing/2014/main" id="{72F1B6EC-6A56-0107-E07C-10B66149B974}"/>
              </a:ext>
            </a:extLst>
          </p:cNvPr>
          <p:cNvGraphicFramePr>
            <a:graphicFrameLocks noGrp="1"/>
          </p:cNvGraphicFramePr>
          <p:nvPr>
            <p:extLst>
              <p:ext uri="{D42A27DB-BD31-4B8C-83A1-F6EECF244321}">
                <p14:modId xmlns:p14="http://schemas.microsoft.com/office/powerpoint/2010/main" val="1190630668"/>
              </p:ext>
            </p:extLst>
          </p:nvPr>
        </p:nvGraphicFramePr>
        <p:xfrm>
          <a:off x="240705" y="1549699"/>
          <a:ext cx="5502689" cy="741680"/>
        </p:xfrm>
        <a:graphic>
          <a:graphicData uri="http://schemas.openxmlformats.org/drawingml/2006/table">
            <a:tbl>
              <a:tblPr firstRow="1" bandRow="1">
                <a:tableStyleId>{5C22544A-7EE6-4342-B048-85BDC9FD1C3A}</a:tableStyleId>
              </a:tblPr>
              <a:tblGrid>
                <a:gridCol w="1821969">
                  <a:extLst>
                    <a:ext uri="{9D8B030D-6E8A-4147-A177-3AD203B41FA5}">
                      <a16:colId xmlns:a16="http://schemas.microsoft.com/office/drawing/2014/main" val="2460481451"/>
                    </a:ext>
                  </a:extLst>
                </a:gridCol>
                <a:gridCol w="920180">
                  <a:extLst>
                    <a:ext uri="{9D8B030D-6E8A-4147-A177-3AD203B41FA5}">
                      <a16:colId xmlns:a16="http://schemas.microsoft.com/office/drawing/2014/main" val="2838836719"/>
                    </a:ext>
                  </a:extLst>
                </a:gridCol>
                <a:gridCol w="920180">
                  <a:extLst>
                    <a:ext uri="{9D8B030D-6E8A-4147-A177-3AD203B41FA5}">
                      <a16:colId xmlns:a16="http://schemas.microsoft.com/office/drawing/2014/main" val="3564665321"/>
                    </a:ext>
                  </a:extLst>
                </a:gridCol>
                <a:gridCol w="920180">
                  <a:extLst>
                    <a:ext uri="{9D8B030D-6E8A-4147-A177-3AD203B41FA5}">
                      <a16:colId xmlns:a16="http://schemas.microsoft.com/office/drawing/2014/main" val="3805189209"/>
                    </a:ext>
                  </a:extLst>
                </a:gridCol>
                <a:gridCol w="920180">
                  <a:extLst>
                    <a:ext uri="{9D8B030D-6E8A-4147-A177-3AD203B41FA5}">
                      <a16:colId xmlns:a16="http://schemas.microsoft.com/office/drawing/2014/main" val="929320903"/>
                    </a:ext>
                  </a:extLst>
                </a:gridCol>
              </a:tblGrid>
              <a:tr h="370840">
                <a:tc>
                  <a:txBody>
                    <a:bodyPr/>
                    <a:lstStyle/>
                    <a:p>
                      <a:r>
                        <a:rPr lang="de-DE" sz="1600" b="0" dirty="0">
                          <a:solidFill>
                            <a:schemeClr val="tx1"/>
                          </a:solidFill>
                        </a:rPr>
                        <a:t>Zeit in Stunden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31275"/>
                  </a:ext>
                </a:extLst>
              </a:tr>
              <a:tr h="370840">
                <a:tc>
                  <a:txBody>
                    <a:bodyPr/>
                    <a:lstStyle/>
                    <a:p>
                      <a:r>
                        <a:rPr lang="de-DE" sz="1600" b="0" dirty="0">
                          <a:solidFill>
                            <a:schemeClr val="tx1"/>
                          </a:solidFill>
                        </a:rPr>
                        <a:t>Masse der Hefe in </a:t>
                      </a:r>
                      <a:r>
                        <a:rPr lang="de-DE" sz="1600" b="0" dirty="0" err="1">
                          <a:solidFill>
                            <a:schemeClr val="tx1"/>
                          </a:solidFill>
                        </a:rPr>
                        <a:t>g</a:t>
                      </a:r>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507782"/>
                  </a:ext>
                </a:extLst>
              </a:tr>
            </a:tbl>
          </a:graphicData>
        </a:graphic>
      </p:graphicFrame>
      <p:sp>
        <p:nvSpPr>
          <p:cNvPr id="19" name="Nach oben gekrümmter Pfeil 18">
            <a:extLst>
              <a:ext uri="{FF2B5EF4-FFF2-40B4-BE49-F238E27FC236}">
                <a16:creationId xmlns:a16="http://schemas.microsoft.com/office/drawing/2014/main" id="{CDE1AE4A-AFC9-5687-5874-92DCBB56E845}"/>
              </a:ext>
            </a:extLst>
          </p:cNvPr>
          <p:cNvSpPr/>
          <p:nvPr/>
        </p:nvSpPr>
        <p:spPr>
          <a:xfrm>
            <a:off x="2616969" y="2341175"/>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33CC5966-938C-1F66-14DC-9CBC9C8FB114}"/>
                  </a:ext>
                </a:extLst>
              </p:cNvPr>
              <p:cNvSpPr txBox="1"/>
              <p:nvPr/>
            </p:nvSpPr>
            <p:spPr>
              <a:xfrm>
                <a:off x="2711822" y="2496107"/>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20" name="Textfeld 19">
                <a:extLst>
                  <a:ext uri="{FF2B5EF4-FFF2-40B4-BE49-F238E27FC236}">
                    <a16:creationId xmlns:a16="http://schemas.microsoft.com/office/drawing/2014/main" id="{33CC5966-938C-1F66-14DC-9CBC9C8FB114}"/>
                  </a:ext>
                </a:extLst>
              </p:cNvPr>
              <p:cNvSpPr txBox="1">
                <a:spLocks noRot="1" noChangeAspect="1" noMove="1" noResize="1" noEditPoints="1" noAdjustHandles="1" noChangeArrowheads="1" noChangeShapeType="1" noTextEdit="1"/>
              </p:cNvSpPr>
              <p:nvPr/>
            </p:nvSpPr>
            <p:spPr>
              <a:xfrm>
                <a:off x="2711822" y="2496107"/>
                <a:ext cx="520852" cy="338554"/>
              </a:xfrm>
              <a:prstGeom prst="rect">
                <a:avLst/>
              </a:prstGeom>
              <a:blipFill>
                <a:blip r:embed="rId5"/>
                <a:stretch>
                  <a:fillRect t="-3571" b="-17857"/>
                </a:stretch>
              </a:blipFill>
            </p:spPr>
            <p:txBody>
              <a:bodyPr/>
              <a:lstStyle/>
              <a:p>
                <a:r>
                  <a:rPr lang="de-DE">
                    <a:noFill/>
                  </a:rPr>
                  <a:t> </a:t>
                </a:r>
              </a:p>
            </p:txBody>
          </p:sp>
        </mc:Fallback>
      </mc:AlternateContent>
      <p:sp>
        <p:nvSpPr>
          <p:cNvPr id="21" name="Nach oben gekrümmter Pfeil 20">
            <a:extLst>
              <a:ext uri="{FF2B5EF4-FFF2-40B4-BE49-F238E27FC236}">
                <a16:creationId xmlns:a16="http://schemas.microsoft.com/office/drawing/2014/main" id="{2C6871EB-E84E-269D-FB9D-1015DD0120E8}"/>
              </a:ext>
            </a:extLst>
          </p:cNvPr>
          <p:cNvSpPr/>
          <p:nvPr/>
        </p:nvSpPr>
        <p:spPr>
          <a:xfrm>
            <a:off x="3633943" y="2347108"/>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9F828494-AAB9-6308-A71A-A1F4B0853634}"/>
                  </a:ext>
                </a:extLst>
              </p:cNvPr>
              <p:cNvSpPr txBox="1"/>
              <p:nvPr/>
            </p:nvSpPr>
            <p:spPr>
              <a:xfrm>
                <a:off x="3728796" y="2502040"/>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22" name="Textfeld 21">
                <a:extLst>
                  <a:ext uri="{FF2B5EF4-FFF2-40B4-BE49-F238E27FC236}">
                    <a16:creationId xmlns:a16="http://schemas.microsoft.com/office/drawing/2014/main" id="{9F828494-AAB9-6308-A71A-A1F4B0853634}"/>
                  </a:ext>
                </a:extLst>
              </p:cNvPr>
              <p:cNvSpPr txBox="1">
                <a:spLocks noRot="1" noChangeAspect="1" noMove="1" noResize="1" noEditPoints="1" noAdjustHandles="1" noChangeArrowheads="1" noChangeShapeType="1" noTextEdit="1"/>
              </p:cNvSpPr>
              <p:nvPr/>
            </p:nvSpPr>
            <p:spPr>
              <a:xfrm>
                <a:off x="3728796" y="2502040"/>
                <a:ext cx="520852" cy="338554"/>
              </a:xfrm>
              <a:prstGeom prst="rect">
                <a:avLst/>
              </a:prstGeom>
              <a:blipFill>
                <a:blip r:embed="rId6"/>
                <a:stretch>
                  <a:fillRect t="-3571" b="-21429"/>
                </a:stretch>
              </a:blipFill>
            </p:spPr>
            <p:txBody>
              <a:bodyPr/>
              <a:lstStyle/>
              <a:p>
                <a:r>
                  <a:rPr lang="de-DE">
                    <a:noFill/>
                  </a:rPr>
                  <a:t> </a:t>
                </a:r>
              </a:p>
            </p:txBody>
          </p:sp>
        </mc:Fallback>
      </mc:AlternateContent>
      <p:sp>
        <p:nvSpPr>
          <p:cNvPr id="23" name="Nach oben gekrümmter Pfeil 22">
            <a:extLst>
              <a:ext uri="{FF2B5EF4-FFF2-40B4-BE49-F238E27FC236}">
                <a16:creationId xmlns:a16="http://schemas.microsoft.com/office/drawing/2014/main" id="{C89274E2-B8A7-89C2-97A0-2097D2621122}"/>
              </a:ext>
            </a:extLst>
          </p:cNvPr>
          <p:cNvSpPr/>
          <p:nvPr/>
        </p:nvSpPr>
        <p:spPr>
          <a:xfrm>
            <a:off x="4638605" y="2341175"/>
            <a:ext cx="648072" cy="1829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2F4C2FCE-A01B-AEC3-6ED2-12F657B87704}"/>
                  </a:ext>
                </a:extLst>
              </p:cNvPr>
              <p:cNvSpPr txBox="1"/>
              <p:nvPr/>
            </p:nvSpPr>
            <p:spPr>
              <a:xfrm>
                <a:off x="4733458" y="2496107"/>
                <a:ext cx="520852"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u="sng" dirty="0"/>
                  <a:t>2</a:t>
                </a:r>
              </a:p>
            </p:txBody>
          </p:sp>
        </mc:Choice>
        <mc:Fallback xmlns="">
          <p:sp>
            <p:nvSpPr>
              <p:cNvPr id="24" name="Textfeld 23">
                <a:extLst>
                  <a:ext uri="{FF2B5EF4-FFF2-40B4-BE49-F238E27FC236}">
                    <a16:creationId xmlns:a16="http://schemas.microsoft.com/office/drawing/2014/main" id="{2F4C2FCE-A01B-AEC3-6ED2-12F657B87704}"/>
                  </a:ext>
                </a:extLst>
              </p:cNvPr>
              <p:cNvSpPr txBox="1">
                <a:spLocks noRot="1" noChangeAspect="1" noMove="1" noResize="1" noEditPoints="1" noAdjustHandles="1" noChangeArrowheads="1" noChangeShapeType="1" noTextEdit="1"/>
              </p:cNvSpPr>
              <p:nvPr/>
            </p:nvSpPr>
            <p:spPr>
              <a:xfrm>
                <a:off x="4733458" y="2496107"/>
                <a:ext cx="520852" cy="338554"/>
              </a:xfrm>
              <a:prstGeom prst="rect">
                <a:avLst/>
              </a:prstGeom>
              <a:blipFill>
                <a:blip r:embed="rId7"/>
                <a:stretch>
                  <a:fillRect t="-3571" b="-17857"/>
                </a:stretch>
              </a:blipFill>
            </p:spPr>
            <p:txBody>
              <a:bodyPr/>
              <a:lstStyle/>
              <a:p>
                <a:r>
                  <a:rPr lang="de-DE">
                    <a:noFill/>
                  </a:rPr>
                  <a:t> </a:t>
                </a:r>
              </a:p>
            </p:txBody>
          </p:sp>
        </mc:Fallback>
      </mc:AlternateContent>
      <p:cxnSp>
        <p:nvCxnSpPr>
          <p:cNvPr id="25" name="Gerade Verbindung mit Pfeil 24">
            <a:extLst>
              <a:ext uri="{FF2B5EF4-FFF2-40B4-BE49-F238E27FC236}">
                <a16:creationId xmlns:a16="http://schemas.microsoft.com/office/drawing/2014/main" id="{A2F3C510-C60E-7B2D-F951-CA923D19AA55}"/>
              </a:ext>
            </a:extLst>
          </p:cNvPr>
          <p:cNvCxnSpPr>
            <a:cxnSpLocks/>
          </p:cNvCxnSpPr>
          <p:nvPr/>
        </p:nvCxnSpPr>
        <p:spPr>
          <a:xfrm flipV="1">
            <a:off x="2086064" y="4539720"/>
            <a:ext cx="0" cy="326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C22E680B-AE34-036C-20D5-85C2F195CA40}"/>
              </a:ext>
            </a:extLst>
          </p:cNvPr>
          <p:cNvSpPr txBox="1"/>
          <p:nvPr/>
        </p:nvSpPr>
        <p:spPr>
          <a:xfrm>
            <a:off x="1513923" y="4812570"/>
            <a:ext cx="1364229" cy="523220"/>
          </a:xfrm>
          <a:prstGeom prst="rect">
            <a:avLst/>
          </a:prstGeom>
          <a:noFill/>
        </p:spPr>
        <p:txBody>
          <a:bodyPr wrap="square" rtlCol="0">
            <a:spAutoFit/>
          </a:bodyPr>
          <a:lstStyle/>
          <a:p>
            <a:r>
              <a:rPr lang="de-DE" sz="1400" dirty="0"/>
              <a:t>Anfangswert</a:t>
            </a:r>
          </a:p>
          <a:p>
            <a:r>
              <a:rPr lang="de-DE" sz="1400" dirty="0"/>
              <a:t>aus dem Text</a:t>
            </a:r>
          </a:p>
        </p:txBody>
      </p:sp>
    </p:spTree>
    <p:extLst>
      <p:ext uri="{BB962C8B-B14F-4D97-AF65-F5344CB8AC3E}">
        <p14:creationId xmlns:p14="http://schemas.microsoft.com/office/powerpoint/2010/main" val="923340649"/>
      </p:ext>
    </p:extLst>
  </p:cSld>
  <p:clrMapOvr>
    <a:masterClrMapping/>
  </p:clrMapOvr>
</p:sld>
</file>

<file path=ppt/theme/theme1.xml><?xml version="1.0" encoding="utf-8"?>
<a:theme xmlns:a="http://schemas.openxmlformats.org/drawingml/2006/main" name="Larissa">
  <a:themeElements>
    <a:clrScheme name="Office - mit Ampel">
      <a:dk1>
        <a:sysClr val="windowText" lastClr="000000"/>
      </a:dk1>
      <a:lt1>
        <a:sysClr val="window" lastClr="FFFFFF"/>
      </a:lt1>
      <a:dk2>
        <a:srgbClr val="1F497D"/>
      </a:dk2>
      <a:lt2>
        <a:srgbClr val="EEECE1"/>
      </a:lt2>
      <a:accent1>
        <a:srgbClr val="4F81BD"/>
      </a:accent1>
      <a:accent2>
        <a:srgbClr val="C0504D"/>
      </a:accent2>
      <a:accent3>
        <a:srgbClr val="9BBB59"/>
      </a:accent3>
      <a:accent4>
        <a:srgbClr val="C00000"/>
      </a:accent4>
      <a:accent5>
        <a:srgbClr val="FFC000"/>
      </a:accent5>
      <a:accent6>
        <a:srgbClr val="00B050"/>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FCB8DAA-FA8A-4BB7-8016-6F6AC9E40006}">
  <we:reference id="wa104379791" version="1.0.0.0" store="de-DE" storeType="OMEX"/>
  <we:alternateReferences>
    <we:reference id="wa104379791" version="1.0.0.0" store="wa10437979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BAFF2F-0E9B-462E-AF33-A0ACE0F1E0C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4833</Words>
  <Application>Microsoft Macintosh PowerPoint</Application>
  <PresentationFormat>A4-Papier (210 x 297 mm)</PresentationFormat>
  <Paragraphs>1268</Paragraphs>
  <Slides>41</Slides>
  <Notes>12</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41</vt:i4>
      </vt:variant>
    </vt:vector>
  </HeadingPairs>
  <TitlesOfParts>
    <vt:vector size="46" baseType="lpstr">
      <vt:lpstr>Arial</vt:lpstr>
      <vt:lpstr>Calibri</vt:lpstr>
      <vt:lpstr>Cambria Math</vt:lpstr>
      <vt:lpstr>Wingdings</vt:lpstr>
      <vt:lpstr>Larissa</vt:lpstr>
      <vt:lpstr>PowerPoint-Präsentation</vt:lpstr>
      <vt:lpstr>Wachstum berechnen</vt:lpstr>
      <vt:lpstr>PowerPoint-Präsentation</vt:lpstr>
      <vt:lpstr>Prozentrechnung</vt:lpstr>
      <vt:lpstr>PowerPoint-Präsentation</vt:lpstr>
      <vt:lpstr>PowerPoint-Präsentation</vt:lpstr>
      <vt:lpstr>PowerPoint-Präsentation</vt:lpstr>
      <vt:lpstr>Wachstum Berechnen I </vt:lpstr>
      <vt:lpstr>PowerPoint-Präsentation</vt:lpstr>
      <vt:lpstr>Wachstum Berechnen II </vt:lpstr>
      <vt:lpstr>PowerPoint-Präsentation</vt:lpstr>
      <vt:lpstr>Exponentialfunktion Zeichnen</vt:lpstr>
      <vt:lpstr>PowerPoint-Präsentation</vt:lpstr>
      <vt:lpstr>Abnahme Berechnen</vt:lpstr>
      <vt:lpstr>PowerPoint-Präsentation</vt:lpstr>
      <vt:lpstr>Mit Zinsen Rechnen</vt:lpstr>
      <vt:lpstr>PowerPoint-Präsentation</vt:lpstr>
      <vt:lpstr>Wachstum unterscheiden</vt:lpstr>
      <vt:lpstr>PowerPoint-Präsentation</vt:lpstr>
      <vt:lpstr>Funktionsgleichungen aufstellen</vt:lpstr>
      <vt:lpstr>PowerPoint-Präsentation</vt:lpstr>
      <vt:lpstr>Wachstum unterscheiden I</vt:lpstr>
      <vt:lpstr>PowerPoint-Präsentation</vt:lpstr>
      <vt:lpstr>Wachstum unterscheiden II</vt:lpstr>
      <vt:lpstr>PowerPoint-Präsentation</vt:lpstr>
      <vt:lpstr>Exponentielle Abnahme</vt:lpstr>
      <vt:lpstr>PowerPoint-Präsentation</vt:lpstr>
      <vt:lpstr>Funktionsgleichung</vt:lpstr>
      <vt:lpstr>PowerPoint-Präsentation</vt:lpstr>
      <vt:lpstr>Wachstum im Vergleich</vt:lpstr>
      <vt:lpstr>PowerPoint-Präsentation</vt:lpstr>
      <vt:lpstr>Prüfungsaufgabe</vt:lpstr>
      <vt:lpstr>Lösung</vt:lpstr>
      <vt:lpstr>Sammlung der Hilfeknöpfe</vt:lpstr>
      <vt:lpstr>Wachstum berechnen</vt:lpstr>
      <vt:lpstr>Funktionsgleichung, Wertetabelle und Graphen</vt:lpstr>
      <vt:lpstr>Wachstumsfaktor bestimmen</vt:lpstr>
      <vt:lpstr>Prozentsatz Bestimmen</vt:lpstr>
      <vt:lpstr>Wachstum unterscheiden I</vt:lpstr>
      <vt:lpstr>Lineares und  Exponentielles Wachstum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Jan-Martin Klinge;Alexander Roppelt</dc:creator>
  <cp:lastModifiedBy>Christian Weber</cp:lastModifiedBy>
  <cp:revision>330</cp:revision>
  <cp:lastPrinted>2023-10-05T14:44:39Z</cp:lastPrinted>
  <dcterms:modified xsi:type="dcterms:W3CDTF">2024-02-17T14:29:51Z</dcterms:modified>
</cp:coreProperties>
</file>